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89" r:id="rId3"/>
    <p:sldId id="290" r:id="rId4"/>
    <p:sldId id="291" r:id="rId5"/>
    <p:sldId id="311" r:id="rId6"/>
    <p:sldId id="292" r:id="rId7"/>
    <p:sldId id="272" r:id="rId8"/>
    <p:sldId id="284" r:id="rId9"/>
    <p:sldId id="287" r:id="rId10"/>
    <p:sldId id="312" r:id="rId11"/>
    <p:sldId id="278" r:id="rId12"/>
    <p:sldId id="274" r:id="rId13"/>
    <p:sldId id="285" r:id="rId14"/>
    <p:sldId id="286" r:id="rId15"/>
    <p:sldId id="277" r:id="rId16"/>
    <p:sldId id="294" r:id="rId17"/>
    <p:sldId id="296" r:id="rId18"/>
    <p:sldId id="282" r:id="rId19"/>
    <p:sldId id="298" r:id="rId20"/>
    <p:sldId id="275" r:id="rId21"/>
    <p:sldId id="299" r:id="rId22"/>
    <p:sldId id="300" r:id="rId23"/>
    <p:sldId id="301" r:id="rId24"/>
    <p:sldId id="302" r:id="rId25"/>
    <p:sldId id="303" r:id="rId26"/>
    <p:sldId id="305" r:id="rId27"/>
    <p:sldId id="309" r:id="rId28"/>
    <p:sldId id="306" r:id="rId29"/>
    <p:sldId id="307" r:id="rId30"/>
    <p:sldId id="313" r:id="rId31"/>
    <p:sldId id="308" r:id="rId32"/>
    <p:sldId id="2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EEFF"/>
    <a:srgbClr val="C9E4FF"/>
    <a:srgbClr val="7DBEFF"/>
    <a:srgbClr val="F3FAFF"/>
    <a:srgbClr val="CCECFF"/>
    <a:srgbClr val="DDDDDD"/>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2276" autoAdjust="0"/>
  </p:normalViewPr>
  <p:slideViewPr>
    <p:cSldViewPr>
      <p:cViewPr varScale="1">
        <p:scale>
          <a:sx n="130" d="100"/>
          <a:sy n="130" d="100"/>
        </p:scale>
        <p:origin x="-1860"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3EDB4D-E9E3-4EBA-9B8E-4B178FEF07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9881FC2-3A96-4281-AE58-4BF95E92EF7B}"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B0613A2F-F9C5-4B60-833A-FD3A926D4FDF}" type="slidenum">
              <a:rPr lang="zh-CN" altLang="en-US" sz="1200">
                <a:ea typeface="ＭＳ Ｐゴシック" pitchFamily="-106" charset="-128"/>
                <a:cs typeface="+mn-cs"/>
              </a:rPr>
              <a:pPr algn="r" eaLnBrk="0" hangingPunct="0">
                <a:defRPr/>
              </a:pPr>
              <a:t>10</a:t>
            </a:fld>
            <a:endParaRPr lang="en-US" altLang="zh-CN" sz="1200">
              <a:ea typeface="ＭＳ Ｐゴシック" pitchFamily="-106"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509076-F8BE-406C-81A0-489D1A9EAD4B}" type="slidenum">
              <a:rPr lang="en-US" smtClean="0"/>
              <a:pPr/>
              <a:t>11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28ABD09-AE65-4648-BA28-9717F0F493F8}" type="slidenum">
              <a:rPr lang="en-US" smtClean="0"/>
              <a:pPr/>
              <a:t>12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400" smtClean="0"/>
              <a:t>Help affected communities to recover more quickly and effectively </a:t>
            </a:r>
          </a:p>
          <a:p>
            <a:pPr lvl="1" eaLnBrk="1" hangingPunct="1"/>
            <a:r>
              <a:rPr lang="en-US" sz="1400" smtClean="0"/>
              <a:t>Provide global network with relevant information and resources</a:t>
            </a:r>
          </a:p>
          <a:p>
            <a:pPr eaLnBrk="1" hangingPunct="1"/>
            <a:r>
              <a:rPr lang="en-US" sz="1400" smtClean="0"/>
              <a:t>Support the research community, emergency personnel, decision makers, and the public in reacting to and recovering from crises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latin typeface="Calibri" pitchFamily="34" charset="0"/>
                <a:ea typeface="ＭＳ Ｐゴシック"/>
                <a:cs typeface="ＭＳ Ｐゴシック"/>
              </a:rPr>
              <a:t>For service slidesThere are two types of services involved in CTR</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a:t>
            </a:r>
          </a:p>
          <a:p>
            <a:pPr eaLnBrk="1" hangingPunct="1"/>
            <a:r>
              <a:rPr lang="en-US" smtClean="0">
                <a:latin typeface="Calibri" pitchFamily="34" charset="0"/>
                <a:ea typeface="ＭＳ Ｐゴシック"/>
                <a:cs typeface="ＭＳ Ｐゴシック"/>
              </a:rPr>
              <a:t>Annotating incorporates annotation into already existing set of annotations.</a:t>
            </a:r>
          </a:p>
          <a:p>
            <a:pPr eaLnBrk="1" hangingPunct="1"/>
            <a:r>
              <a:rPr lang="en-US" smtClean="0">
                <a:latin typeface="Calibri" pitchFamily="34" charset="0"/>
                <a:ea typeface="ＭＳ Ｐゴシック"/>
                <a:cs typeface="ＭＳ Ｐゴシック"/>
              </a:rPr>
              <a:t>Catalogue is list of digital objects available in the digital library“</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a:t>
            </a:r>
          </a:p>
          <a:p>
            <a:pPr eaLnBrk="1" hangingPunct="1"/>
            <a:r>
              <a:rPr lang="en-US" smtClean="0">
                <a:latin typeface="Calibri" pitchFamily="34" charset="0"/>
                <a:ea typeface="ＭＳ Ｐゴシック"/>
                <a:cs typeface="ＭＳ Ｐゴシック"/>
              </a:rPr>
              <a:t>Crawler is an important component in the search engine.”</a:t>
            </a:r>
          </a:p>
          <a:p>
            <a:pPr eaLnBrk="1" hangingPunct="1"/>
            <a:r>
              <a:rPr lang="en-US" smtClean="0">
                <a:latin typeface="Calibri" pitchFamily="34" charset="0"/>
                <a:ea typeface="ＭＳ Ｐゴシック"/>
                <a:cs typeface="ＭＳ Ｐゴシック"/>
              </a:rPr>
              <a:t>There are two types of services involved in CTR  infrastructure  services and information services</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 Information from data sources, Integrator will be used to integrate data from different sources</a:t>
            </a:r>
          </a:p>
          <a:p>
            <a:pPr eaLnBrk="1" hangingPunct="1"/>
            <a:r>
              <a:rPr lang="en-US" smtClean="0">
                <a:latin typeface="Calibri" pitchFamily="34" charset="0"/>
                <a:ea typeface="ＭＳ Ｐゴシック"/>
                <a:cs typeface="ＭＳ Ｐゴシック"/>
              </a:rPr>
              <a:t>Annotating incorporates annotation into already existing set of annotations. Done by user</a:t>
            </a:r>
          </a:p>
          <a:p>
            <a:pPr eaLnBrk="1" hangingPunct="1"/>
            <a:r>
              <a:rPr lang="en-US" smtClean="0">
                <a:latin typeface="Calibri" pitchFamily="34" charset="0"/>
                <a:ea typeface="ＭＳ Ｐゴシック"/>
                <a:cs typeface="ＭＳ Ｐゴシック"/>
              </a:rPr>
              <a:t>Catalogue is list of digital objects available in the digital library . Done by user“</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Crawler is an important component in the search engine.” Done by  Integrator</a:t>
            </a:r>
          </a:p>
          <a:p>
            <a:pPr eaLnBrk="1" hangingPunct="1"/>
            <a:r>
              <a:rPr lang="en-US" smtClean="0">
                <a:latin typeface="Calibri" pitchFamily="34" charset="0"/>
                <a:ea typeface="ＭＳ Ｐゴシック"/>
                <a:cs typeface="ＭＳ Ｐゴシック"/>
              </a:rPr>
              <a:t>Digitizing (Done by user)</a:t>
            </a:r>
          </a:p>
          <a:p>
            <a:pPr eaLnBrk="1" hangingPunct="1"/>
            <a:r>
              <a:rPr lang="en-US" smtClean="0">
                <a:latin typeface="Calibri" pitchFamily="34" charset="0"/>
                <a:ea typeface="ＭＳ Ｐゴシック"/>
                <a:cs typeface="ＭＳ Ｐゴシック"/>
              </a:rPr>
              <a:t>Federating  is simultaneous search in mutiple databases (Integrator)</a:t>
            </a:r>
          </a:p>
          <a:p>
            <a:pPr eaLnBrk="1" hangingPunct="1"/>
            <a:r>
              <a:rPr lang="en-US" smtClean="0">
                <a:latin typeface="Calibri" pitchFamily="34" charset="0"/>
                <a:ea typeface="ＭＳ Ｐゴシック"/>
                <a:cs typeface="ＭＳ Ｐゴシック"/>
              </a:rPr>
              <a:t>Submitting (Done by user on Website and Faceboook application)</a:t>
            </a:r>
          </a:p>
          <a:p>
            <a:pPr eaLnBrk="1" hangingPunct="1"/>
            <a:r>
              <a:rPr lang="en-US" smtClean="0">
                <a:latin typeface="Calibri" pitchFamily="34" charset="0"/>
                <a:ea typeface="ＭＳ Ｐゴシック"/>
                <a:cs typeface="ＭＳ Ｐゴシック"/>
              </a:rPr>
              <a:t>These are not the exhaustive list of services services such as filtering could be addedEach service provides adds a value or produces a distinct output to the DL</a:t>
            </a:r>
          </a:p>
          <a:p>
            <a:pPr eaLnBrk="1" hangingPunct="1"/>
            <a:r>
              <a:rPr lang="en-US" smtClean="0">
                <a:latin typeface="Calibri" pitchFamily="34" charset="0"/>
                <a:ea typeface="ＭＳ Ｐゴシック"/>
                <a:cs typeface="ＭＳ Ｐゴシック"/>
              </a:rPr>
              <a:t>Publicizing – sharing information on facebook application and website</a:t>
            </a:r>
          </a:p>
          <a:p>
            <a:pPr eaLnBrk="1" hangingPunct="1"/>
            <a:r>
              <a:rPr lang="en-US" smtClean="0">
                <a:latin typeface="Calibri" pitchFamily="34" charset="0"/>
                <a:ea typeface="ＭＳ Ｐゴシック"/>
                <a:cs typeface="ＭＳ Ｐゴシック"/>
              </a:rPr>
              <a:t>Output of infrastructure is input to the information service . Some other services such as binding can be used. Binding is nothing but collection of digital objects into personal folder of a user</a:t>
            </a:r>
          </a:p>
          <a:p>
            <a:pPr eaLnBrk="1" hangingPunct="1"/>
            <a:endParaRPr lang="en-US" smtClean="0">
              <a:latin typeface="Calibri" pitchFamily="34" charset="0"/>
              <a:ea typeface="ＭＳ Ｐゴシック"/>
              <a:cs typeface="ＭＳ Ｐゴシック"/>
            </a:endParaRPr>
          </a:p>
        </p:txBody>
      </p:sp>
      <p:sp>
        <p:nvSpPr>
          <p:cNvPr id="39940" name="Slide Number Placeholder 3"/>
          <p:cNvSpPr>
            <a:spLocks noGrp="1"/>
          </p:cNvSpPr>
          <p:nvPr>
            <p:ph type="sldNum" sz="quarter" idx="5"/>
          </p:nvPr>
        </p:nvSpPr>
        <p:spPr>
          <a:noFill/>
        </p:spPr>
        <p:txBody>
          <a:bodyPr/>
          <a:lstStyle/>
          <a:p>
            <a:fld id="{7E773E34-4883-45DA-8F03-0D680F8A5D64}" type="slidenum">
              <a:rPr lang="zh-CN" altLang="en-US" smtClean="0">
                <a:ea typeface="ＭＳ Ｐゴシック"/>
                <a:cs typeface="ＭＳ Ｐゴシック"/>
              </a:rPr>
              <a:pPr/>
              <a:t>13</a:t>
            </a:fld>
            <a:endParaRPr lang="en-US" altLang="zh-CN"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tLang="zh-CN" smtClean="0">
                <a:latin typeface="Calibri" pitchFamily="34" charset="0"/>
                <a:ea typeface="ＭＳ Ｐゴシック"/>
                <a:cs typeface="ＭＳ Ｐゴシック"/>
              </a:rPr>
              <a:t>When the users use the CTR DL, the system can record the queries automatically, and these queries can be some people’s name, some events’ name, or any other information, like articles, webpages. Then given two queries, we treat them as endpoints, such as two events, two topics, two articles, or any other two simple queries, the SSP and Storytelling can identify the chain of intermediate information carriers from one to other, satisfying any neighboring intermediate points have a relatively high similarity value. The SSP can return the chain immediately, so it is an online service. The storytelling can mine deeper relationships, but needs more time. All the result can be visulized in the same chain format, and the result can also be offered in the format of text summarization.</a:t>
            </a:r>
            <a:endParaRPr lang="zh-CN" altLang="en-US"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C82C362-7BC4-4667-B11A-CDC46D069542}" type="slidenum">
              <a:rPr lang="en-US" smtClean="0"/>
              <a:pPr/>
              <a:t>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98D8AF9-C6C4-4510-A658-22D71E012103}" type="slidenum">
              <a:rPr lang="en-US">
                <a:latin typeface="Arial" charset="0"/>
              </a:rPr>
              <a:pPr/>
              <a:t>16</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FD73873-DC3A-4091-ABC5-793E6EFDE96C}" type="slidenum">
              <a:rPr lang="en-US">
                <a:latin typeface="Arial" charset="0"/>
              </a:rPr>
              <a:pPr/>
              <a:t>17</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559C20-8993-4C2D-8FA8-36E6F5FC9688}" type="slidenum">
              <a:rPr lang="en-US" smtClean="0"/>
              <a:pPr/>
              <a:t>18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CE09A20-996E-41AB-A323-0152E9D01B84}" type="slidenum">
              <a:rPr lang="en-US">
                <a:latin typeface="Arial" charset="0"/>
              </a:rPr>
              <a:pPr/>
              <a:t>19</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latin typeface="Arial" charset="0"/>
              </a:rPr>
              <a:t>International Conference on Information Systems for Crisis Response and Management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D34E2E7-55FB-4D59-A511-5FA119AC5C28}" type="slidenum">
              <a:rPr lang="en-US" smtClean="0"/>
              <a:pPr/>
              <a:t>20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smtClean="0">
                <a:latin typeface="Calibri" pitchFamily="34" charset="0"/>
              </a:rPr>
              <a:t>Facebook analysis is part of the Technology and Stress Project related to the April 16 tragedy here at Virginia Tech. </a:t>
            </a:r>
          </a:p>
        </p:txBody>
      </p:sp>
      <p:sp>
        <p:nvSpPr>
          <p:cNvPr id="21508" name="Slide Number Placeholder 3"/>
          <p:cNvSpPr>
            <a:spLocks noGrp="1"/>
          </p:cNvSpPr>
          <p:nvPr>
            <p:ph type="sldNum" sz="quarter" idx="5"/>
          </p:nvPr>
        </p:nvSpPr>
        <p:spPr>
          <a:noFill/>
        </p:spPr>
        <p:txBody>
          <a:bodyPr/>
          <a:lstStyle/>
          <a:p>
            <a:fld id="{A00B59DB-4E7E-4356-8784-9127A2960955}" type="slidenum">
              <a:rPr lang="zh-CN" altLang="en-US">
                <a:latin typeface="Arial" charset="0"/>
                <a:ea typeface="MS PGothic" pitchFamily="34" charset="-128"/>
              </a:rPr>
              <a:pPr/>
              <a:t>21</a:t>
            </a:fld>
            <a:endParaRPr lang="en-US" altLang="zh-CN">
              <a:latin typeface="Arial" charset="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latin typeface="Calibri" pitchFamily="34" charset="0"/>
            </a:endParaRPr>
          </a:p>
        </p:txBody>
      </p:sp>
      <p:sp>
        <p:nvSpPr>
          <p:cNvPr id="22532" name="Slide Number Placeholder 3"/>
          <p:cNvSpPr>
            <a:spLocks noGrp="1"/>
          </p:cNvSpPr>
          <p:nvPr>
            <p:ph type="sldNum" sz="quarter" idx="5"/>
          </p:nvPr>
        </p:nvSpPr>
        <p:spPr>
          <a:noFill/>
        </p:spPr>
        <p:txBody>
          <a:bodyPr/>
          <a:lstStyle/>
          <a:p>
            <a:fld id="{F9F1C3CB-633B-4FE7-A681-7A6E9876D1E9}" type="slidenum">
              <a:rPr lang="zh-CN" altLang="en-US">
                <a:latin typeface="Arial" charset="0"/>
                <a:ea typeface="MS PGothic" pitchFamily="34" charset="-128"/>
              </a:rPr>
              <a:pPr/>
              <a:t>22</a:t>
            </a:fld>
            <a:endParaRPr lang="en-US" altLang="zh-CN">
              <a:latin typeface="Arial"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smtClean="0">
                <a:latin typeface="Calibri" pitchFamily="34" charset="0"/>
              </a:rPr>
              <a:t>Students went to Facebook mainly because their friends were there and this can be seen from the experiment which shows that majority of the responders included this in their explanation</a:t>
            </a:r>
          </a:p>
          <a:p>
            <a:pPr eaLnBrk="1" hangingPunct="1"/>
            <a:r>
              <a:rPr lang="en-US" smtClean="0">
                <a:latin typeface="Calibri" pitchFamily="34" charset="0"/>
              </a:rPr>
              <a:t>Facebook is the only social networking site in which they are part or they had a page in Facebook was another major reason why they went to Facebook</a:t>
            </a:r>
          </a:p>
          <a:p>
            <a:pPr eaLnBrk="1" hangingPunct="1"/>
            <a:r>
              <a:rPr lang="en-US" smtClean="0">
                <a:latin typeface="Calibri" pitchFamily="34" charset="0"/>
              </a:rPr>
              <a:t>The most important reason quoted was that they want to communicate that they are ”ok”</a:t>
            </a:r>
          </a:p>
          <a:p>
            <a:pPr eaLnBrk="1" hangingPunct="1"/>
            <a:r>
              <a:rPr lang="en-US" smtClean="0">
                <a:latin typeface="Calibri" pitchFamily="34" charset="0"/>
              </a:rPr>
              <a:t>this was supported by the actions like “changing their status messages and sending messages to say they were ok” that they performed when they visited that site Most of the responders said they used Facebook  social networking site . Only 10% choose Myspace</a:t>
            </a:r>
          </a:p>
        </p:txBody>
      </p:sp>
      <p:sp>
        <p:nvSpPr>
          <p:cNvPr id="23556" name="Slide Number Placeholder 3"/>
          <p:cNvSpPr>
            <a:spLocks noGrp="1"/>
          </p:cNvSpPr>
          <p:nvPr>
            <p:ph type="sldNum" sz="quarter" idx="5"/>
          </p:nvPr>
        </p:nvSpPr>
        <p:spPr>
          <a:noFill/>
        </p:spPr>
        <p:txBody>
          <a:bodyPr/>
          <a:lstStyle/>
          <a:p>
            <a:fld id="{D2106CC4-A57B-4DE0-8EAD-68E3C3FAACBD}" type="slidenum">
              <a:rPr lang="zh-CN" altLang="en-US">
                <a:latin typeface="Arial" charset="0"/>
                <a:ea typeface="MS PGothic" pitchFamily="34" charset="-128"/>
              </a:rPr>
              <a:pPr/>
              <a:t>23</a:t>
            </a:fld>
            <a:endParaRPr lang="en-US" altLang="zh-CN">
              <a:latin typeface="Arial"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mtClean="0">
                <a:latin typeface="Calibri" pitchFamily="34" charset="0"/>
              </a:rPr>
              <a:t>Students went to Facebook mainly because their friends were there and this can be seen from the experiment which shows that majority of the responders included this in their explanation</a:t>
            </a:r>
          </a:p>
          <a:p>
            <a:pPr eaLnBrk="1" hangingPunct="1"/>
            <a:r>
              <a:rPr lang="en-US" smtClean="0">
                <a:latin typeface="Calibri" pitchFamily="34" charset="0"/>
              </a:rPr>
              <a:t>Facebook is the only social networking site in which they are part or they had a page in Facebook was another major reason why they went to Facebook</a:t>
            </a:r>
          </a:p>
          <a:p>
            <a:pPr eaLnBrk="1" hangingPunct="1"/>
            <a:r>
              <a:rPr lang="en-US" smtClean="0">
                <a:latin typeface="Calibri" pitchFamily="34" charset="0"/>
              </a:rPr>
              <a:t>The most important reason quoted was that they want to communicate that they are ”ok”</a:t>
            </a:r>
          </a:p>
          <a:p>
            <a:pPr eaLnBrk="1" hangingPunct="1"/>
            <a:r>
              <a:rPr lang="en-US" smtClean="0">
                <a:latin typeface="Calibri" pitchFamily="34" charset="0"/>
              </a:rPr>
              <a:t>this was supported by the actions like “changing their status messages and sending messages to say they were ok” that they performed when they visited that site Most of the responders said they used Facebook  social networking site . Only 10% choose Myspace</a:t>
            </a:r>
          </a:p>
        </p:txBody>
      </p:sp>
      <p:sp>
        <p:nvSpPr>
          <p:cNvPr id="24580" name="Slide Number Placeholder 3"/>
          <p:cNvSpPr>
            <a:spLocks noGrp="1"/>
          </p:cNvSpPr>
          <p:nvPr>
            <p:ph type="sldNum" sz="quarter" idx="5"/>
          </p:nvPr>
        </p:nvSpPr>
        <p:spPr>
          <a:noFill/>
        </p:spPr>
        <p:txBody>
          <a:bodyPr/>
          <a:lstStyle/>
          <a:p>
            <a:fld id="{D737A79F-7418-4C00-8D2F-A9578C503266}" type="slidenum">
              <a:rPr lang="zh-CN" altLang="en-US">
                <a:latin typeface="Arial" charset="0"/>
                <a:ea typeface="MS PGothic" pitchFamily="34" charset="-128"/>
              </a:rPr>
              <a:pPr/>
              <a:t>24</a:t>
            </a:fld>
            <a:endParaRPr lang="en-US" altLang="zh-CN">
              <a:latin typeface="Arial"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06E9D7-5625-4C91-B1F0-DFAAA53EFAB3}" type="slidenum">
              <a:rPr lang="en-US">
                <a:latin typeface="Arial" charset="0"/>
              </a:rPr>
              <a:pPr/>
              <a:t>25</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44562FB2-8830-463B-A824-6D6DCAB8720D}" type="slidenum">
              <a:rPr lang="zh-CN" altLang="en-US" sz="1200">
                <a:ea typeface="ＭＳ Ｐゴシック" pitchFamily="-106" charset="-128"/>
                <a:cs typeface="+mn-cs"/>
              </a:rPr>
              <a:pPr algn="r" eaLnBrk="0" hangingPunct="0">
                <a:defRPr/>
              </a:pPr>
              <a:t>26</a:t>
            </a:fld>
            <a:endParaRPr lang="en-US" altLang="zh-CN" sz="1200">
              <a:ea typeface="ＭＳ Ｐゴシック" pitchFamily="-106"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7652" name="Slide Number Placeholder 3"/>
          <p:cNvSpPr>
            <a:spLocks noGrp="1"/>
          </p:cNvSpPr>
          <p:nvPr>
            <p:ph type="sldNum" sz="quarter" idx="5"/>
          </p:nvPr>
        </p:nvSpPr>
        <p:spPr>
          <a:noFill/>
        </p:spPr>
        <p:txBody>
          <a:bodyPr/>
          <a:lstStyle/>
          <a:p>
            <a:fld id="{B43573A0-D5BF-4E7A-92D2-6BC8D3EBF9B8}" type="slidenum">
              <a:rPr lang="zh-CN" altLang="en-US" smtClean="0">
                <a:ea typeface="ＭＳ Ｐゴシック"/>
                <a:cs typeface="ＭＳ Ｐゴシック"/>
              </a:rPr>
              <a:pPr/>
              <a:t>3</a:t>
            </a:fld>
            <a:endParaRPr lang="en-US" altLang="zh-CN"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DE66C71-CD04-4384-BB5B-FC777CE71B4C}" type="slidenum">
              <a:rPr lang="en-US" smtClean="0"/>
              <a:pPr/>
              <a:t>32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8676" name="Slide Number Placeholder 3"/>
          <p:cNvSpPr>
            <a:spLocks noGrp="1"/>
          </p:cNvSpPr>
          <p:nvPr>
            <p:ph type="sldNum" sz="quarter" idx="5"/>
          </p:nvPr>
        </p:nvSpPr>
        <p:spPr>
          <a:noFill/>
        </p:spPr>
        <p:txBody>
          <a:bodyPr/>
          <a:lstStyle/>
          <a:p>
            <a:fld id="{BC8C7F60-F8F8-40D4-8393-F690A7143E43}" type="slidenum">
              <a:rPr lang="zh-CN" altLang="en-US" smtClean="0">
                <a:ea typeface="ＭＳ Ｐゴシック"/>
                <a:cs typeface="ＭＳ Ｐゴシック"/>
              </a:rPr>
              <a:pPr/>
              <a:t>4</a:t>
            </a:fld>
            <a:endParaRPr lang="en-US" altLang="zh-CN"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5BC531A-E538-499A-AFBA-7EE9592B055E}" type="slidenum">
              <a:rPr lang="en-US"/>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33796" name="Slide Number Placeholder 3"/>
          <p:cNvSpPr>
            <a:spLocks noGrp="1"/>
          </p:cNvSpPr>
          <p:nvPr>
            <p:ph type="sldNum" sz="quarter" idx="5"/>
          </p:nvPr>
        </p:nvSpPr>
        <p:spPr>
          <a:noFill/>
        </p:spPr>
        <p:txBody>
          <a:bodyPr/>
          <a:lstStyle/>
          <a:p>
            <a:fld id="{08F051A2-5ABD-4720-96FB-806D97B058FC}" type="slidenum">
              <a:rPr lang="zh-CN" altLang="en-US" smtClean="0">
                <a:ea typeface="ＭＳ Ｐゴシック"/>
                <a:cs typeface="ＭＳ Ｐゴシック"/>
              </a:rPr>
              <a:pPr/>
              <a:t>6</a:t>
            </a:fld>
            <a:endParaRPr lang="en-US" altLang="zh-CN"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215B07A-3C35-4E54-A1C9-37752A57C242}"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9700" name="Slide Number Placeholder 3"/>
          <p:cNvSpPr>
            <a:spLocks noGrp="1"/>
          </p:cNvSpPr>
          <p:nvPr>
            <p:ph type="sldNum" sz="quarter" idx="5"/>
          </p:nvPr>
        </p:nvSpPr>
        <p:spPr>
          <a:noFill/>
        </p:spPr>
        <p:txBody>
          <a:bodyPr/>
          <a:lstStyle/>
          <a:p>
            <a:fld id="{39A527D5-AEFA-4C6D-9B85-9A1FE2BD02EF}" type="slidenum">
              <a:rPr lang="zh-CN" altLang="en-US" smtClean="0">
                <a:ea typeface="ＭＳ Ｐゴシック"/>
                <a:cs typeface="ＭＳ Ｐゴシック"/>
              </a:rPr>
              <a:pPr/>
              <a:t>8</a:t>
            </a:fld>
            <a:endParaRPr lang="en-US" altLang="zh-CN"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B0613A2F-F9C5-4B60-833A-FD3A926D4FDF}" type="slidenum">
              <a:rPr lang="zh-CN" altLang="en-US" sz="1200">
                <a:ea typeface="ＭＳ Ｐゴシック" pitchFamily="-106" charset="-128"/>
                <a:cs typeface="+mn-cs"/>
              </a:rPr>
              <a:pPr algn="r" eaLnBrk="0" hangingPunct="0">
                <a:defRPr/>
              </a:pPr>
              <a:t>9</a:t>
            </a:fld>
            <a:endParaRPr lang="en-US" altLang="zh-CN" sz="1200">
              <a:ea typeface="ＭＳ Ｐゴシック" pitchFamily="-106"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475FC-1188-4914-960D-8489812DC0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887D3-20F3-47D1-B71D-C2D8067BAB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64A60-AEA9-4C9F-B8CD-04F3BD4835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C9A23-8CD5-42CA-BFBF-61F6D1DD75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3546E-91EF-4114-97A1-E878E9464C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4785-AF61-45A0-B957-989650100C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DC1106-957A-4587-9408-E311A111B0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FD4872-888C-49EC-A359-97835E2FC3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0309FF-4C03-4E41-B6DD-39123A8CAA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2191A2-7D53-45F8-BE50-A4B41C06F3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8908CE-D4D6-4843-BA01-24E586A512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37EA6A-7195-44AB-AE7C-FE6ECBC19D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38891-F10F-4015-9F73-04E2DAC3FD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21EE2B-7E0E-4C5F-9998-FCC798FDFA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0.xml"/><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dl-vt-416.org/" TargetMode="External"/><Relationship Id="rId3" Type="http://schemas.openxmlformats.org/officeDocument/2006/relationships/hyperlink" Target="http://www.ctrnet.net/" TargetMode="External"/><Relationship Id="rId7" Type="http://schemas.openxmlformats.org/officeDocument/2006/relationships/hyperlink" Target="http://www.dlib.vt.edu/"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fox.cs.vtr.edu/" TargetMode="External"/><Relationship Id="rId5" Type="http://schemas.openxmlformats.org/officeDocument/2006/relationships/hyperlink" Target="mailto:fox@vt.edu"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www.archive-it.org/collections/1075" TargetMode="External"/><Relationship Id="rId3" Type="http://schemas.openxmlformats.org/officeDocument/2006/relationships/hyperlink" Target="http://tsunami.archive.org/" TargetMode="External"/><Relationship Id="rId7" Type="http://schemas.openxmlformats.org/officeDocument/2006/relationships/hyperlink" Target="http://www.archive-it.org/collections/174" TargetMode="External"/><Relationship Id="rId12" Type="http://schemas.openxmlformats.org/officeDocument/2006/relationships/hyperlink" Target="http://www.archive-it.org/collections/10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rchive-it.org/collections/1120" TargetMode="External"/><Relationship Id="rId11" Type="http://schemas.openxmlformats.org/officeDocument/2006/relationships/hyperlink" Target="http://www.april16archive.org/" TargetMode="External"/><Relationship Id="rId5" Type="http://schemas.openxmlformats.org/officeDocument/2006/relationships/hyperlink" Target="http://www.archive-it.org/collections/872" TargetMode="External"/><Relationship Id="rId10" Type="http://schemas.openxmlformats.org/officeDocument/2006/relationships/hyperlink" Target="http://www.archive-it.org/collections/1044" TargetMode="External"/><Relationship Id="rId4" Type="http://schemas.openxmlformats.org/officeDocument/2006/relationships/hyperlink" Target="http://www.archive-it.org/collections/937" TargetMode="External"/><Relationship Id="rId9" Type="http://schemas.openxmlformats.org/officeDocument/2006/relationships/hyperlink" Target="http://www.archive-it.org/collections/97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511175"/>
            <a:ext cx="8534400" cy="1470025"/>
          </a:xfrm>
        </p:spPr>
        <p:txBody>
          <a:bodyPr/>
          <a:lstStyle/>
          <a:p>
            <a:pPr eaLnBrk="1" hangingPunct="1"/>
            <a:r>
              <a:rPr lang="en-US" b="1" dirty="0" err="1" smtClean="0"/>
              <a:t>CTRnet</a:t>
            </a:r>
            <a:r>
              <a:rPr lang="en-US" b="1" dirty="0" smtClean="0"/>
              <a:t> (Crisis, Tragedy, &amp; Recovery Network)</a:t>
            </a:r>
            <a:r>
              <a:rPr lang="en-US" dirty="0" smtClean="0"/>
              <a:t> </a:t>
            </a:r>
            <a:r>
              <a:rPr lang="en-US" sz="3200" dirty="0" smtClean="0"/>
              <a:t>(www.ctrnet.net):</a:t>
            </a:r>
            <a:br>
              <a:rPr lang="en-US" sz="3200" dirty="0" smtClean="0"/>
            </a:br>
            <a:r>
              <a:rPr lang="en-US" sz="3600" dirty="0" smtClean="0"/>
              <a:t>A global human network and distributed digital library</a:t>
            </a:r>
          </a:p>
        </p:txBody>
      </p:sp>
      <p:sp>
        <p:nvSpPr>
          <p:cNvPr id="3075" name="Rectangle 3"/>
          <p:cNvSpPr>
            <a:spLocks noGrp="1" noChangeArrowheads="1"/>
          </p:cNvSpPr>
          <p:nvPr>
            <p:ph type="subTitle" idx="1"/>
          </p:nvPr>
        </p:nvSpPr>
        <p:spPr>
          <a:xfrm>
            <a:off x="609600" y="2590800"/>
            <a:ext cx="8077200" cy="609600"/>
          </a:xfrm>
        </p:spPr>
        <p:txBody>
          <a:bodyPr/>
          <a:lstStyle/>
          <a:p>
            <a:pPr algn="l" eaLnBrk="1" hangingPunct="1">
              <a:spcBef>
                <a:spcPct val="0"/>
              </a:spcBef>
            </a:pPr>
            <a:r>
              <a:rPr lang="en-US" sz="2400" dirty="0" smtClean="0"/>
              <a:t>Oct. 29, 2009 -- University of </a:t>
            </a:r>
            <a:r>
              <a:rPr lang="en-US" sz="2400" dirty="0" smtClean="0"/>
              <a:t>Iowa</a:t>
            </a:r>
          </a:p>
          <a:p>
            <a:pPr algn="l" eaLnBrk="1" hangingPunct="1">
              <a:spcBef>
                <a:spcPct val="0"/>
              </a:spcBef>
            </a:pPr>
            <a:r>
              <a:rPr lang="en-US" sz="2400" dirty="0" smtClean="0"/>
              <a:t>http://</a:t>
            </a:r>
            <a:r>
              <a:rPr lang="en-US" sz="2400" dirty="0" smtClean="0"/>
              <a:t>fox.cs.vt.edu/talks/2009/20091029IowaCTRnet.pptx</a:t>
            </a:r>
            <a:endParaRPr lang="en-US" sz="2400" dirty="0" smtClean="0"/>
          </a:p>
        </p:txBody>
      </p:sp>
      <p:pic>
        <p:nvPicPr>
          <p:cNvPr id="3076" name="Picture 5" descr="vt_shield_notag_onwhite230.gif"/>
          <p:cNvPicPr>
            <a:picLocks noChangeAspect="1"/>
          </p:cNvPicPr>
          <p:nvPr/>
        </p:nvPicPr>
        <p:blipFill>
          <a:blip r:embed="rId3" cstate="print"/>
          <a:srcRect/>
          <a:stretch>
            <a:fillRect/>
          </a:stretch>
        </p:blipFill>
        <p:spPr bwMode="auto">
          <a:xfrm>
            <a:off x="660400" y="5943600"/>
            <a:ext cx="3149600" cy="549275"/>
          </a:xfrm>
          <a:prstGeom prst="rect">
            <a:avLst/>
          </a:prstGeom>
          <a:noFill/>
          <a:ln w="9525">
            <a:noFill/>
            <a:miter lim="800000"/>
            <a:headEnd/>
            <a:tailEnd/>
          </a:ln>
        </p:spPr>
      </p:pic>
      <p:sp>
        <p:nvSpPr>
          <p:cNvPr id="3077" name="Text Box 5"/>
          <p:cNvSpPr txBox="1">
            <a:spLocks noChangeArrowheads="1"/>
          </p:cNvSpPr>
          <p:nvPr/>
        </p:nvSpPr>
        <p:spPr bwMode="auto">
          <a:xfrm>
            <a:off x="609600" y="3505200"/>
            <a:ext cx="8001000" cy="2066491"/>
          </a:xfrm>
          <a:prstGeom prst="rect">
            <a:avLst/>
          </a:prstGeom>
          <a:noFill/>
          <a:ln w="9525">
            <a:noFill/>
            <a:miter lim="800000"/>
            <a:headEnd/>
            <a:tailEnd/>
          </a:ln>
        </p:spPr>
        <p:txBody>
          <a:bodyPr lIns="65306" tIns="32653" rIns="65306" bIns="32653">
            <a:spAutoFit/>
          </a:bodyPr>
          <a:lstStyle/>
          <a:p>
            <a:pPr defTabSz="3135313"/>
            <a:r>
              <a:rPr lang="en-US" sz="2600" dirty="0"/>
              <a:t>Edward Fox (fox@vt.edu), </a:t>
            </a:r>
            <a:r>
              <a:rPr lang="en-US" sz="2600" dirty="0" err="1"/>
              <a:t>Bidisha</a:t>
            </a:r>
            <a:r>
              <a:rPr lang="en-US" sz="2600" dirty="0"/>
              <a:t> </a:t>
            </a:r>
            <a:r>
              <a:rPr lang="en-US" sz="2600" dirty="0" err="1"/>
              <a:t>Dewanjee</a:t>
            </a:r>
            <a:r>
              <a:rPr lang="en-US" sz="2600" dirty="0"/>
              <a:t>, Andrea Kavanaugh, Uma Murthy, Naren Ramakrishnan, </a:t>
            </a:r>
          </a:p>
          <a:p>
            <a:pPr defTabSz="3135313"/>
            <a:r>
              <a:rPr lang="en-US" sz="2600" dirty="0"/>
              <a:t>Steven Sheetz, Donald Shoemaker, and </a:t>
            </a:r>
          </a:p>
          <a:p>
            <a:pPr defTabSz="3135313"/>
            <a:r>
              <a:rPr lang="en-US" sz="2600" dirty="0" err="1"/>
              <a:t>Venkataraghavan</a:t>
            </a:r>
            <a:r>
              <a:rPr lang="en-US" sz="2600" dirty="0"/>
              <a:t> </a:t>
            </a:r>
            <a:r>
              <a:rPr lang="en-US" sz="2600" dirty="0" smtClean="0"/>
              <a:t>Srinivasan</a:t>
            </a:r>
          </a:p>
          <a:p>
            <a:pPr defTabSz="3135313"/>
            <a:r>
              <a:rPr lang="en-US" sz="2600" dirty="0" smtClean="0"/>
              <a:t>(+</a:t>
            </a:r>
            <a:r>
              <a:rPr lang="en-US" sz="2600" dirty="0" smtClean="0"/>
              <a:t>CS5604F09 team)</a:t>
            </a:r>
            <a:endParaRPr lang="en-US" sz="2600" dirty="0"/>
          </a:p>
        </p:txBody>
      </p:sp>
      <p:sp>
        <p:nvSpPr>
          <p:cNvPr id="6" name="TextBox 5"/>
          <p:cNvSpPr txBox="1"/>
          <p:nvPr/>
        </p:nvSpPr>
        <p:spPr>
          <a:xfrm>
            <a:off x="3886200" y="5410200"/>
            <a:ext cx="3657600" cy="1200329"/>
          </a:xfrm>
          <a:prstGeom prst="rect">
            <a:avLst/>
          </a:prstGeom>
          <a:noFill/>
        </p:spPr>
        <p:txBody>
          <a:bodyPr wrap="square" rtlCol="0">
            <a:spAutoFit/>
          </a:bodyPr>
          <a:lstStyle/>
          <a:p>
            <a:r>
              <a:rPr lang="en-US" i="1" dirty="0" smtClean="0"/>
              <a:t>Departments:</a:t>
            </a:r>
          </a:p>
          <a:p>
            <a:r>
              <a:rPr lang="en-US" dirty="0" smtClean="0"/>
              <a:t>Accounting Information Systems</a:t>
            </a:r>
          </a:p>
          <a:p>
            <a:r>
              <a:rPr lang="en-US" dirty="0" smtClean="0"/>
              <a:t>Computer Science</a:t>
            </a:r>
          </a:p>
          <a:p>
            <a:r>
              <a:rPr lang="en-US" dirty="0" smtClean="0"/>
              <a:t>Sociology</a:t>
            </a:r>
            <a:endParaRPr lang="en-US" dirty="0"/>
          </a:p>
        </p:txBody>
      </p:sp>
      <p:sp>
        <p:nvSpPr>
          <p:cNvPr id="7" name="TextBox 6"/>
          <p:cNvSpPr txBox="1"/>
          <p:nvPr/>
        </p:nvSpPr>
        <p:spPr>
          <a:xfrm>
            <a:off x="7467600" y="5943600"/>
            <a:ext cx="1441420" cy="646331"/>
          </a:xfrm>
          <a:prstGeom prst="rect">
            <a:avLst/>
          </a:prstGeom>
          <a:noFill/>
        </p:spPr>
        <p:txBody>
          <a:bodyPr wrap="none" rtlCol="0">
            <a:spAutoFit/>
          </a:bodyPr>
          <a:lstStyle/>
          <a:p>
            <a:r>
              <a:rPr lang="en-US" dirty="0" smtClean="0"/>
              <a:t>Grant:</a:t>
            </a:r>
          </a:p>
          <a:p>
            <a:r>
              <a:rPr lang="en-US" dirty="0" smtClean="0"/>
              <a:t>IIS-0916733</a:t>
            </a:r>
            <a:endParaRPr lang="en-US" dirty="0"/>
          </a:p>
        </p:txBody>
      </p:sp>
      <p:pic>
        <p:nvPicPr>
          <p:cNvPr id="13313" name="Picture 1"/>
          <p:cNvPicPr>
            <a:picLocks noChangeAspect="1" noChangeArrowheads="1"/>
          </p:cNvPicPr>
          <p:nvPr/>
        </p:nvPicPr>
        <p:blipFill>
          <a:blip r:embed="rId4" cstate="print"/>
          <a:srcRect/>
          <a:stretch>
            <a:fillRect/>
          </a:stretch>
        </p:blipFill>
        <p:spPr bwMode="auto">
          <a:xfrm>
            <a:off x="7924800" y="5029200"/>
            <a:ext cx="1017806" cy="102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0"/>
            <a:ext cx="8229600" cy="1143000"/>
          </a:xfrm>
        </p:spPr>
        <p:txBody>
          <a:bodyPr/>
          <a:lstStyle/>
          <a:p>
            <a:r>
              <a:rPr lang="en-US" dirty="0" smtClean="0">
                <a:effectLst>
                  <a:outerShdw blurRad="38100" dist="38100" dir="2700000" algn="tl">
                    <a:srgbClr val="C0C0C0"/>
                  </a:outerShdw>
                </a:effectLst>
                <a:ea typeface="ＭＳ Ｐゴシック"/>
                <a:cs typeface="ＭＳ Ｐゴシック"/>
              </a:rPr>
              <a:t>Data Collection Challenges</a:t>
            </a:r>
          </a:p>
        </p:txBody>
      </p:sp>
      <p:sp>
        <p:nvSpPr>
          <p:cNvPr id="88067"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8068" name="Content Placeholder 1"/>
          <p:cNvSpPr>
            <a:spLocks/>
          </p:cNvSpPr>
          <p:nvPr/>
        </p:nvSpPr>
        <p:spPr bwMode="auto">
          <a:xfrm>
            <a:off x="457200" y="1219200"/>
            <a:ext cx="8534400" cy="1566863"/>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How to improve precision of crawls?</a:t>
            </a:r>
          </a:p>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How to automate generation of high quality seeds, across genre &amp; topics?</a:t>
            </a:r>
          </a:p>
          <a:p>
            <a:pPr marL="822325" lvl="1" indent="-255588"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Ensuring balance, without bias</a:t>
            </a:r>
          </a:p>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How to automate generation of filters that will further improve collections?</a:t>
            </a:r>
          </a:p>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How to ensure security and privacy while facilitating research?</a:t>
            </a:r>
          </a:p>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(above are some of student studies …)</a:t>
            </a:r>
          </a:p>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300" dirty="0" smtClean="0">
              <a:latin typeface="Lucida Sans Unicode" pitchFamily="34" charset="0"/>
            </a:endParaRPr>
          </a:p>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27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58A3DA1C-3D69-4D7B-A8B3-CF3F2B495994}" type="slidenum">
              <a:rPr lang="en-US" smtClean="0"/>
              <a:pPr/>
              <a:t>11</a:t>
            </a:fld>
            <a:endParaRPr lang="en-US" smtClean="0"/>
          </a:p>
        </p:txBody>
      </p:sp>
      <p:pic>
        <p:nvPicPr>
          <p:cNvPr id="6147" name="Picture 6"/>
          <p:cNvPicPr>
            <a:picLocks noChangeAspect="1" noChangeArrowheads="1"/>
          </p:cNvPicPr>
          <p:nvPr/>
        </p:nvPicPr>
        <p:blipFill>
          <a:blip r:embed="rId3" cstate="print"/>
          <a:srcRect/>
          <a:stretch>
            <a:fillRect/>
          </a:stretch>
        </p:blipFill>
        <p:spPr bwMode="auto">
          <a:xfrm>
            <a:off x="1219200" y="0"/>
            <a:ext cx="7660598" cy="6459538"/>
          </a:xfrm>
          <a:prstGeom prst="rect">
            <a:avLst/>
          </a:prstGeom>
          <a:noFill/>
          <a:ln w="9525">
            <a:noFill/>
            <a:miter lim="800000"/>
            <a:headEnd/>
            <a:tailEnd/>
          </a:ln>
        </p:spPr>
      </p:pic>
      <p:sp>
        <p:nvSpPr>
          <p:cNvPr id="6149" name="Rectangle 4"/>
          <p:cNvSpPr>
            <a:spLocks noGrp="1" noChangeArrowheads="1"/>
          </p:cNvSpPr>
          <p:nvPr>
            <p:ph type="body" sz="half" idx="1"/>
          </p:nvPr>
        </p:nvSpPr>
        <p:spPr>
          <a:xfrm>
            <a:off x="0" y="228600"/>
            <a:ext cx="2819400" cy="1143000"/>
          </a:xfrm>
        </p:spPr>
        <p:txBody>
          <a:bodyPr/>
          <a:lstStyle/>
          <a:p>
            <a:pPr marL="231775" indent="-231775" eaLnBrk="1" hangingPunct="1">
              <a:lnSpc>
                <a:spcPct val="80000"/>
              </a:lnSpc>
              <a:spcBef>
                <a:spcPct val="50000"/>
              </a:spcBef>
            </a:pPr>
            <a:r>
              <a:rPr lang="en-US" sz="2100" dirty="0" smtClean="0"/>
              <a:t>Build a networked digital library relating to CTR</a:t>
            </a:r>
          </a:p>
        </p:txBody>
      </p:sp>
      <p:sp>
        <p:nvSpPr>
          <p:cNvPr id="7" name="Rectangle 4"/>
          <p:cNvSpPr txBox="1">
            <a:spLocks noChangeArrowheads="1"/>
          </p:cNvSpPr>
          <p:nvPr/>
        </p:nvSpPr>
        <p:spPr bwMode="auto">
          <a:xfrm>
            <a:off x="7086600" y="5105400"/>
            <a:ext cx="2057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Support information exploration</a:t>
            </a:r>
          </a:p>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Aided by an ontology</a:t>
            </a:r>
          </a:p>
        </p:txBody>
      </p:sp>
      <p:sp>
        <p:nvSpPr>
          <p:cNvPr id="8" name="Rectangle 4"/>
          <p:cNvSpPr txBox="1">
            <a:spLocks noChangeArrowheads="1"/>
          </p:cNvSpPr>
          <p:nvPr/>
        </p:nvSpPr>
        <p:spPr bwMode="auto">
          <a:xfrm>
            <a:off x="0" y="5029200"/>
            <a:ext cx="3505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Integrate community, content, and services relating to CTR, making it accessible, and preserving it for long-term reuse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FB4EEBC-D0BD-4870-B5DA-70D03DB30EB3}" type="slidenum">
              <a:rPr lang="en-US" smtClean="0"/>
              <a:pPr/>
              <a:t>12</a:t>
            </a:fld>
            <a:endParaRPr lang="en-US" smtClean="0"/>
          </a:p>
        </p:txBody>
      </p:sp>
      <p:sp>
        <p:nvSpPr>
          <p:cNvPr id="8195" name="Rectangle 6"/>
          <p:cNvSpPr>
            <a:spLocks noGrp="1" noChangeArrowheads="1"/>
          </p:cNvSpPr>
          <p:nvPr>
            <p:ph type="title"/>
          </p:nvPr>
        </p:nvSpPr>
        <p:spPr>
          <a:xfrm>
            <a:off x="457200" y="0"/>
            <a:ext cx="8229600" cy="944562"/>
          </a:xfrm>
        </p:spPr>
        <p:txBody>
          <a:bodyPr/>
          <a:lstStyle/>
          <a:p>
            <a:pPr eaLnBrk="1" hangingPunct="1"/>
            <a:r>
              <a:rPr lang="en-US" dirty="0" smtClean="0"/>
              <a:t>CTR stakeholders</a:t>
            </a:r>
          </a:p>
        </p:txBody>
      </p:sp>
      <p:pic>
        <p:nvPicPr>
          <p:cNvPr id="8196" name="Picture 5" descr="user info exchange"/>
          <p:cNvPicPr>
            <a:picLocks noGrp="1" noChangeAspect="1" noChangeArrowheads="1"/>
          </p:cNvPicPr>
          <p:nvPr>
            <p:ph idx="1"/>
          </p:nvPr>
        </p:nvPicPr>
        <p:blipFill>
          <a:blip r:embed="rId3" cstate="print"/>
          <a:srcRect/>
          <a:stretch>
            <a:fillRect/>
          </a:stretch>
        </p:blipFill>
        <p:spPr>
          <a:xfrm>
            <a:off x="533400" y="762000"/>
            <a:ext cx="8128000" cy="6096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219200"/>
          <a:ext cx="8763000" cy="5029197"/>
        </p:xfrm>
        <a:graphic>
          <a:graphicData uri="http://schemas.openxmlformats.org/drawingml/2006/table">
            <a:tbl>
              <a:tblPr/>
              <a:tblGrid>
                <a:gridCol w="2921000"/>
                <a:gridCol w="2921000"/>
                <a:gridCol w="2921000"/>
              </a:tblGrid>
              <a:tr h="415548">
                <a:tc grid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Infrastructure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5000"/>
                      </a:schemeClr>
                    </a:solidFill>
                  </a:tcPr>
                </a:tc>
                <a:tc hMerge="1">
                  <a:txBody>
                    <a:bodyPr/>
                    <a:lstStyle/>
                    <a:p>
                      <a:endParaRPr lang="en-US"/>
                    </a:p>
                  </a:txBody>
                  <a:tcPr/>
                </a:tc>
                <a:tc row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Information Satisfaction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5000"/>
                      </a:schemeClr>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Repository-Building</a:t>
                      </a:r>
                      <a:endPar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Add Value</a:t>
                      </a:r>
                      <a:endPar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Acquiring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Classifying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Browsing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192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Cataloging and Annotating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Clustering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Collaborating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288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Crawling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Entity Extraction, and Integration through URM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Customizing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Digitizing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Evaluating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Filtering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Federating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Auto Tagging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Providing access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Harvesting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Publicizing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Recommending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Submitting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Searching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Indexing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Ontology building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Visualizing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Services</a:t>
            </a:r>
            <a:endParaRPr lang="en-US"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backend_diagram.jpg"/>
          <p:cNvPicPr>
            <a:picLocks noGrp="1" noChangeAspect="1"/>
          </p:cNvPicPr>
          <p:nvPr>
            <p:ph idx="1"/>
          </p:nvPr>
        </p:nvPicPr>
        <p:blipFill>
          <a:blip r:embed="rId3" cstate="print"/>
          <a:srcRect l="-11299" r="-11299"/>
          <a:stretch>
            <a:fillRect/>
          </a:stretch>
        </p:blipFill>
        <p:spPr>
          <a:xfrm>
            <a:off x="-1" y="1066800"/>
            <a:ext cx="9421751" cy="5181600"/>
          </a:xfrm>
        </p:spPr>
      </p:pic>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SSP</a:t>
            </a:r>
            <a:r>
              <a:rPr lang="en-US" altLang="zh-CN" baseline="30000" dirty="0" smtClean="0"/>
              <a:t>1</a:t>
            </a:r>
            <a:r>
              <a:rPr lang="en-US" altLang="zh-CN" dirty="0" smtClean="0"/>
              <a:t> </a:t>
            </a:r>
            <a:r>
              <a:rPr lang="en-US" altLang="zh-CN" dirty="0"/>
              <a:t>and Storytelling</a:t>
            </a:r>
          </a:p>
        </p:txBody>
      </p:sp>
      <p:sp>
        <p:nvSpPr>
          <p:cNvPr id="4" name="TextBox 3"/>
          <p:cNvSpPr txBox="1"/>
          <p:nvPr/>
        </p:nvSpPr>
        <p:spPr>
          <a:xfrm>
            <a:off x="838200" y="6324600"/>
            <a:ext cx="6109365" cy="369332"/>
          </a:xfrm>
          <a:prstGeom prst="rect">
            <a:avLst/>
          </a:prstGeom>
          <a:noFill/>
        </p:spPr>
        <p:txBody>
          <a:bodyPr wrap="none" rtlCol="0">
            <a:spAutoFit/>
          </a:bodyPr>
          <a:lstStyle/>
          <a:p>
            <a:r>
              <a:rPr lang="en-US" dirty="0" smtClean="0"/>
              <a:t>1 Stepping Stones and Pathways, http://fox.cs.vt.edu/SSP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CBFB5A32-C687-4F60-ADB3-F9482ED56C3A}" type="slidenum">
              <a:rPr lang="en-US" smtClean="0"/>
              <a:pPr/>
              <a:t>15</a:t>
            </a:fld>
            <a:endParaRPr lang="en-US" smtClean="0"/>
          </a:p>
        </p:txBody>
      </p:sp>
      <p:sp>
        <p:nvSpPr>
          <p:cNvPr id="7171" name="Rectangle 4"/>
          <p:cNvSpPr>
            <a:spLocks noGrp="1" noChangeArrowheads="1"/>
          </p:cNvSpPr>
          <p:nvPr>
            <p:ph type="body" sz="half" idx="1"/>
          </p:nvPr>
        </p:nvSpPr>
        <p:spPr>
          <a:xfrm>
            <a:off x="457200" y="1295400"/>
            <a:ext cx="8153400" cy="4953000"/>
          </a:xfrm>
        </p:spPr>
        <p:txBody>
          <a:bodyPr/>
          <a:lstStyle/>
          <a:p>
            <a:pPr eaLnBrk="1" hangingPunct="1">
              <a:lnSpc>
                <a:spcPct val="90000"/>
              </a:lnSpc>
            </a:pPr>
            <a:r>
              <a:rPr lang="en-US" sz="2800" dirty="0" smtClean="0"/>
              <a:t>Help affected communities to recover more quickly and effectively</a:t>
            </a:r>
          </a:p>
          <a:p>
            <a:pPr lvl="1" eaLnBrk="1" hangingPunct="1">
              <a:lnSpc>
                <a:spcPct val="90000"/>
              </a:lnSpc>
            </a:pPr>
            <a:r>
              <a:rPr lang="en-US" sz="2400" dirty="0" smtClean="0"/>
              <a:t>Global network</a:t>
            </a:r>
          </a:p>
          <a:p>
            <a:pPr lvl="1" eaLnBrk="1" hangingPunct="1">
              <a:lnSpc>
                <a:spcPct val="90000"/>
              </a:lnSpc>
            </a:pPr>
            <a:r>
              <a:rPr lang="en-US" sz="2400" dirty="0" smtClean="0"/>
              <a:t>Easy accessibility</a:t>
            </a:r>
          </a:p>
          <a:p>
            <a:pPr lvl="1" eaLnBrk="1" hangingPunct="1">
              <a:lnSpc>
                <a:spcPct val="90000"/>
              </a:lnSpc>
            </a:pPr>
            <a:r>
              <a:rPr lang="en-US" sz="2400" dirty="0" smtClean="0"/>
              <a:t>Relevant information and resources and services</a:t>
            </a:r>
          </a:p>
          <a:p>
            <a:pPr eaLnBrk="1" hangingPunct="1">
              <a:lnSpc>
                <a:spcPct val="90000"/>
              </a:lnSpc>
            </a:pPr>
            <a:r>
              <a:rPr lang="en-US" sz="2800" dirty="0" smtClean="0"/>
              <a:t>Support classes of stakeholders in reacting to and recovering from crises</a:t>
            </a:r>
          </a:p>
          <a:p>
            <a:pPr lvl="1" eaLnBrk="1" hangingPunct="1">
              <a:lnSpc>
                <a:spcPct val="90000"/>
              </a:lnSpc>
            </a:pPr>
            <a:r>
              <a:rPr lang="en-US" sz="2400" dirty="0" smtClean="0"/>
              <a:t>Researchers</a:t>
            </a:r>
          </a:p>
          <a:p>
            <a:pPr lvl="1" eaLnBrk="1" hangingPunct="1">
              <a:lnSpc>
                <a:spcPct val="90000"/>
              </a:lnSpc>
            </a:pPr>
            <a:r>
              <a:rPr lang="en-US" sz="2400" dirty="0" smtClean="0"/>
              <a:t>Scholars</a:t>
            </a:r>
          </a:p>
          <a:p>
            <a:pPr lvl="1" eaLnBrk="1" hangingPunct="1">
              <a:lnSpc>
                <a:spcPct val="90000"/>
              </a:lnSpc>
            </a:pPr>
            <a:r>
              <a:rPr lang="en-US" sz="2400" dirty="0" smtClean="0"/>
              <a:t>Emergency personnel</a:t>
            </a:r>
          </a:p>
          <a:p>
            <a:pPr lvl="1" eaLnBrk="1" hangingPunct="1">
              <a:lnSpc>
                <a:spcPct val="90000"/>
              </a:lnSpc>
            </a:pPr>
            <a:r>
              <a:rPr lang="en-US" sz="2400" dirty="0" smtClean="0"/>
              <a:t>Decision makers</a:t>
            </a:r>
          </a:p>
          <a:p>
            <a:pPr lvl="1" eaLnBrk="1" hangingPunct="1">
              <a:lnSpc>
                <a:spcPct val="90000"/>
              </a:lnSpc>
            </a:pPr>
            <a:r>
              <a:rPr lang="en-US" sz="2400" dirty="0" smtClean="0"/>
              <a:t>Public</a:t>
            </a:r>
          </a:p>
        </p:txBody>
      </p:sp>
      <p:sp>
        <p:nvSpPr>
          <p:cNvPr id="7172" name="Rectangle 7"/>
          <p:cNvSpPr>
            <a:spLocks noGrp="1" noChangeArrowheads="1"/>
          </p:cNvSpPr>
          <p:nvPr>
            <p:ph type="title"/>
          </p:nvPr>
        </p:nvSpPr>
        <p:spPr/>
        <p:txBody>
          <a:bodyPr/>
          <a:lstStyle/>
          <a:p>
            <a:pPr eaLnBrk="1" hangingPunct="1"/>
            <a:r>
              <a:rPr lang="en-US" smtClean="0"/>
              <a:t>Potential impact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D8D31E61-8FA9-412A-B47D-D51DE54574C0}" type="slidenum">
              <a:rPr lang="en-US">
                <a:latin typeface="Arial" charset="0"/>
              </a:rPr>
              <a:pPr/>
              <a:t>16</a:t>
            </a:fld>
            <a:endParaRPr lang="en-US">
              <a:latin typeface="Arial" charset="0"/>
            </a:endParaRPr>
          </a:p>
        </p:txBody>
      </p:sp>
      <p:sp>
        <p:nvSpPr>
          <p:cNvPr id="4099" name="Rectangle 4"/>
          <p:cNvSpPr>
            <a:spLocks noGrp="1" noChangeArrowheads="1"/>
          </p:cNvSpPr>
          <p:nvPr>
            <p:ph type="body" sz="half" idx="1"/>
          </p:nvPr>
        </p:nvSpPr>
        <p:spPr>
          <a:xfrm>
            <a:off x="457200" y="1295400"/>
            <a:ext cx="8153400" cy="4953000"/>
          </a:xfrm>
        </p:spPr>
        <p:txBody>
          <a:bodyPr/>
          <a:lstStyle/>
          <a:p>
            <a:pPr eaLnBrk="1" hangingPunct="1">
              <a:lnSpc>
                <a:spcPct val="90000"/>
              </a:lnSpc>
            </a:pPr>
            <a:r>
              <a:rPr lang="en-US" smtClean="0"/>
              <a:t>Interactions with Users</a:t>
            </a:r>
          </a:p>
          <a:p>
            <a:pPr lvl="1" eaLnBrk="1" hangingPunct="1">
              <a:lnSpc>
                <a:spcPct val="90000"/>
              </a:lnSpc>
            </a:pPr>
            <a:r>
              <a:rPr lang="en-US" sz="2400" smtClean="0"/>
              <a:t>Stakeholders</a:t>
            </a:r>
          </a:p>
          <a:p>
            <a:pPr lvl="1" eaLnBrk="1" hangingPunct="1">
              <a:lnSpc>
                <a:spcPct val="90000"/>
              </a:lnSpc>
            </a:pPr>
            <a:r>
              <a:rPr lang="en-US" sz="2400" smtClean="0"/>
              <a:t>Focus Groups</a:t>
            </a:r>
          </a:p>
          <a:p>
            <a:pPr lvl="1" eaLnBrk="1" hangingPunct="1">
              <a:lnSpc>
                <a:spcPct val="90000"/>
              </a:lnSpc>
            </a:pPr>
            <a:r>
              <a:rPr lang="en-US" sz="2400" smtClean="0"/>
              <a:t>Survey</a:t>
            </a:r>
          </a:p>
          <a:p>
            <a:pPr lvl="1" eaLnBrk="1" hangingPunct="1">
              <a:lnSpc>
                <a:spcPct val="90000"/>
              </a:lnSpc>
            </a:pPr>
            <a:r>
              <a:rPr lang="en-US" sz="2400" smtClean="0"/>
              <a:t>Ontology Evaluation</a:t>
            </a:r>
          </a:p>
          <a:p>
            <a:pPr eaLnBrk="1" hangingPunct="1">
              <a:lnSpc>
                <a:spcPct val="90000"/>
              </a:lnSpc>
            </a:pPr>
            <a:r>
              <a:rPr lang="en-US" smtClean="0"/>
              <a:t>Automated Discovery</a:t>
            </a:r>
          </a:p>
          <a:p>
            <a:pPr lvl="1" eaLnBrk="1" hangingPunct="1">
              <a:lnSpc>
                <a:spcPct val="90000"/>
              </a:lnSpc>
            </a:pPr>
            <a:r>
              <a:rPr lang="en-US" sz="2400" smtClean="0"/>
              <a:t>N-Gram evaluation of ISCRAM Proceedings</a:t>
            </a:r>
          </a:p>
          <a:p>
            <a:pPr lvl="1" eaLnBrk="1" hangingPunct="1">
              <a:lnSpc>
                <a:spcPct val="90000"/>
              </a:lnSpc>
            </a:pPr>
            <a:r>
              <a:rPr lang="en-US" sz="2400" smtClean="0"/>
              <a:t>Related research from other disciplines</a:t>
            </a:r>
          </a:p>
          <a:p>
            <a:pPr eaLnBrk="1" hangingPunct="1">
              <a:lnSpc>
                <a:spcPct val="90000"/>
              </a:lnSpc>
            </a:pPr>
            <a:r>
              <a:rPr lang="en-US" smtClean="0"/>
              <a:t>Review of Literature and Existing Systems</a:t>
            </a:r>
          </a:p>
          <a:p>
            <a:pPr lvl="1" eaLnBrk="1" hangingPunct="1">
              <a:lnSpc>
                <a:spcPct val="90000"/>
              </a:lnSpc>
            </a:pPr>
            <a:r>
              <a:rPr lang="en-US" sz="2400" smtClean="0"/>
              <a:t>Incident Report Database Schema</a:t>
            </a:r>
          </a:p>
          <a:p>
            <a:pPr lvl="1" eaLnBrk="1" hangingPunct="1">
              <a:lnSpc>
                <a:spcPct val="90000"/>
              </a:lnSpc>
            </a:pPr>
            <a:r>
              <a:rPr lang="en-US" sz="2400" smtClean="0"/>
              <a:t>Integration of multiple literatures</a:t>
            </a:r>
          </a:p>
        </p:txBody>
      </p:sp>
      <p:sp>
        <p:nvSpPr>
          <p:cNvPr id="4100" name="Rectangle 7"/>
          <p:cNvSpPr>
            <a:spLocks noGrp="1" noChangeArrowheads="1"/>
          </p:cNvSpPr>
          <p:nvPr>
            <p:ph type="title"/>
          </p:nvPr>
        </p:nvSpPr>
        <p:spPr/>
        <p:txBody>
          <a:bodyPr/>
          <a:lstStyle/>
          <a:p>
            <a:pPr eaLnBrk="1" hangingPunct="1"/>
            <a:r>
              <a:rPr lang="en-US" smtClean="0"/>
              <a:t>Development Approach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27F4EC3D-1C16-4070-8A01-3C0FB73219F8}" type="slidenum">
              <a:rPr lang="en-US">
                <a:latin typeface="Arial" charset="0"/>
              </a:rPr>
              <a:pPr/>
              <a:t>17</a:t>
            </a:fld>
            <a:endParaRPr lang="en-US">
              <a:latin typeface="Arial" charset="0"/>
            </a:endParaRPr>
          </a:p>
        </p:txBody>
      </p:sp>
      <p:sp>
        <p:nvSpPr>
          <p:cNvPr id="5123" name="Rectangle 2"/>
          <p:cNvSpPr>
            <a:spLocks noGrp="1" noChangeArrowheads="1"/>
          </p:cNvSpPr>
          <p:nvPr>
            <p:ph type="title"/>
          </p:nvPr>
        </p:nvSpPr>
        <p:spPr>
          <a:xfrm>
            <a:off x="457200" y="0"/>
            <a:ext cx="8229600" cy="1143000"/>
          </a:xfrm>
        </p:spPr>
        <p:txBody>
          <a:bodyPr/>
          <a:lstStyle/>
          <a:p>
            <a:pPr eaLnBrk="1" hangingPunct="1"/>
            <a:r>
              <a:rPr lang="en-US" dirty="0" smtClean="0"/>
              <a:t>Focus Group Question</a:t>
            </a:r>
          </a:p>
        </p:txBody>
      </p:sp>
      <p:sp>
        <p:nvSpPr>
          <p:cNvPr id="5124" name="Rectangle 3"/>
          <p:cNvSpPr>
            <a:spLocks noGrp="1" noChangeArrowheads="1"/>
          </p:cNvSpPr>
          <p:nvPr>
            <p:ph type="body" idx="1"/>
          </p:nvPr>
        </p:nvSpPr>
        <p:spPr>
          <a:xfrm>
            <a:off x="76200" y="1295400"/>
            <a:ext cx="8915400" cy="4525963"/>
          </a:xfrm>
        </p:spPr>
        <p:txBody>
          <a:bodyPr lIns="0" rIns="0"/>
          <a:lstStyle/>
          <a:p>
            <a:pPr indent="0" eaLnBrk="1" hangingPunct="1">
              <a:buFontTx/>
              <a:buNone/>
            </a:pPr>
            <a:r>
              <a:rPr lang="en-US" dirty="0" smtClean="0"/>
              <a:t>Thinking of your research interests and of the interests of other researchers in your discipline: 1) What are the most important research questions, issues, and/or concepts that are relevant to the events of April 16th? </a:t>
            </a:r>
          </a:p>
          <a:p>
            <a:pPr indent="0" eaLnBrk="1" hangingPunct="1">
              <a:buFontTx/>
              <a:buNone/>
            </a:pPr>
            <a:r>
              <a:rPr lang="en-US" dirty="0" smtClean="0"/>
              <a:t>2) What data are needed to address these research questions and issues? </a:t>
            </a:r>
          </a:p>
          <a:p>
            <a:pPr indent="0" eaLnBrk="1" hangingPunct="1">
              <a:buFontTx/>
              <a:buNone/>
            </a:pPr>
            <a:r>
              <a:rPr lang="en-US" dirty="0" smtClean="0"/>
              <a:t>3) What are ideal visualizations that would be most useful for understanding the key issues in your discipline.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A214DA1C-5217-4272-A454-809FD6C22AF8}" type="slidenum">
              <a:rPr lang="en-US" smtClean="0"/>
              <a:pPr/>
              <a:t>18</a:t>
            </a:fld>
            <a:endParaRPr lang="en-US" smtClean="0"/>
          </a:p>
        </p:txBody>
      </p:sp>
      <p:sp>
        <p:nvSpPr>
          <p:cNvPr id="13315" name="Rectangle 2"/>
          <p:cNvSpPr>
            <a:spLocks noGrp="1" noChangeArrowheads="1"/>
          </p:cNvSpPr>
          <p:nvPr>
            <p:ph type="title"/>
          </p:nvPr>
        </p:nvSpPr>
        <p:spPr>
          <a:xfrm>
            <a:off x="457200" y="76200"/>
            <a:ext cx="8229600" cy="1066800"/>
          </a:xfrm>
        </p:spPr>
        <p:txBody>
          <a:bodyPr/>
          <a:lstStyle/>
          <a:p>
            <a:pPr eaLnBrk="1" hangingPunct="1"/>
            <a:r>
              <a:rPr lang="en-US" sz="4000" smtClean="0"/>
              <a:t>Categories from focus group study</a:t>
            </a:r>
          </a:p>
        </p:txBody>
      </p:sp>
      <p:pic>
        <p:nvPicPr>
          <p:cNvPr id="13316" name="Picture 297"/>
          <p:cNvPicPr>
            <a:picLocks noGrp="1" noChangeAspect="1" noChangeArrowheads="1"/>
          </p:cNvPicPr>
          <p:nvPr>
            <p:ph idx="4294967295"/>
          </p:nvPr>
        </p:nvPicPr>
        <p:blipFill>
          <a:blip r:embed="rId3" cstate="print"/>
          <a:srcRect/>
          <a:stretch>
            <a:fillRect/>
          </a:stretch>
        </p:blipFill>
        <p:spPr>
          <a:xfrm>
            <a:off x="152400" y="2819400"/>
            <a:ext cx="8686800" cy="3581400"/>
          </a:xfrm>
          <a:noFill/>
        </p:spPr>
      </p:pic>
      <p:sp>
        <p:nvSpPr>
          <p:cNvPr id="13317" name="Rectangle 7"/>
          <p:cNvSpPr>
            <a:spLocks noGrp="1" noChangeArrowheads="1"/>
          </p:cNvSpPr>
          <p:nvPr>
            <p:ph type="body" idx="1"/>
          </p:nvPr>
        </p:nvSpPr>
        <p:spPr>
          <a:xfrm>
            <a:off x="457200" y="1371600"/>
            <a:ext cx="8229600" cy="990600"/>
          </a:xfrm>
        </p:spPr>
        <p:txBody>
          <a:bodyPr/>
          <a:lstStyle/>
          <a:p>
            <a:pPr marL="0" indent="0" eaLnBrk="1" hangingPunct="1">
              <a:buFontTx/>
              <a:buNone/>
            </a:pPr>
            <a:r>
              <a:rPr lang="en-US" sz="2800" smtClean="0"/>
              <a:t>Results from focus group interviews following the April 16, 2007 tragedy at Virginia Tech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33E9FE8B-06F3-4D59-994B-1A20EDFE9501}" type="slidenum">
              <a:rPr lang="en-US">
                <a:latin typeface="Arial" charset="0"/>
              </a:rPr>
              <a:pPr/>
              <a:t>19</a:t>
            </a:fld>
            <a:endParaRPr lang="en-US">
              <a:latin typeface="Arial" charset="0"/>
            </a:endParaRPr>
          </a:p>
        </p:txBody>
      </p:sp>
      <p:sp>
        <p:nvSpPr>
          <p:cNvPr id="7171" name="Rectangle 2"/>
          <p:cNvSpPr>
            <a:spLocks noGrp="1" noChangeArrowheads="1"/>
          </p:cNvSpPr>
          <p:nvPr>
            <p:ph type="title"/>
          </p:nvPr>
        </p:nvSpPr>
        <p:spPr/>
        <p:txBody>
          <a:bodyPr/>
          <a:lstStyle/>
          <a:p>
            <a:pPr eaLnBrk="1" hangingPunct="1"/>
            <a:r>
              <a:rPr lang="en-US" sz="4000" smtClean="0"/>
              <a:t>CTR keyword pairs</a:t>
            </a:r>
          </a:p>
        </p:txBody>
      </p:sp>
      <p:sp>
        <p:nvSpPr>
          <p:cNvPr id="7172" name="Rectangle 41"/>
          <p:cNvSpPr>
            <a:spLocks noGrp="1" noChangeArrowheads="1"/>
          </p:cNvSpPr>
          <p:nvPr>
            <p:ph type="body" sz="half" idx="1"/>
          </p:nvPr>
        </p:nvSpPr>
        <p:spPr>
          <a:xfrm>
            <a:off x="457200" y="1600200"/>
            <a:ext cx="8229600" cy="1143000"/>
          </a:xfrm>
        </p:spPr>
        <p:txBody>
          <a:bodyPr/>
          <a:lstStyle/>
          <a:p>
            <a:pPr marL="0" indent="0" eaLnBrk="1" hangingPunct="1">
              <a:buFontTx/>
              <a:buNone/>
            </a:pPr>
            <a:r>
              <a:rPr lang="en-US" sz="2400" smtClean="0"/>
              <a:t>Extracted top keyword pairs from ISCRAM proceedings using the N-gram statistics package</a:t>
            </a:r>
          </a:p>
        </p:txBody>
      </p:sp>
      <p:graphicFrame>
        <p:nvGraphicFramePr>
          <p:cNvPr id="69677" name="Group 45"/>
          <p:cNvGraphicFramePr>
            <a:graphicFrameLocks noGrp="1"/>
          </p:cNvGraphicFramePr>
          <p:nvPr>
            <p:ph sz="half" idx="2"/>
          </p:nvPr>
        </p:nvGraphicFramePr>
        <p:xfrm>
          <a:off x="457200" y="3048000"/>
          <a:ext cx="8229600" cy="3200400"/>
        </p:xfrm>
        <a:graphic>
          <a:graphicData uri="http://schemas.openxmlformats.org/drawingml/2006/table">
            <a:tbl>
              <a:tblPr/>
              <a:tblGrid>
                <a:gridCol w="2165350"/>
                <a:gridCol w="1949450"/>
                <a:gridCol w="2057400"/>
                <a:gridCol w="2057400"/>
              </a:tblGrid>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emergency response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decision support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information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participants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decision making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data models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monitoring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maps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command teams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plan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crisis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sms text-message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flood alerts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information seeking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situational awareness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disaster registry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physical communication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human disaster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Arial" pitchFamily="34" charset="0"/>
                          <a:ea typeface="新細明體" pitchFamily="18" charset="-120"/>
                          <a:cs typeface="Times New Roman" pitchFamily="18" charset="0"/>
                        </a:rPr>
                        <a:t>teams access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decision preference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p>
          <a:p>
            <a:r>
              <a:rPr lang="en-US" dirty="0" smtClean="0"/>
              <a:t>Collection, Communities</a:t>
            </a:r>
          </a:p>
          <a:p>
            <a:r>
              <a:rPr lang="en-US" dirty="0" smtClean="0"/>
              <a:t>Architecture, Services</a:t>
            </a:r>
          </a:p>
          <a:p>
            <a:r>
              <a:rPr lang="en-US" dirty="0" smtClean="0"/>
              <a:t>Development Approach, Focus Groups, Ontology, Web 2.0</a:t>
            </a:r>
          </a:p>
          <a:p>
            <a:r>
              <a:rPr lang="en-US" dirty="0" smtClean="0"/>
              <a:t>Priorities, Research Questions</a:t>
            </a:r>
          </a:p>
          <a:p>
            <a:r>
              <a:rPr lang="en-US" dirty="0" smtClean="0"/>
              <a:t>Discussion</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8C143ED5-6A57-4117-8506-BF1EE6DD2678}" type="slidenum">
              <a:rPr lang="en-US" smtClean="0"/>
              <a:pPr/>
              <a:t>20</a:t>
            </a:fld>
            <a:endParaRPr lang="en-US" smtClean="0"/>
          </a:p>
        </p:txBody>
      </p:sp>
      <p:grpSp>
        <p:nvGrpSpPr>
          <p:cNvPr id="1028" name="Group 48"/>
          <p:cNvGrpSpPr>
            <a:grpSpLocks/>
          </p:cNvGrpSpPr>
          <p:nvPr/>
        </p:nvGrpSpPr>
        <p:grpSpPr bwMode="auto">
          <a:xfrm>
            <a:off x="3276600" y="1219200"/>
            <a:ext cx="5562600" cy="5410200"/>
            <a:chOff x="8640" y="8112"/>
            <a:chExt cx="4800" cy="5328"/>
          </a:xfrm>
        </p:grpSpPr>
        <p:sp>
          <p:nvSpPr>
            <p:cNvPr id="1071" name="AutoShape 49"/>
            <p:cNvSpPr>
              <a:spLocks noChangeArrowheads="1"/>
            </p:cNvSpPr>
            <p:nvPr/>
          </p:nvSpPr>
          <p:spPr bwMode="auto">
            <a:xfrm>
              <a:off x="8640" y="8112"/>
              <a:ext cx="2256" cy="5328"/>
            </a:xfrm>
            <a:prstGeom prst="triangle">
              <a:avLst>
                <a:gd name="adj" fmla="val 100000"/>
              </a:avLst>
            </a:prstGeom>
            <a:solidFill>
              <a:srgbClr val="FBD79D"/>
            </a:solidFill>
            <a:ln w="9525">
              <a:noFill/>
              <a:miter lim="800000"/>
              <a:headEnd/>
              <a:tailEnd/>
            </a:ln>
          </p:spPr>
          <p:txBody>
            <a:bodyPr wrap="none" anchor="ctr"/>
            <a:lstStyle/>
            <a:p>
              <a:endParaRPr lang="en-US"/>
            </a:p>
          </p:txBody>
        </p:sp>
        <p:sp>
          <p:nvSpPr>
            <p:cNvPr id="1072" name="Rectangle 50"/>
            <p:cNvSpPr>
              <a:spLocks noChangeArrowheads="1"/>
            </p:cNvSpPr>
            <p:nvPr/>
          </p:nvSpPr>
          <p:spPr bwMode="auto">
            <a:xfrm>
              <a:off x="10896" y="8112"/>
              <a:ext cx="2544" cy="5328"/>
            </a:xfrm>
            <a:prstGeom prst="rect">
              <a:avLst/>
            </a:prstGeom>
            <a:solidFill>
              <a:srgbClr val="FBD79D"/>
            </a:solidFill>
            <a:ln w="9525">
              <a:noFill/>
              <a:miter lim="800000"/>
              <a:headEnd/>
              <a:tailEnd/>
            </a:ln>
          </p:spPr>
          <p:txBody>
            <a:bodyPr wrap="none" anchor="ctr"/>
            <a:lstStyle/>
            <a:p>
              <a:endParaRPr lang="en-US"/>
            </a:p>
          </p:txBody>
        </p:sp>
      </p:grpSp>
      <p:grpSp>
        <p:nvGrpSpPr>
          <p:cNvPr id="1029" name="Group 51"/>
          <p:cNvGrpSpPr>
            <a:grpSpLocks/>
          </p:cNvGrpSpPr>
          <p:nvPr/>
        </p:nvGrpSpPr>
        <p:grpSpPr bwMode="auto">
          <a:xfrm>
            <a:off x="381000" y="1219200"/>
            <a:ext cx="5562600" cy="5410200"/>
            <a:chOff x="6143" y="8112"/>
            <a:chExt cx="4753" cy="5328"/>
          </a:xfrm>
        </p:grpSpPr>
        <p:sp>
          <p:nvSpPr>
            <p:cNvPr id="1069" name="AutoShape 52"/>
            <p:cNvSpPr>
              <a:spLocks noChangeArrowheads="1"/>
            </p:cNvSpPr>
            <p:nvPr/>
          </p:nvSpPr>
          <p:spPr bwMode="auto">
            <a:xfrm rot="10800000">
              <a:off x="8640" y="8112"/>
              <a:ext cx="2256" cy="5328"/>
            </a:xfrm>
            <a:prstGeom prst="triangle">
              <a:avLst>
                <a:gd name="adj" fmla="val 100000"/>
              </a:avLst>
            </a:prstGeom>
            <a:solidFill>
              <a:srgbClr val="DDDDDD"/>
            </a:solidFill>
            <a:ln w="9525">
              <a:noFill/>
              <a:miter lim="800000"/>
              <a:headEnd/>
              <a:tailEnd/>
            </a:ln>
          </p:spPr>
          <p:txBody>
            <a:bodyPr wrap="none" anchor="ctr"/>
            <a:lstStyle/>
            <a:p>
              <a:endParaRPr lang="en-US"/>
            </a:p>
          </p:txBody>
        </p:sp>
        <p:sp>
          <p:nvSpPr>
            <p:cNvPr id="1070" name="Rectangle 53"/>
            <p:cNvSpPr>
              <a:spLocks noChangeArrowheads="1"/>
            </p:cNvSpPr>
            <p:nvPr/>
          </p:nvSpPr>
          <p:spPr bwMode="auto">
            <a:xfrm rot="10800000">
              <a:off x="6143" y="8112"/>
              <a:ext cx="2544" cy="5328"/>
            </a:xfrm>
            <a:prstGeom prst="rect">
              <a:avLst/>
            </a:prstGeom>
            <a:solidFill>
              <a:srgbClr val="DDDDDD"/>
            </a:solidFill>
            <a:ln w="9525">
              <a:noFill/>
              <a:miter lim="800000"/>
              <a:headEnd/>
              <a:tailEnd/>
            </a:ln>
          </p:spPr>
          <p:txBody>
            <a:bodyPr wrap="none" anchor="ctr"/>
            <a:lstStyle/>
            <a:p>
              <a:endParaRPr lang="en-US"/>
            </a:p>
          </p:txBody>
        </p:sp>
      </p:grpSp>
      <p:sp>
        <p:nvSpPr>
          <p:cNvPr id="1030" name="Rectangle 2"/>
          <p:cNvSpPr>
            <a:spLocks noGrp="1" noChangeArrowheads="1"/>
          </p:cNvSpPr>
          <p:nvPr>
            <p:ph type="title"/>
          </p:nvPr>
        </p:nvSpPr>
        <p:spPr>
          <a:xfrm>
            <a:off x="381000" y="198438"/>
            <a:ext cx="8229600" cy="944562"/>
          </a:xfrm>
        </p:spPr>
        <p:txBody>
          <a:bodyPr/>
          <a:lstStyle/>
          <a:p>
            <a:pPr eaLnBrk="1" hangingPunct="1"/>
            <a:r>
              <a:rPr lang="en-US" dirty="0" smtClean="0"/>
              <a:t>Goals for Ontology for CTR</a:t>
            </a:r>
          </a:p>
        </p:txBody>
      </p:sp>
      <p:sp>
        <p:nvSpPr>
          <p:cNvPr id="1031" name="Text Box 33"/>
          <p:cNvSpPr txBox="1">
            <a:spLocks noChangeArrowheads="1"/>
          </p:cNvSpPr>
          <p:nvPr/>
        </p:nvSpPr>
        <p:spPr bwMode="auto">
          <a:xfrm>
            <a:off x="381000" y="4800600"/>
            <a:ext cx="1735138" cy="641350"/>
          </a:xfrm>
          <a:prstGeom prst="rect">
            <a:avLst/>
          </a:prstGeom>
          <a:noFill/>
          <a:ln w="9525">
            <a:noFill/>
            <a:miter lim="800000"/>
            <a:headEnd/>
            <a:tailEnd/>
          </a:ln>
        </p:spPr>
        <p:txBody>
          <a:bodyPr wrap="none" lIns="151522" tIns="75760" rIns="151522" bIns="75760">
            <a:spAutoFit/>
          </a:bodyPr>
          <a:lstStyle/>
          <a:p>
            <a:pPr defTabSz="1516063"/>
            <a:r>
              <a:rPr lang="en-US" sz="1600" b="1"/>
              <a:t>Social network</a:t>
            </a:r>
          </a:p>
          <a:p>
            <a:pPr defTabSz="1516063"/>
            <a:r>
              <a:rPr lang="en-US" sz="1600" b="1"/>
              <a:t>applications</a:t>
            </a:r>
          </a:p>
        </p:txBody>
      </p:sp>
      <p:grpSp>
        <p:nvGrpSpPr>
          <p:cNvPr id="1032" name="Group 56"/>
          <p:cNvGrpSpPr>
            <a:grpSpLocks/>
          </p:cNvGrpSpPr>
          <p:nvPr/>
        </p:nvGrpSpPr>
        <p:grpSpPr bwMode="auto">
          <a:xfrm>
            <a:off x="533400" y="1295400"/>
            <a:ext cx="8382000" cy="5119688"/>
            <a:chOff x="336" y="816"/>
            <a:chExt cx="5280" cy="3225"/>
          </a:xfrm>
        </p:grpSpPr>
        <p:grpSp>
          <p:nvGrpSpPr>
            <p:cNvPr id="1035" name="Group 44"/>
            <p:cNvGrpSpPr>
              <a:grpSpLocks/>
            </p:cNvGrpSpPr>
            <p:nvPr/>
          </p:nvGrpSpPr>
          <p:grpSpPr bwMode="auto">
            <a:xfrm>
              <a:off x="576" y="844"/>
              <a:ext cx="1115" cy="404"/>
              <a:chOff x="576" y="844"/>
              <a:chExt cx="1115" cy="404"/>
            </a:xfrm>
          </p:grpSpPr>
          <p:pic>
            <p:nvPicPr>
              <p:cNvPr id="1067" name="Picture 6" descr="MPj04386780000[1]"/>
              <p:cNvPicPr>
                <a:picLocks noChangeAspect="1" noChangeArrowheads="1"/>
              </p:cNvPicPr>
              <p:nvPr/>
            </p:nvPicPr>
            <p:blipFill>
              <a:blip r:embed="rId4" cstate="print"/>
              <a:srcRect/>
              <a:stretch>
                <a:fillRect/>
              </a:stretch>
            </p:blipFill>
            <p:spPr bwMode="auto">
              <a:xfrm>
                <a:off x="1248" y="864"/>
                <a:ext cx="443" cy="348"/>
              </a:xfrm>
              <a:prstGeom prst="rect">
                <a:avLst/>
              </a:prstGeom>
              <a:noFill/>
              <a:ln w="9525">
                <a:noFill/>
                <a:miter lim="800000"/>
                <a:headEnd/>
                <a:tailEnd/>
              </a:ln>
            </p:spPr>
          </p:pic>
          <p:sp>
            <p:nvSpPr>
              <p:cNvPr id="1068" name="Text Box 7"/>
              <p:cNvSpPr txBox="1">
                <a:spLocks noChangeArrowheads="1"/>
              </p:cNvSpPr>
              <p:nvPr/>
            </p:nvSpPr>
            <p:spPr bwMode="auto">
              <a:xfrm>
                <a:off x="576" y="844"/>
                <a:ext cx="802" cy="404"/>
              </a:xfrm>
              <a:prstGeom prst="rect">
                <a:avLst/>
              </a:prstGeom>
              <a:noFill/>
              <a:ln w="9525">
                <a:noFill/>
                <a:miter lim="800000"/>
                <a:headEnd/>
                <a:tailEnd/>
              </a:ln>
            </p:spPr>
            <p:txBody>
              <a:bodyPr lIns="151522" tIns="75760" rIns="151522" bIns="75760">
                <a:spAutoFit/>
              </a:bodyPr>
              <a:lstStyle/>
              <a:p>
                <a:pPr algn="r" defTabSz="1516063"/>
                <a:r>
                  <a:rPr lang="en-US" sz="1600" b="1"/>
                  <a:t>CTR literature</a:t>
                </a:r>
              </a:p>
            </p:txBody>
          </p:sp>
        </p:grpSp>
        <p:pic>
          <p:nvPicPr>
            <p:cNvPr id="1036" name="Picture 9" descr="MCj04398590000[1]"/>
            <p:cNvPicPr>
              <a:picLocks noChangeAspect="1" noChangeArrowheads="1"/>
            </p:cNvPicPr>
            <p:nvPr/>
          </p:nvPicPr>
          <p:blipFill>
            <a:blip r:embed="rId5" cstate="print"/>
            <a:srcRect/>
            <a:stretch>
              <a:fillRect/>
            </a:stretch>
          </p:blipFill>
          <p:spPr bwMode="auto">
            <a:xfrm>
              <a:off x="432" y="1296"/>
              <a:ext cx="527" cy="384"/>
            </a:xfrm>
            <a:prstGeom prst="rect">
              <a:avLst/>
            </a:prstGeom>
            <a:noFill/>
            <a:ln w="9525">
              <a:noFill/>
              <a:miter lim="800000"/>
              <a:headEnd/>
              <a:tailEnd/>
            </a:ln>
          </p:spPr>
        </p:pic>
        <p:sp>
          <p:nvSpPr>
            <p:cNvPr id="1037" name="Text Box 10"/>
            <p:cNvSpPr txBox="1">
              <a:spLocks noChangeArrowheads="1"/>
            </p:cNvSpPr>
            <p:nvPr/>
          </p:nvSpPr>
          <p:spPr bwMode="auto">
            <a:xfrm>
              <a:off x="336" y="1622"/>
              <a:ext cx="1035" cy="250"/>
            </a:xfrm>
            <a:prstGeom prst="rect">
              <a:avLst/>
            </a:prstGeom>
            <a:noFill/>
            <a:ln w="9525">
              <a:noFill/>
              <a:miter lim="800000"/>
              <a:headEnd/>
              <a:tailEnd/>
            </a:ln>
          </p:spPr>
          <p:txBody>
            <a:bodyPr wrap="none" lIns="151522" tIns="75760" rIns="151522" bIns="75760">
              <a:spAutoFit/>
            </a:bodyPr>
            <a:lstStyle/>
            <a:p>
              <a:pPr defTabSz="1516063"/>
              <a:r>
                <a:rPr lang="en-US" sz="1600" b="1"/>
                <a:t>Focus groups</a:t>
              </a:r>
            </a:p>
          </p:txBody>
        </p:sp>
        <p:graphicFrame>
          <p:nvGraphicFramePr>
            <p:cNvPr id="1026" name="Object 12"/>
            <p:cNvGraphicFramePr>
              <a:graphicFrameLocks noChangeAspect="1"/>
            </p:cNvGraphicFramePr>
            <p:nvPr/>
          </p:nvGraphicFramePr>
          <p:xfrm>
            <a:off x="480" y="1968"/>
            <a:ext cx="512" cy="384"/>
          </p:xfrm>
          <a:graphic>
            <a:graphicData uri="http://schemas.openxmlformats.org/presentationml/2006/ole">
              <p:oleObj spid="_x0000_s1026" name="Bitmap Image" r:id="rId6" imgW="7000000" imgH="5095238" progId="PBrush">
                <p:embed/>
              </p:oleObj>
            </a:graphicData>
          </a:graphic>
        </p:graphicFrame>
        <p:sp>
          <p:nvSpPr>
            <p:cNvPr id="1038" name="Text Box 13"/>
            <p:cNvSpPr txBox="1">
              <a:spLocks noChangeArrowheads="1"/>
            </p:cNvSpPr>
            <p:nvPr/>
          </p:nvSpPr>
          <p:spPr bwMode="auto">
            <a:xfrm>
              <a:off x="370" y="2284"/>
              <a:ext cx="1166" cy="404"/>
            </a:xfrm>
            <a:prstGeom prst="rect">
              <a:avLst/>
            </a:prstGeom>
            <a:noFill/>
            <a:ln w="9525">
              <a:noFill/>
              <a:miter lim="800000"/>
              <a:headEnd/>
              <a:tailEnd/>
            </a:ln>
          </p:spPr>
          <p:txBody>
            <a:bodyPr wrap="none" lIns="151522" tIns="75760" rIns="151522" bIns="75760">
              <a:spAutoFit/>
            </a:bodyPr>
            <a:lstStyle/>
            <a:p>
              <a:pPr defTabSz="1516063"/>
              <a:r>
                <a:rPr lang="en-US" sz="1600" b="1"/>
                <a:t>Websites, </a:t>
              </a:r>
            </a:p>
            <a:p>
              <a:pPr defTabSz="1516063"/>
              <a:r>
                <a:rPr lang="en-US" sz="1600" b="1"/>
                <a:t>Internet Archive</a:t>
              </a:r>
            </a:p>
          </p:txBody>
        </p:sp>
        <p:sp>
          <p:nvSpPr>
            <p:cNvPr id="1039" name="Text Box 14"/>
            <p:cNvSpPr txBox="1">
              <a:spLocks noChangeArrowheads="1"/>
            </p:cNvSpPr>
            <p:nvPr/>
          </p:nvSpPr>
          <p:spPr bwMode="auto">
            <a:xfrm>
              <a:off x="4272" y="816"/>
              <a:ext cx="956" cy="298"/>
            </a:xfrm>
            <a:prstGeom prst="rect">
              <a:avLst/>
            </a:prstGeom>
            <a:noFill/>
            <a:ln w="9525">
              <a:noFill/>
              <a:miter lim="800000"/>
              <a:headEnd/>
              <a:tailEnd/>
            </a:ln>
          </p:spPr>
          <p:txBody>
            <a:bodyPr wrap="none" lIns="151522" tIns="75760" rIns="151522" bIns="75760">
              <a:spAutoFit/>
            </a:bodyPr>
            <a:lstStyle/>
            <a:p>
              <a:pPr defTabSz="1516063"/>
              <a:r>
                <a:rPr lang="en-US" sz="2100" b="1"/>
                <a:t>Browsing</a:t>
              </a:r>
            </a:p>
          </p:txBody>
        </p:sp>
        <p:sp>
          <p:nvSpPr>
            <p:cNvPr id="1040" name="Text Box 15"/>
            <p:cNvSpPr txBox="1">
              <a:spLocks noChangeArrowheads="1"/>
            </p:cNvSpPr>
            <p:nvPr/>
          </p:nvSpPr>
          <p:spPr bwMode="auto">
            <a:xfrm>
              <a:off x="4224" y="1344"/>
              <a:ext cx="1100" cy="682"/>
            </a:xfrm>
            <a:prstGeom prst="rect">
              <a:avLst/>
            </a:prstGeom>
            <a:noFill/>
            <a:ln w="9525">
              <a:noFill/>
              <a:miter lim="800000"/>
              <a:headEnd/>
              <a:tailEnd/>
            </a:ln>
          </p:spPr>
          <p:txBody>
            <a:bodyPr wrap="none" lIns="151522" tIns="75760" rIns="151522" bIns="75760">
              <a:spAutoFit/>
            </a:bodyPr>
            <a:lstStyle/>
            <a:p>
              <a:pPr defTabSz="1516063"/>
              <a:r>
                <a:rPr lang="en-US" sz="2100" b="1"/>
                <a:t>Searching</a:t>
              </a:r>
            </a:p>
            <a:p>
              <a:pPr marL="285750" lvl="1" defTabSz="1516063"/>
              <a:r>
                <a:rPr lang="en-US" sz="2000"/>
                <a:t>Query </a:t>
              </a:r>
            </a:p>
            <a:p>
              <a:pPr marL="285750" lvl="1" defTabSz="1516063"/>
              <a:r>
                <a:rPr lang="en-US" sz="2000"/>
                <a:t>expansion</a:t>
              </a:r>
            </a:p>
          </p:txBody>
        </p:sp>
        <p:sp>
          <p:nvSpPr>
            <p:cNvPr id="1041" name="Text Box 16"/>
            <p:cNvSpPr txBox="1">
              <a:spLocks noChangeArrowheads="1"/>
            </p:cNvSpPr>
            <p:nvPr/>
          </p:nvSpPr>
          <p:spPr bwMode="auto">
            <a:xfrm>
              <a:off x="4080" y="3696"/>
              <a:ext cx="1069" cy="298"/>
            </a:xfrm>
            <a:prstGeom prst="rect">
              <a:avLst/>
            </a:prstGeom>
            <a:noFill/>
            <a:ln w="9525">
              <a:noFill/>
              <a:miter lim="800000"/>
              <a:headEnd/>
              <a:tailEnd/>
            </a:ln>
          </p:spPr>
          <p:txBody>
            <a:bodyPr wrap="none" lIns="151522" tIns="75760" rIns="151522" bIns="75760">
              <a:spAutoFit/>
            </a:bodyPr>
            <a:lstStyle/>
            <a:p>
              <a:pPr defTabSz="1516063"/>
              <a:r>
                <a:rPr lang="en-US" sz="2100" b="1"/>
                <a:t>Visualizing</a:t>
              </a:r>
            </a:p>
          </p:txBody>
        </p:sp>
        <p:sp>
          <p:nvSpPr>
            <p:cNvPr id="1042" name="Text Box 17"/>
            <p:cNvSpPr txBox="1">
              <a:spLocks noChangeArrowheads="1"/>
            </p:cNvSpPr>
            <p:nvPr/>
          </p:nvSpPr>
          <p:spPr bwMode="auto">
            <a:xfrm>
              <a:off x="4272" y="2160"/>
              <a:ext cx="845" cy="298"/>
            </a:xfrm>
            <a:prstGeom prst="rect">
              <a:avLst/>
            </a:prstGeom>
            <a:noFill/>
            <a:ln w="9525">
              <a:noFill/>
              <a:miter lim="800000"/>
              <a:headEnd/>
              <a:tailEnd/>
            </a:ln>
          </p:spPr>
          <p:txBody>
            <a:bodyPr wrap="none" lIns="151522" tIns="75760" rIns="151522" bIns="75760">
              <a:spAutoFit/>
            </a:bodyPr>
            <a:lstStyle/>
            <a:p>
              <a:pPr defTabSz="1516063"/>
              <a:r>
                <a:rPr lang="en-US" sz="2100" b="1"/>
                <a:t>Tagging</a:t>
              </a:r>
            </a:p>
          </p:txBody>
        </p:sp>
        <p:sp>
          <p:nvSpPr>
            <p:cNvPr id="1043" name="Text Box 18"/>
            <p:cNvSpPr txBox="1">
              <a:spLocks noChangeArrowheads="1"/>
            </p:cNvSpPr>
            <p:nvPr/>
          </p:nvSpPr>
          <p:spPr bwMode="auto">
            <a:xfrm>
              <a:off x="4080" y="3168"/>
              <a:ext cx="1245" cy="298"/>
            </a:xfrm>
            <a:prstGeom prst="rect">
              <a:avLst/>
            </a:prstGeom>
            <a:noFill/>
            <a:ln w="9525">
              <a:noFill/>
              <a:miter lim="800000"/>
              <a:headEnd/>
              <a:tailEnd/>
            </a:ln>
          </p:spPr>
          <p:txBody>
            <a:bodyPr wrap="none" lIns="151522" tIns="75760" rIns="151522" bIns="75760">
              <a:spAutoFit/>
            </a:bodyPr>
            <a:lstStyle/>
            <a:p>
              <a:pPr defTabSz="1516063"/>
              <a:r>
                <a:rPr lang="en-US" sz="2100" b="1"/>
                <a:t>Summarizing</a:t>
              </a:r>
            </a:p>
          </p:txBody>
        </p:sp>
        <p:cxnSp>
          <p:nvCxnSpPr>
            <p:cNvPr id="1044" name="AutoShape 19"/>
            <p:cNvCxnSpPr>
              <a:cxnSpLocks noChangeShapeType="1"/>
              <a:stCxn id="1054" idx="3"/>
              <a:endCxn id="1041" idx="1"/>
            </p:cNvCxnSpPr>
            <p:nvPr/>
          </p:nvCxnSpPr>
          <p:spPr bwMode="auto">
            <a:xfrm>
              <a:off x="3292" y="2249"/>
              <a:ext cx="788" cy="1596"/>
            </a:xfrm>
            <a:prstGeom prst="curvedConnector3">
              <a:avLst>
                <a:gd name="adj1" fmla="val 50000"/>
              </a:avLst>
            </a:prstGeom>
            <a:noFill/>
            <a:ln w="9525">
              <a:solidFill>
                <a:schemeClr val="tx1"/>
              </a:solidFill>
              <a:round/>
              <a:headEnd/>
              <a:tailEnd type="triangle" w="med" len="med"/>
            </a:ln>
          </p:spPr>
        </p:cxnSp>
        <p:cxnSp>
          <p:nvCxnSpPr>
            <p:cNvPr id="1045" name="AutoShape 20"/>
            <p:cNvCxnSpPr>
              <a:cxnSpLocks noChangeShapeType="1"/>
              <a:stCxn id="1054" idx="3"/>
              <a:endCxn id="1040" idx="1"/>
            </p:cNvCxnSpPr>
            <p:nvPr/>
          </p:nvCxnSpPr>
          <p:spPr bwMode="auto">
            <a:xfrm flipV="1">
              <a:off x="3292" y="1685"/>
              <a:ext cx="932" cy="564"/>
            </a:xfrm>
            <a:prstGeom prst="curvedConnector3">
              <a:avLst>
                <a:gd name="adj1" fmla="val 50000"/>
              </a:avLst>
            </a:prstGeom>
            <a:noFill/>
            <a:ln w="9525">
              <a:solidFill>
                <a:schemeClr val="tx1"/>
              </a:solidFill>
              <a:round/>
              <a:headEnd/>
              <a:tailEnd type="triangle" w="med" len="med"/>
            </a:ln>
          </p:spPr>
        </p:cxnSp>
        <p:cxnSp>
          <p:nvCxnSpPr>
            <p:cNvPr id="1046" name="AutoShape 21"/>
            <p:cNvCxnSpPr>
              <a:cxnSpLocks noChangeShapeType="1"/>
              <a:stCxn id="1054" idx="3"/>
              <a:endCxn id="1043" idx="1"/>
            </p:cNvCxnSpPr>
            <p:nvPr/>
          </p:nvCxnSpPr>
          <p:spPr bwMode="auto">
            <a:xfrm>
              <a:off x="3292" y="2249"/>
              <a:ext cx="788" cy="1068"/>
            </a:xfrm>
            <a:prstGeom prst="curvedConnector3">
              <a:avLst>
                <a:gd name="adj1" fmla="val 50000"/>
              </a:avLst>
            </a:prstGeom>
            <a:noFill/>
            <a:ln w="9525">
              <a:solidFill>
                <a:schemeClr val="tx1"/>
              </a:solidFill>
              <a:round/>
              <a:headEnd/>
              <a:tailEnd type="triangle" w="med" len="med"/>
            </a:ln>
          </p:spPr>
        </p:cxnSp>
        <p:cxnSp>
          <p:nvCxnSpPr>
            <p:cNvPr id="1047" name="AutoShape 22"/>
            <p:cNvCxnSpPr>
              <a:cxnSpLocks noChangeShapeType="1"/>
              <a:endCxn id="1054" idx="1"/>
            </p:cNvCxnSpPr>
            <p:nvPr/>
          </p:nvCxnSpPr>
          <p:spPr bwMode="auto">
            <a:xfrm>
              <a:off x="959" y="1488"/>
              <a:ext cx="1261" cy="761"/>
            </a:xfrm>
            <a:prstGeom prst="curvedConnector3">
              <a:avLst>
                <a:gd name="adj1" fmla="val 49958"/>
              </a:avLst>
            </a:prstGeom>
            <a:noFill/>
            <a:ln w="9525">
              <a:solidFill>
                <a:schemeClr val="tx1"/>
              </a:solidFill>
              <a:round/>
              <a:headEnd/>
              <a:tailEnd type="triangle" w="med" len="med"/>
            </a:ln>
          </p:spPr>
        </p:cxnSp>
        <p:cxnSp>
          <p:nvCxnSpPr>
            <p:cNvPr id="1048" name="AutoShape 23"/>
            <p:cNvCxnSpPr>
              <a:cxnSpLocks noChangeShapeType="1"/>
              <a:stCxn id="1054" idx="3"/>
              <a:endCxn id="1042" idx="1"/>
            </p:cNvCxnSpPr>
            <p:nvPr/>
          </p:nvCxnSpPr>
          <p:spPr bwMode="auto">
            <a:xfrm>
              <a:off x="3292" y="2249"/>
              <a:ext cx="980" cy="60"/>
            </a:xfrm>
            <a:prstGeom prst="curvedConnector3">
              <a:avLst>
                <a:gd name="adj1" fmla="val 50000"/>
              </a:avLst>
            </a:prstGeom>
            <a:noFill/>
            <a:ln w="9525">
              <a:solidFill>
                <a:schemeClr val="tx1"/>
              </a:solidFill>
              <a:round/>
              <a:headEnd/>
              <a:tailEnd type="triangle" w="med" len="med"/>
            </a:ln>
          </p:spPr>
        </p:cxnSp>
        <p:cxnSp>
          <p:nvCxnSpPr>
            <p:cNvPr id="1049" name="AutoShape 24"/>
            <p:cNvCxnSpPr>
              <a:cxnSpLocks noChangeShapeType="1"/>
              <a:stCxn id="1054" idx="3"/>
              <a:endCxn id="1061" idx="1"/>
            </p:cNvCxnSpPr>
            <p:nvPr/>
          </p:nvCxnSpPr>
          <p:spPr bwMode="auto">
            <a:xfrm>
              <a:off x="3292" y="2249"/>
              <a:ext cx="788" cy="540"/>
            </a:xfrm>
            <a:prstGeom prst="curvedConnector3">
              <a:avLst>
                <a:gd name="adj1" fmla="val 50000"/>
              </a:avLst>
            </a:prstGeom>
            <a:noFill/>
            <a:ln w="9525">
              <a:solidFill>
                <a:schemeClr val="tx1"/>
              </a:solidFill>
              <a:round/>
              <a:headEnd/>
              <a:tailEnd type="triangle" w="med" len="med"/>
            </a:ln>
          </p:spPr>
        </p:cxnSp>
        <p:cxnSp>
          <p:nvCxnSpPr>
            <p:cNvPr id="1050" name="AutoShape 25"/>
            <p:cNvCxnSpPr>
              <a:cxnSpLocks noChangeShapeType="1"/>
            </p:cNvCxnSpPr>
            <p:nvPr/>
          </p:nvCxnSpPr>
          <p:spPr bwMode="auto">
            <a:xfrm rot="16200000" flipH="1">
              <a:off x="2151" y="2078"/>
              <a:ext cx="338" cy="169"/>
            </a:xfrm>
            <a:prstGeom prst="curvedConnector2">
              <a:avLst/>
            </a:prstGeom>
            <a:noFill/>
            <a:ln w="9525">
              <a:solidFill>
                <a:schemeClr val="tx1"/>
              </a:solidFill>
              <a:round/>
              <a:headEnd/>
              <a:tailEnd type="triangle" w="med" len="med"/>
            </a:ln>
          </p:spPr>
        </p:cxnSp>
        <p:cxnSp>
          <p:nvCxnSpPr>
            <p:cNvPr id="1051" name="AutoShape 26"/>
            <p:cNvCxnSpPr>
              <a:cxnSpLocks noChangeShapeType="1"/>
              <a:stCxn id="1054" idx="3"/>
              <a:endCxn id="1039" idx="1"/>
            </p:cNvCxnSpPr>
            <p:nvPr/>
          </p:nvCxnSpPr>
          <p:spPr bwMode="auto">
            <a:xfrm flipV="1">
              <a:off x="3292" y="965"/>
              <a:ext cx="980" cy="1284"/>
            </a:xfrm>
            <a:prstGeom prst="curvedConnector3">
              <a:avLst>
                <a:gd name="adj1" fmla="val 50000"/>
              </a:avLst>
            </a:prstGeom>
            <a:noFill/>
            <a:ln w="9525">
              <a:solidFill>
                <a:schemeClr val="tx1"/>
              </a:solidFill>
              <a:round/>
              <a:headEnd/>
              <a:tailEnd type="triangle" w="med" len="med"/>
            </a:ln>
          </p:spPr>
        </p:cxnSp>
        <p:cxnSp>
          <p:nvCxnSpPr>
            <p:cNvPr id="1052" name="AutoShape 27"/>
            <p:cNvCxnSpPr>
              <a:cxnSpLocks noChangeShapeType="1"/>
              <a:endCxn id="1054" idx="1"/>
            </p:cNvCxnSpPr>
            <p:nvPr/>
          </p:nvCxnSpPr>
          <p:spPr bwMode="auto">
            <a:xfrm>
              <a:off x="992" y="2160"/>
              <a:ext cx="1228" cy="89"/>
            </a:xfrm>
            <a:prstGeom prst="curvedConnector3">
              <a:avLst>
                <a:gd name="adj1" fmla="val 50000"/>
              </a:avLst>
            </a:prstGeom>
            <a:noFill/>
            <a:ln w="9525">
              <a:solidFill>
                <a:schemeClr val="tx1"/>
              </a:solidFill>
              <a:round/>
              <a:headEnd/>
              <a:tailEnd type="triangle" w="med" len="med"/>
            </a:ln>
          </p:spPr>
        </p:cxnSp>
        <p:cxnSp>
          <p:nvCxnSpPr>
            <p:cNvPr id="1053" name="AutoShape 28"/>
            <p:cNvCxnSpPr>
              <a:cxnSpLocks noChangeShapeType="1"/>
              <a:endCxn id="1054" idx="1"/>
            </p:cNvCxnSpPr>
            <p:nvPr/>
          </p:nvCxnSpPr>
          <p:spPr bwMode="auto">
            <a:xfrm>
              <a:off x="1691" y="1038"/>
              <a:ext cx="529" cy="1211"/>
            </a:xfrm>
            <a:prstGeom prst="curvedConnector3">
              <a:avLst>
                <a:gd name="adj1" fmla="val 49907"/>
              </a:avLst>
            </a:prstGeom>
            <a:noFill/>
            <a:ln w="9525">
              <a:solidFill>
                <a:schemeClr val="tx1"/>
              </a:solidFill>
              <a:round/>
              <a:headEnd/>
              <a:tailEnd type="triangle" w="med" len="med"/>
            </a:ln>
          </p:spPr>
        </p:cxnSp>
        <p:sp>
          <p:nvSpPr>
            <p:cNvPr id="1054" name="AutoShape 29"/>
            <p:cNvSpPr>
              <a:spLocks noChangeArrowheads="1"/>
            </p:cNvSpPr>
            <p:nvPr/>
          </p:nvSpPr>
          <p:spPr bwMode="auto">
            <a:xfrm>
              <a:off x="2220" y="1712"/>
              <a:ext cx="1072" cy="1074"/>
            </a:xfrm>
            <a:prstGeom prst="roundRect">
              <a:avLst>
                <a:gd name="adj" fmla="val 16667"/>
              </a:avLst>
            </a:prstGeom>
            <a:solidFill>
              <a:schemeClr val="bg1"/>
            </a:solidFill>
            <a:ln w="9525">
              <a:solidFill>
                <a:schemeClr val="tx1"/>
              </a:solidFill>
              <a:round/>
              <a:headEnd/>
              <a:tailEnd/>
            </a:ln>
          </p:spPr>
          <p:txBody>
            <a:bodyPr wrap="none" lIns="151522" tIns="75760" rIns="151522" bIns="75760" anchor="ctr"/>
            <a:lstStyle/>
            <a:p>
              <a:pPr algn="ctr" defTabSz="1516063"/>
              <a:endParaRPr lang="en-US" sz="2000"/>
            </a:p>
          </p:txBody>
        </p:sp>
        <p:sp>
          <p:nvSpPr>
            <p:cNvPr id="48158" name="Text Box 30"/>
            <p:cNvSpPr txBox="1">
              <a:spLocks noChangeAspect="1" noChangeArrowheads="1"/>
            </p:cNvSpPr>
            <p:nvPr/>
          </p:nvSpPr>
          <p:spPr bwMode="auto">
            <a:xfrm>
              <a:off x="2138" y="1767"/>
              <a:ext cx="1219" cy="269"/>
            </a:xfrm>
            <a:prstGeom prst="rect">
              <a:avLst/>
            </a:prstGeom>
            <a:noFill/>
            <a:ln w="9525">
              <a:noFill/>
              <a:miter lim="800000"/>
              <a:headEnd/>
              <a:tailEnd/>
            </a:ln>
            <a:effectLst/>
          </p:spPr>
          <p:txBody>
            <a:bodyPr lIns="151522" tIns="75760" rIns="151522" bIns="75760">
              <a:spAutoFit/>
            </a:bodyPr>
            <a:lstStyle/>
            <a:p>
              <a:pPr algn="ctr" defTabSz="1516063">
                <a:defRPr/>
              </a:pPr>
              <a:r>
                <a:rPr lang="en-US" b="1">
                  <a:effectLst>
                    <a:outerShdw blurRad="38100" dist="38100" dir="2700000" algn="tl">
                      <a:srgbClr val="C0C0C0"/>
                    </a:outerShdw>
                  </a:effectLst>
                </a:rPr>
                <a:t>CTR Ontology</a:t>
              </a:r>
            </a:p>
          </p:txBody>
        </p:sp>
        <p:sp>
          <p:nvSpPr>
            <p:cNvPr id="1056" name="Text Box 31"/>
            <p:cNvSpPr txBox="1">
              <a:spLocks noChangeArrowheads="1"/>
            </p:cNvSpPr>
            <p:nvPr/>
          </p:nvSpPr>
          <p:spPr bwMode="auto">
            <a:xfrm>
              <a:off x="2186" y="1944"/>
              <a:ext cx="1222" cy="866"/>
            </a:xfrm>
            <a:prstGeom prst="rect">
              <a:avLst/>
            </a:prstGeom>
            <a:noFill/>
            <a:ln w="9525">
              <a:noFill/>
              <a:miter lim="800000"/>
              <a:headEnd/>
              <a:tailEnd/>
            </a:ln>
          </p:spPr>
          <p:txBody>
            <a:bodyPr lIns="151522" tIns="75760" rIns="151522" bIns="75760">
              <a:spAutoFit/>
            </a:bodyPr>
            <a:lstStyle/>
            <a:p>
              <a:pPr marL="174625" indent="-174625" defTabSz="1516063">
                <a:buFontTx/>
                <a:buChar char="•"/>
              </a:pPr>
              <a:r>
                <a:rPr lang="en-US" sz="1600"/>
                <a:t>Individual</a:t>
              </a:r>
            </a:p>
            <a:p>
              <a:pPr marL="174625" indent="-174625" defTabSz="1516063">
                <a:buFontTx/>
                <a:buChar char="•"/>
              </a:pPr>
              <a:r>
                <a:rPr lang="en-US" sz="1600"/>
                <a:t>Organizational</a:t>
              </a:r>
            </a:p>
            <a:p>
              <a:pPr marL="174625" indent="-174625" defTabSz="1516063">
                <a:buFontTx/>
                <a:buChar char="•"/>
              </a:pPr>
              <a:r>
                <a:rPr lang="en-US" sz="1600"/>
                <a:t>Community</a:t>
              </a:r>
            </a:p>
            <a:p>
              <a:pPr marL="174625" indent="-174625" defTabSz="1516063">
                <a:buFontTx/>
                <a:buChar char="•"/>
              </a:pPr>
              <a:r>
                <a:rPr lang="en-US" sz="1600"/>
                <a:t>Political</a:t>
              </a:r>
            </a:p>
            <a:p>
              <a:pPr marL="174625" indent="-174625" defTabSz="1516063">
                <a:buFontTx/>
                <a:buChar char="•"/>
              </a:pPr>
              <a:r>
                <a:rPr lang="en-US" sz="1600"/>
                <a:t>…</a:t>
              </a:r>
            </a:p>
          </p:txBody>
        </p:sp>
        <p:grpSp>
          <p:nvGrpSpPr>
            <p:cNvPr id="1057" name="Group 34"/>
            <p:cNvGrpSpPr>
              <a:grpSpLocks/>
            </p:cNvGrpSpPr>
            <p:nvPr/>
          </p:nvGrpSpPr>
          <p:grpSpPr bwMode="auto">
            <a:xfrm>
              <a:off x="378" y="2880"/>
              <a:ext cx="611" cy="195"/>
              <a:chOff x="2448" y="5664"/>
              <a:chExt cx="1392" cy="432"/>
            </a:xfrm>
          </p:grpSpPr>
          <p:pic>
            <p:nvPicPr>
              <p:cNvPr id="1064" name="Picture 35"/>
              <p:cNvPicPr>
                <a:picLocks noChangeAspect="1" noChangeArrowheads="1"/>
              </p:cNvPicPr>
              <p:nvPr/>
            </p:nvPicPr>
            <p:blipFill>
              <a:blip r:embed="rId7" cstate="print"/>
              <a:srcRect/>
              <a:stretch>
                <a:fillRect/>
              </a:stretch>
            </p:blipFill>
            <p:spPr bwMode="auto">
              <a:xfrm>
                <a:off x="2448" y="5664"/>
                <a:ext cx="432" cy="432"/>
              </a:xfrm>
              <a:prstGeom prst="rect">
                <a:avLst/>
              </a:prstGeom>
              <a:noFill/>
              <a:ln w="9525">
                <a:noFill/>
                <a:miter lim="800000"/>
                <a:headEnd/>
                <a:tailEnd/>
              </a:ln>
            </p:spPr>
          </p:pic>
          <p:pic>
            <p:nvPicPr>
              <p:cNvPr id="1065" name="Picture 36"/>
              <p:cNvPicPr>
                <a:picLocks noChangeAspect="1" noChangeArrowheads="1"/>
              </p:cNvPicPr>
              <p:nvPr/>
            </p:nvPicPr>
            <p:blipFill>
              <a:blip r:embed="rId8" cstate="print"/>
              <a:srcRect/>
              <a:stretch>
                <a:fillRect/>
              </a:stretch>
            </p:blipFill>
            <p:spPr bwMode="auto">
              <a:xfrm>
                <a:off x="2928" y="5664"/>
                <a:ext cx="432" cy="423"/>
              </a:xfrm>
              <a:prstGeom prst="rect">
                <a:avLst/>
              </a:prstGeom>
              <a:noFill/>
              <a:ln w="9525">
                <a:noFill/>
                <a:miter lim="800000"/>
                <a:headEnd/>
                <a:tailEnd/>
              </a:ln>
            </p:spPr>
          </p:pic>
          <p:pic>
            <p:nvPicPr>
              <p:cNvPr id="1066" name="Picture 37"/>
              <p:cNvPicPr>
                <a:picLocks noChangeAspect="1" noChangeArrowheads="1"/>
              </p:cNvPicPr>
              <p:nvPr/>
            </p:nvPicPr>
            <p:blipFill>
              <a:blip r:embed="rId9" cstate="print"/>
              <a:srcRect/>
              <a:stretch>
                <a:fillRect/>
              </a:stretch>
            </p:blipFill>
            <p:spPr bwMode="auto">
              <a:xfrm>
                <a:off x="3408" y="5664"/>
                <a:ext cx="432" cy="432"/>
              </a:xfrm>
              <a:prstGeom prst="rect">
                <a:avLst/>
              </a:prstGeom>
              <a:noFill/>
              <a:ln w="9525">
                <a:noFill/>
                <a:miter lim="800000"/>
                <a:headEnd/>
                <a:tailEnd/>
              </a:ln>
            </p:spPr>
          </p:pic>
        </p:grpSp>
        <p:grpSp>
          <p:nvGrpSpPr>
            <p:cNvPr id="1058" name="Group 38"/>
            <p:cNvGrpSpPr>
              <a:grpSpLocks/>
            </p:cNvGrpSpPr>
            <p:nvPr/>
          </p:nvGrpSpPr>
          <p:grpSpPr bwMode="auto">
            <a:xfrm>
              <a:off x="1104" y="3264"/>
              <a:ext cx="1186" cy="777"/>
              <a:chOff x="7056" y="12240"/>
              <a:chExt cx="1776" cy="1240"/>
            </a:xfrm>
          </p:grpSpPr>
          <p:pic>
            <p:nvPicPr>
              <p:cNvPr id="1062" name="Picture 39" descr="MPj04373320000[1]"/>
              <p:cNvPicPr>
                <a:picLocks noChangeAspect="1" noChangeArrowheads="1"/>
              </p:cNvPicPr>
              <p:nvPr/>
            </p:nvPicPr>
            <p:blipFill>
              <a:blip r:embed="rId10" cstate="print"/>
              <a:srcRect/>
              <a:stretch>
                <a:fillRect/>
              </a:stretch>
            </p:blipFill>
            <p:spPr bwMode="auto">
              <a:xfrm>
                <a:off x="7326" y="12240"/>
                <a:ext cx="599" cy="657"/>
              </a:xfrm>
              <a:prstGeom prst="rect">
                <a:avLst/>
              </a:prstGeom>
              <a:noFill/>
              <a:ln w="9525">
                <a:noFill/>
                <a:miter lim="800000"/>
                <a:headEnd/>
                <a:tailEnd/>
              </a:ln>
            </p:spPr>
          </p:pic>
          <p:sp>
            <p:nvSpPr>
              <p:cNvPr id="1063" name="Text Box 40"/>
              <p:cNvSpPr txBox="1">
                <a:spLocks noChangeArrowheads="1"/>
              </p:cNvSpPr>
              <p:nvPr/>
            </p:nvSpPr>
            <p:spPr bwMode="auto">
              <a:xfrm>
                <a:off x="7056" y="12835"/>
                <a:ext cx="1776" cy="645"/>
              </a:xfrm>
              <a:prstGeom prst="rect">
                <a:avLst/>
              </a:prstGeom>
              <a:noFill/>
              <a:ln w="9525">
                <a:noFill/>
                <a:miter lim="800000"/>
                <a:headEnd/>
                <a:tailEnd/>
              </a:ln>
            </p:spPr>
            <p:txBody>
              <a:bodyPr lIns="151522" tIns="75760" rIns="151522" bIns="75760">
                <a:spAutoFit/>
              </a:bodyPr>
              <a:lstStyle/>
              <a:p>
                <a:pPr defTabSz="1516063"/>
                <a:r>
                  <a:rPr lang="en-US" sz="1600" b="1"/>
                  <a:t>Multicultural/ linguistic input</a:t>
                </a:r>
              </a:p>
            </p:txBody>
          </p:sp>
        </p:grpSp>
        <p:cxnSp>
          <p:nvCxnSpPr>
            <p:cNvPr id="1059" name="AutoShape 41"/>
            <p:cNvCxnSpPr>
              <a:cxnSpLocks noChangeShapeType="1"/>
              <a:endCxn id="1054" idx="1"/>
            </p:cNvCxnSpPr>
            <p:nvPr/>
          </p:nvCxnSpPr>
          <p:spPr bwMode="auto">
            <a:xfrm flipV="1">
              <a:off x="989" y="2249"/>
              <a:ext cx="1231" cy="729"/>
            </a:xfrm>
            <a:prstGeom prst="curvedConnector3">
              <a:avLst>
                <a:gd name="adj1" fmla="val 49958"/>
              </a:avLst>
            </a:prstGeom>
            <a:noFill/>
            <a:ln w="9525">
              <a:solidFill>
                <a:schemeClr val="tx1"/>
              </a:solidFill>
              <a:round/>
              <a:headEnd/>
              <a:tailEnd type="triangle" w="med" len="med"/>
            </a:ln>
          </p:spPr>
        </p:cxnSp>
        <p:cxnSp>
          <p:nvCxnSpPr>
            <p:cNvPr id="1060" name="AutoShape 42"/>
            <p:cNvCxnSpPr>
              <a:cxnSpLocks noChangeShapeType="1"/>
              <a:endCxn id="1054" idx="1"/>
            </p:cNvCxnSpPr>
            <p:nvPr/>
          </p:nvCxnSpPr>
          <p:spPr bwMode="auto">
            <a:xfrm flipV="1">
              <a:off x="1684" y="2249"/>
              <a:ext cx="536" cy="1221"/>
            </a:xfrm>
            <a:prstGeom prst="curvedConnector3">
              <a:avLst>
                <a:gd name="adj1" fmla="val 50000"/>
              </a:avLst>
            </a:prstGeom>
            <a:noFill/>
            <a:ln w="9525">
              <a:solidFill>
                <a:schemeClr val="tx1"/>
              </a:solidFill>
              <a:round/>
              <a:headEnd/>
              <a:tailEnd type="triangle" w="med" len="med"/>
            </a:ln>
          </p:spPr>
        </p:cxnSp>
        <p:sp>
          <p:nvSpPr>
            <p:cNvPr id="1061" name="Text Box 43"/>
            <p:cNvSpPr txBox="1">
              <a:spLocks noChangeArrowheads="1"/>
            </p:cNvSpPr>
            <p:nvPr/>
          </p:nvSpPr>
          <p:spPr bwMode="auto">
            <a:xfrm>
              <a:off x="4080" y="2640"/>
              <a:ext cx="1536" cy="298"/>
            </a:xfrm>
            <a:prstGeom prst="rect">
              <a:avLst/>
            </a:prstGeom>
            <a:noFill/>
            <a:ln w="9525">
              <a:noFill/>
              <a:miter lim="800000"/>
              <a:headEnd/>
              <a:tailEnd/>
            </a:ln>
          </p:spPr>
          <p:txBody>
            <a:bodyPr lIns="151522" tIns="75760" rIns="151522" bIns="75760">
              <a:spAutoFit/>
            </a:bodyPr>
            <a:lstStyle/>
            <a:p>
              <a:pPr defTabSz="1516063"/>
              <a:r>
                <a:rPr lang="en-US" sz="2100" b="1"/>
                <a:t>Recommending</a:t>
              </a:r>
            </a:p>
          </p:txBody>
        </p:sp>
      </p:grpSp>
      <p:sp>
        <p:nvSpPr>
          <p:cNvPr id="1033" name="Text Box 54"/>
          <p:cNvSpPr txBox="1">
            <a:spLocks noChangeArrowheads="1"/>
          </p:cNvSpPr>
          <p:nvPr/>
        </p:nvSpPr>
        <p:spPr bwMode="auto">
          <a:xfrm>
            <a:off x="3429000" y="1600200"/>
            <a:ext cx="1981200" cy="519113"/>
          </a:xfrm>
          <a:prstGeom prst="rect">
            <a:avLst/>
          </a:prstGeom>
          <a:noFill/>
          <a:ln w="9525">
            <a:noFill/>
            <a:miter lim="800000"/>
            <a:headEnd/>
            <a:tailEnd/>
          </a:ln>
        </p:spPr>
        <p:txBody>
          <a:bodyPr>
            <a:spAutoFit/>
          </a:bodyPr>
          <a:lstStyle/>
          <a:p>
            <a:pPr>
              <a:spcBef>
                <a:spcPct val="50000"/>
              </a:spcBef>
            </a:pPr>
            <a:r>
              <a:rPr lang="en-US" sz="2800" b="1" i="1">
                <a:solidFill>
                  <a:srgbClr val="FF9900"/>
                </a:solidFill>
              </a:rPr>
              <a:t>sources</a:t>
            </a:r>
          </a:p>
        </p:txBody>
      </p:sp>
      <p:sp>
        <p:nvSpPr>
          <p:cNvPr id="1034" name="Text Box 55"/>
          <p:cNvSpPr txBox="1">
            <a:spLocks noChangeArrowheads="1"/>
          </p:cNvSpPr>
          <p:nvPr/>
        </p:nvSpPr>
        <p:spPr bwMode="auto">
          <a:xfrm>
            <a:off x="4495800" y="5486400"/>
            <a:ext cx="1066800" cy="519113"/>
          </a:xfrm>
          <a:prstGeom prst="rect">
            <a:avLst/>
          </a:prstGeom>
          <a:noFill/>
          <a:ln w="9525">
            <a:noFill/>
            <a:miter lim="800000"/>
            <a:headEnd/>
            <a:tailEnd/>
          </a:ln>
        </p:spPr>
        <p:txBody>
          <a:bodyPr>
            <a:spAutoFit/>
          </a:bodyPr>
          <a:lstStyle/>
          <a:p>
            <a:pPr>
              <a:spcBef>
                <a:spcPct val="50000"/>
              </a:spcBef>
            </a:pPr>
            <a:r>
              <a:rPr lang="en-US" sz="2800" b="1" i="1">
                <a:solidFill>
                  <a:schemeClr val="bg2"/>
                </a:solidFill>
              </a:rPr>
              <a:t>uses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371600"/>
            <a:ext cx="8229600" cy="3776663"/>
          </a:xfrm>
        </p:spPr>
        <p:txBody>
          <a:bodyPr/>
          <a:lstStyle/>
          <a:p>
            <a:pPr eaLnBrk="1" hangingPunct="1"/>
            <a:r>
              <a:rPr lang="en-US" altLang="zh-CN" smtClean="0">
                <a:ea typeface="宋体" charset="-122"/>
              </a:rPr>
              <a:t>If you used a social networking website to communicate to others that you were safe or OK, which website did you use first? </a:t>
            </a:r>
            <a:r>
              <a:rPr lang="en-US" i="1" smtClean="0"/>
              <a:t>(identify the website, then briefly - 1 or 2 sentences/phrases - explain why you selected this website)</a:t>
            </a:r>
            <a:endParaRPr lang="en-US" altLang="zh-CN" smtClean="0">
              <a:ea typeface="宋体" charset="-122"/>
            </a:endParaRPr>
          </a:p>
          <a:p>
            <a:pPr lvl="1" eaLnBrk="1" hangingPunct="1"/>
            <a:endParaRPr lang="en-US" altLang="zh-CN" smtClean="0">
              <a:ea typeface="宋体" charset="-122"/>
            </a:endParaRPr>
          </a:p>
          <a:p>
            <a:pPr lvl="1" eaLnBrk="1" hangingPunct="1"/>
            <a:r>
              <a:rPr lang="en-US" altLang="zh-CN" smtClean="0">
                <a:ea typeface="宋体" charset="-122"/>
              </a:rPr>
              <a:t>426 responses</a:t>
            </a:r>
          </a:p>
          <a:p>
            <a:pPr lvl="1" eaLnBrk="1" hangingPunct="1"/>
            <a:r>
              <a:rPr lang="en-US" altLang="zh-CN" smtClean="0">
                <a:ea typeface="宋体" charset="-122"/>
              </a:rPr>
              <a:t>Content Analysis</a:t>
            </a:r>
          </a:p>
          <a:p>
            <a:pPr lvl="1" eaLnBrk="1" hangingPunct="1"/>
            <a:r>
              <a:rPr lang="en-US" altLang="zh-CN" smtClean="0">
                <a:ea typeface="宋体" charset="-122"/>
              </a:rPr>
              <a:t>Results</a:t>
            </a:r>
          </a:p>
        </p:txBody>
      </p:sp>
      <p:sp>
        <p:nvSpPr>
          <p:cNvPr id="2" name="Title 1"/>
          <p:cNvSpPr>
            <a:spLocks noGrp="1"/>
          </p:cNvSpPr>
          <p:nvPr>
            <p:ph type="title"/>
          </p:nvPr>
        </p:nvSpPr>
        <p:spPr>
          <a:xfrm>
            <a:off x="0" y="304800"/>
            <a:ext cx="91440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ea typeface="ＭＳ Ｐゴシック" pitchFamily="34" charset="-128"/>
              </a:rPr>
              <a:t>Why social networking websites on 416?</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12775"/>
          <a:ext cx="9144000" cy="6244590"/>
        </p:xfrm>
        <a:graphic>
          <a:graphicData uri="http://schemas.openxmlformats.org/drawingml/2006/table">
            <a:tbl>
              <a:tblPr/>
              <a:tblGrid>
                <a:gridCol w="1185334"/>
                <a:gridCol w="7958666"/>
              </a:tblGrid>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
                      </a:r>
                      <a:b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b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Keyword</a:t>
                      </a:r>
                      <a:endPar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Definition</a:t>
                      </a:r>
                      <a:endParaRPr kumimoji="0" lang="en-US" sz="18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Belong</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Only social networking website respondent belongs to or they say that they had an account at the time.</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Easy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Easy (and quick) way to contact people or saying I know how to use </a:t>
                      </a:r>
                      <a:r>
                        <a:rPr kumimoji="0" lang="en-US" sz="1600" b="0" i="0" u="none" strike="noStrike" cap="none" normalizeH="0" baseline="0" dirty="0" err="1" smtClean="0">
                          <a:ln>
                            <a:noFill/>
                          </a:ln>
                          <a:solidFill>
                            <a:srgbClr val="000000"/>
                          </a:solidFill>
                          <a:effectLst/>
                          <a:latin typeface="Times New Roman" pitchFamily="18" charset="0"/>
                          <a:ea typeface="ＭＳ Ｐゴシック" pitchFamily="-106" charset="-128"/>
                          <a:cs typeface="Times New Roman" pitchFamily="18" charset="0"/>
                        </a:rPr>
                        <a:t>Facebook</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Friends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Friends and other peers use this particular social networking website, must have thought that friends are on this site, everyone means their friends.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GetInfo </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Went to the site to get information or best information.</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Groups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Joined groups to connect with others.</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Mass Comm</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Wanted to reach many people at once, must have the intent to contact many people. Not make direct connections with individuals.</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Networks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Means that the site is the most popular or has the most people.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OK</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Idea that they went to the site for the purpose of letting others know they were OK or checking if others were OK.</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Only Way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For some lost touch friends, this was the only method of communication available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Personal</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Personal messages to or from individuals were utilized.</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Reliability</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Cell phone or other services were unreliable, however, social networking, websites were online the entire time allowing for faster response time</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Status</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Indicates that they used the public status feature to provide or receive  updates about who was OK faster</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Wall</a:t>
                      </a:r>
                      <a:endParaRPr kumimoji="0" lang="en-US" sz="18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 A general post could be left on one’s own “wall” indicating they were OK. Ability to post single message for all friends to see. Anytime posting is mentioned.</a:t>
                      </a:r>
                      <a:endParaRPr kumimoji="0" lang="en-US" sz="18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2" name="Title 1"/>
          <p:cNvSpPr>
            <a:spLocks noGrp="1"/>
          </p:cNvSpPr>
          <p:nvPr>
            <p:ph type="title"/>
          </p:nvPr>
        </p:nvSpPr>
        <p:spPr>
          <a:xfrm>
            <a:off x="457200" y="0"/>
            <a:ext cx="8229600" cy="762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Why use </a:t>
            </a:r>
            <a:r>
              <a:rPr lang="en-US" sz="3600" dirty="0" err="1" smtClean="0"/>
              <a:t>Facebook</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Frequency of Keyword Occurrence </a:t>
            </a:r>
            <a:endParaRPr lang="en-US" sz="3600" dirty="0"/>
          </a:p>
        </p:txBody>
      </p:sp>
      <p:pic>
        <p:nvPicPr>
          <p:cNvPr id="10243" name="Object 4"/>
          <p:cNvPicPr>
            <a:picLocks noChangeArrowheads="1"/>
          </p:cNvPicPr>
          <p:nvPr/>
        </p:nvPicPr>
        <p:blipFill>
          <a:blip r:embed="rId3" cstate="print"/>
          <a:srcRect t="-96" r="-11046" b="-1164"/>
          <a:stretch>
            <a:fillRect/>
          </a:stretch>
        </p:blipFill>
        <p:spPr bwMode="auto">
          <a:xfrm>
            <a:off x="2743200" y="1143000"/>
            <a:ext cx="4343400" cy="538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t>Keyword Co-Occurrence </a:t>
            </a:r>
            <a:endParaRPr lang="en-US" sz="3600" dirty="0"/>
          </a:p>
        </p:txBody>
      </p:sp>
      <p:pic>
        <p:nvPicPr>
          <p:cNvPr id="11267" name="Object 1"/>
          <p:cNvPicPr>
            <a:picLocks noChangeArrowheads="1"/>
          </p:cNvPicPr>
          <p:nvPr/>
        </p:nvPicPr>
        <p:blipFill>
          <a:blip r:embed="rId3" cstate="print"/>
          <a:srcRect l="-1585" t="-2348" r="-1543" b="-1321"/>
          <a:stretch>
            <a:fillRect/>
          </a:stretch>
        </p:blipFill>
        <p:spPr bwMode="auto">
          <a:xfrm>
            <a:off x="762000" y="1143000"/>
            <a:ext cx="7543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145F0691-965D-4A5A-9E7B-39DB8F93CD80}" type="slidenum">
              <a:rPr lang="en-US">
                <a:latin typeface="Arial" charset="0"/>
              </a:rPr>
              <a:pPr/>
              <a:t>25</a:t>
            </a:fld>
            <a:endParaRPr lang="en-US">
              <a:latin typeface="Arial" charset="0"/>
            </a:endParaRPr>
          </a:p>
        </p:txBody>
      </p:sp>
      <p:sp>
        <p:nvSpPr>
          <p:cNvPr id="12291" name="Rectangle 4"/>
          <p:cNvSpPr>
            <a:spLocks noGrp="1" noChangeArrowheads="1"/>
          </p:cNvSpPr>
          <p:nvPr>
            <p:ph type="body" sz="half" idx="1"/>
          </p:nvPr>
        </p:nvSpPr>
        <p:spPr>
          <a:xfrm>
            <a:off x="457200" y="1524000"/>
            <a:ext cx="8153400" cy="4953000"/>
          </a:xfrm>
        </p:spPr>
        <p:txBody>
          <a:bodyPr/>
          <a:lstStyle/>
          <a:p>
            <a:pPr eaLnBrk="1" hangingPunct="1">
              <a:lnSpc>
                <a:spcPct val="90000"/>
              </a:lnSpc>
            </a:pPr>
            <a:r>
              <a:rPr lang="en-US" dirty="0" smtClean="0"/>
              <a:t>Users</a:t>
            </a:r>
          </a:p>
          <a:p>
            <a:pPr lvl="1" eaLnBrk="1" hangingPunct="1">
              <a:lnSpc>
                <a:spcPct val="90000"/>
              </a:lnSpc>
            </a:pPr>
            <a:r>
              <a:rPr lang="en-US" sz="2400" dirty="0" smtClean="0"/>
              <a:t>Select Next Stakeholder Group</a:t>
            </a:r>
          </a:p>
          <a:p>
            <a:pPr lvl="1" eaLnBrk="1" hangingPunct="1">
              <a:lnSpc>
                <a:spcPct val="90000"/>
              </a:lnSpc>
            </a:pPr>
            <a:r>
              <a:rPr lang="en-US" sz="2400" dirty="0" smtClean="0"/>
              <a:t>Focus Groups</a:t>
            </a:r>
          </a:p>
          <a:p>
            <a:pPr eaLnBrk="1" hangingPunct="1">
              <a:lnSpc>
                <a:spcPct val="90000"/>
              </a:lnSpc>
            </a:pPr>
            <a:r>
              <a:rPr lang="en-US" dirty="0" smtClean="0"/>
              <a:t>Automated Discovery</a:t>
            </a:r>
          </a:p>
          <a:p>
            <a:pPr lvl="1" eaLnBrk="1" hangingPunct="1">
              <a:lnSpc>
                <a:spcPct val="90000"/>
              </a:lnSpc>
            </a:pPr>
            <a:r>
              <a:rPr lang="en-US" sz="2400" dirty="0" smtClean="0"/>
              <a:t>Apply N-Gram evaluation to Sociology Research</a:t>
            </a:r>
          </a:p>
          <a:p>
            <a:pPr eaLnBrk="1" hangingPunct="1">
              <a:lnSpc>
                <a:spcPct val="90000"/>
              </a:lnSpc>
            </a:pPr>
            <a:r>
              <a:rPr lang="en-US" dirty="0" smtClean="0"/>
              <a:t>Revise Ontology</a:t>
            </a:r>
          </a:p>
          <a:p>
            <a:pPr lvl="1" eaLnBrk="1" hangingPunct="1">
              <a:lnSpc>
                <a:spcPct val="90000"/>
              </a:lnSpc>
            </a:pPr>
            <a:r>
              <a:rPr lang="en-US" sz="2400" dirty="0" smtClean="0"/>
              <a:t>Examine multiple arrangements</a:t>
            </a:r>
          </a:p>
          <a:p>
            <a:pPr lvl="1" eaLnBrk="1" hangingPunct="1">
              <a:lnSpc>
                <a:spcPct val="90000"/>
              </a:lnSpc>
            </a:pPr>
            <a:r>
              <a:rPr lang="en-US" sz="2400" dirty="0" smtClean="0"/>
              <a:t>Evaluate usefulness with crawl results </a:t>
            </a:r>
          </a:p>
        </p:txBody>
      </p:sp>
      <p:sp>
        <p:nvSpPr>
          <p:cNvPr id="12292" name="Rectangle 7"/>
          <p:cNvSpPr>
            <a:spLocks noGrp="1" noChangeArrowheads="1"/>
          </p:cNvSpPr>
          <p:nvPr>
            <p:ph type="title"/>
          </p:nvPr>
        </p:nvSpPr>
        <p:spPr/>
        <p:txBody>
          <a:bodyPr/>
          <a:lstStyle/>
          <a:p>
            <a:pPr eaLnBrk="1" hangingPunct="1"/>
            <a:r>
              <a:rPr lang="en-US" smtClean="0"/>
              <a:t>Next Steps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mtClean="0">
                <a:effectLst>
                  <a:outerShdw blurRad="38100" dist="38100" dir="2700000" algn="tl">
                    <a:srgbClr val="C0C0C0"/>
                  </a:outerShdw>
                </a:effectLst>
                <a:ea typeface="ＭＳ Ｐゴシック"/>
                <a:cs typeface="ＭＳ Ｐゴシック"/>
              </a:rPr>
              <a:t>Outreach</a:t>
            </a:r>
          </a:p>
        </p:txBody>
      </p:sp>
      <p:sp>
        <p:nvSpPr>
          <p:cNvPr id="83972"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3973" name="Content Placeholder 1"/>
          <p:cNvSpPr>
            <a:spLocks/>
          </p:cNvSpPr>
          <p:nvPr/>
        </p:nvSpPr>
        <p:spPr bwMode="auto">
          <a:xfrm>
            <a:off x="609600" y="16335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err="1">
                <a:latin typeface="Lucida Sans Unicode" pitchFamily="34" charset="0"/>
              </a:rPr>
              <a:t>CTRnet</a:t>
            </a:r>
            <a:r>
              <a:rPr lang="en-US" sz="2800" dirty="0">
                <a:latin typeface="Lucida Sans Unicode" pitchFamily="34" charset="0"/>
              </a:rPr>
              <a:t> website</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Forums, user </a:t>
            </a:r>
            <a:r>
              <a:rPr lang="en-US" sz="2600" dirty="0" smtClean="0">
                <a:latin typeface="Lucida Sans Unicode" pitchFamily="34" charset="0"/>
              </a:rPr>
              <a:t>submission uploads, … </a:t>
            </a:r>
            <a:endParaRPr lang="en-US" sz="26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Feedback/Feature </a:t>
            </a:r>
            <a:r>
              <a:rPr lang="en-US" sz="2600" dirty="0" smtClean="0">
                <a:latin typeface="Lucida Sans Unicode" pitchFamily="34" charset="0"/>
              </a:rPr>
              <a:t>requests/suggestions</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smtClean="0">
                <a:latin typeface="Lucida Sans Unicode" pitchFamily="34" charset="0"/>
              </a:rPr>
              <a:t>Collaborative spotting and seeding</a:t>
            </a: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6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
        <p:nvSpPr>
          <p:cNvPr id="83974" name="Content Placeholder 1"/>
          <p:cNvSpPr>
            <a:spLocks/>
          </p:cNvSpPr>
          <p:nvPr/>
        </p:nvSpPr>
        <p:spPr bwMode="auto">
          <a:xfrm>
            <a:off x="609600" y="4191000"/>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err="1">
                <a:latin typeface="Lucida Sans Unicode" pitchFamily="34" charset="0"/>
              </a:rPr>
              <a:t>CiteULike</a:t>
            </a:r>
            <a:r>
              <a:rPr lang="en-US" sz="2800" dirty="0">
                <a:latin typeface="Lucida Sans Unicode" pitchFamily="34" charset="0"/>
              </a:rPr>
              <a:t> (http://www.citeulike.org)</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Group called “</a:t>
            </a:r>
            <a:r>
              <a:rPr lang="en-US" sz="2600" dirty="0" err="1">
                <a:latin typeface="Lucida Sans Unicode" pitchFamily="34" charset="0"/>
              </a:rPr>
              <a:t>ctrnet</a:t>
            </a:r>
            <a:r>
              <a:rPr lang="en-US" sz="2600" dirty="0">
                <a:latin typeface="Lucida Sans Unicode" pitchFamily="34" charset="0"/>
              </a:rPr>
              <a:t>”</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Please </a:t>
            </a:r>
            <a:r>
              <a:rPr lang="en-US" sz="2600" dirty="0" smtClean="0">
                <a:latin typeface="Lucida Sans Unicode" pitchFamily="34" charset="0"/>
              </a:rPr>
              <a:t>join - </a:t>
            </a:r>
            <a:r>
              <a:rPr lang="en-US" sz="2600" dirty="0">
                <a:latin typeface="Lucida Sans Unicode" pitchFamily="34" charset="0"/>
              </a:rPr>
              <a:t>and post pointers to papers, </a:t>
            </a:r>
            <a:r>
              <a:rPr lang="en-US" sz="2600" dirty="0" smtClean="0">
                <a:latin typeface="Lucida Sans Unicode" pitchFamily="34" charset="0"/>
              </a:rPr>
              <a:t>books, </a:t>
            </a:r>
            <a:r>
              <a:rPr lang="en-US" sz="2600" dirty="0">
                <a:latin typeface="Lucida Sans Unicode" pitchFamily="34" charset="0"/>
              </a:rPr>
              <a:t>and other scholarly </a:t>
            </a:r>
            <a:r>
              <a:rPr lang="en-US" sz="2600" dirty="0" smtClean="0">
                <a:latin typeface="Lucida Sans Unicode" pitchFamily="34" charset="0"/>
              </a:rPr>
              <a:t>materials</a:t>
            </a:r>
            <a:endParaRPr lang="en-US" sz="26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839200" cy="4525962"/>
          </a:xfrm>
        </p:spPr>
        <p:txBody>
          <a:bodyPr/>
          <a:lstStyle/>
          <a:p>
            <a:pPr marL="623887" indent="-514350">
              <a:buFont typeface="+mj-lt"/>
              <a:buAutoNum type="arabicPeriod"/>
            </a:pPr>
            <a:r>
              <a:rPr lang="en-US" dirty="0" smtClean="0"/>
              <a:t>Find more partners (including internationally:  Finland, Mexico, Russia, …)</a:t>
            </a:r>
          </a:p>
          <a:p>
            <a:pPr marL="623887" indent="-514350">
              <a:buFont typeface="+mj-lt"/>
              <a:buAutoNum type="arabicPeriod"/>
            </a:pPr>
            <a:r>
              <a:rPr lang="en-US" dirty="0" smtClean="0"/>
              <a:t>Storytelling with data in hand re VT, NIU</a:t>
            </a:r>
          </a:p>
          <a:p>
            <a:pPr marL="1023937" lvl="2" indent="-514350">
              <a:buNone/>
            </a:pPr>
            <a:r>
              <a:rPr lang="en-US" dirty="0" smtClean="0"/>
              <a:t>Using social/behavioral science research questions</a:t>
            </a:r>
          </a:p>
          <a:p>
            <a:pPr marL="623887" indent="-514350">
              <a:buFont typeface="+mj-lt"/>
              <a:buAutoNum type="arabicPeriod"/>
            </a:pPr>
            <a:r>
              <a:rPr lang="en-US" dirty="0" smtClean="0"/>
              <a:t>Crawl locally and at IA, filter, train others</a:t>
            </a:r>
          </a:p>
          <a:p>
            <a:pPr marL="623887" indent="-514350">
              <a:buFont typeface="+mj-lt"/>
              <a:buAutoNum type="arabicPeriod"/>
            </a:pPr>
            <a:r>
              <a:rPr lang="en-US" dirty="0" smtClean="0"/>
              <a:t>Collect large amount of information, initially especially related to schools worldwide</a:t>
            </a:r>
          </a:p>
          <a:p>
            <a:pPr marL="623887" indent="-514350">
              <a:buFont typeface="+mj-lt"/>
              <a:buAutoNum type="arabicPeriod"/>
            </a:pPr>
            <a:r>
              <a:rPr lang="en-US" dirty="0" smtClean="0"/>
              <a:t>Plan CTR computer: Key tools, Key content</a:t>
            </a:r>
          </a:p>
          <a:p>
            <a:pPr marL="623887" indent="-514350">
              <a:buFont typeface="+mj-lt"/>
              <a:buAutoNum type="arabicPeriod"/>
            </a:pPr>
            <a:r>
              <a:rPr lang="en-US" dirty="0" smtClean="0"/>
              <a:t>Initial release, for public and researchers:</a:t>
            </a:r>
            <a:endParaRPr lang="en-US" dirty="0"/>
          </a:p>
        </p:txBody>
      </p:sp>
      <p:sp>
        <p:nvSpPr>
          <p:cNvPr id="3" name="Title 2"/>
          <p:cNvSpPr>
            <a:spLocks noGrp="1"/>
          </p:cNvSpPr>
          <p:nvPr>
            <p:ph type="title"/>
          </p:nvPr>
        </p:nvSpPr>
        <p:spPr/>
        <p:txBody>
          <a:bodyPr/>
          <a:lstStyle/>
          <a:p>
            <a:r>
              <a:rPr lang="en-US" dirty="0" smtClean="0"/>
              <a:t>Priorities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An important goal of the </a:t>
            </a:r>
            <a:r>
              <a:rPr lang="en-US" sz="2400" dirty="0" err="1" smtClean="0"/>
              <a:t>CTRnet</a:t>
            </a:r>
            <a:r>
              <a:rPr lang="en-US" sz="2400" dirty="0" smtClean="0"/>
              <a:t> project is to provide assistance to researchers, especially from social / behavioral science fields.  Listed below are a few research questions which are connected with school shootings and similar tragedies.</a:t>
            </a:r>
            <a:endParaRPr lang="en-US" dirty="0" smtClean="0"/>
          </a:p>
          <a:p>
            <a:pPr>
              <a:buNone/>
            </a:pPr>
            <a:r>
              <a:rPr lang="en-US" sz="2400" dirty="0" smtClean="0"/>
              <a:t>1.  What are the social parameters of social networking (such as </a:t>
            </a:r>
            <a:r>
              <a:rPr lang="en-US" sz="2400" dirty="0" err="1" smtClean="0"/>
              <a:t>Facebook</a:t>
            </a:r>
            <a:r>
              <a:rPr lang="en-US" sz="2400" dirty="0" smtClean="0"/>
              <a:t> and </a:t>
            </a:r>
            <a:r>
              <a:rPr lang="en-US" sz="2400" dirty="0" err="1" smtClean="0"/>
              <a:t>Myspace</a:t>
            </a:r>
            <a:r>
              <a:rPr lang="en-US" sz="2400" dirty="0" smtClean="0"/>
              <a:t>) in reaction to school tragedies?   For example, do women use social networking more often than men?  Is social networking more common among students than faculty or staff?  Is social networking more common among university personnel than within the community?</a:t>
            </a:r>
          </a:p>
          <a:p>
            <a:r>
              <a:rPr lang="en-US" dirty="0" smtClean="0"/>
              <a:t> (cont’d)</a:t>
            </a:r>
            <a:endParaRPr lang="en-US" dirty="0"/>
          </a:p>
        </p:txBody>
      </p:sp>
      <p:sp>
        <p:nvSpPr>
          <p:cNvPr id="3" name="Title 2"/>
          <p:cNvSpPr>
            <a:spLocks noGrp="1"/>
          </p:cNvSpPr>
          <p:nvPr>
            <p:ph type="title"/>
          </p:nvPr>
        </p:nvSpPr>
        <p:spPr/>
        <p:txBody>
          <a:bodyPr/>
          <a:lstStyle/>
          <a:p>
            <a:r>
              <a:rPr lang="en-US" dirty="0" smtClean="0"/>
              <a:t>Research Questions - sample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991600" cy="4525962"/>
          </a:xfrm>
        </p:spPr>
        <p:txBody>
          <a:bodyPr/>
          <a:lstStyle/>
          <a:p>
            <a:pPr>
              <a:spcBef>
                <a:spcPts val="500"/>
              </a:spcBef>
              <a:buNone/>
            </a:pPr>
            <a:r>
              <a:rPr lang="en-US" sz="2400" dirty="0" smtClean="0"/>
              <a:t>2. How do school structures affect responses to tragedies?  What is the impact of tragedies on community structures and school-community relationships?</a:t>
            </a:r>
          </a:p>
          <a:p>
            <a:pPr>
              <a:spcBef>
                <a:spcPts val="500"/>
              </a:spcBef>
              <a:buNone/>
            </a:pPr>
            <a:r>
              <a:rPr lang="en-US" sz="2400" dirty="0" smtClean="0"/>
              <a:t>3. Are there stages of grieving within a community?  We know people go through several stages of grief in reaction to the loss of loved ones.  Do communities also go through stages of grief in reaction to tragedies?</a:t>
            </a:r>
          </a:p>
          <a:p>
            <a:pPr>
              <a:spcBef>
                <a:spcPts val="500"/>
              </a:spcBef>
              <a:buNone/>
            </a:pPr>
            <a:r>
              <a:rPr lang="en-US" sz="2400" dirty="0" smtClean="0"/>
              <a:t>4. What are the characteristics of school administrations in reaction to tragedies?  For example, do schools vary in initial reactions to tragedies, such as communication and class schedules?  Are there differences with regards to long-term effects of tragedies, in terms of organization and communication systems?</a:t>
            </a:r>
          </a:p>
          <a:p>
            <a:pPr>
              <a:spcBef>
                <a:spcPts val="500"/>
              </a:spcBef>
              <a:buNone/>
            </a:pPr>
            <a:r>
              <a:rPr lang="en-US" sz="2400" dirty="0" smtClean="0"/>
              <a:t>5. Are there international differences in response to school shootings?  Are these differences evident in school and community settings?</a:t>
            </a:r>
          </a:p>
          <a:p>
            <a:endParaRPr lang="en-US" dirty="0"/>
          </a:p>
        </p:txBody>
      </p:sp>
      <p:sp>
        <p:nvSpPr>
          <p:cNvPr id="3" name="Title 2"/>
          <p:cNvSpPr>
            <a:spLocks noGrp="1"/>
          </p:cNvSpPr>
          <p:nvPr>
            <p:ph type="title"/>
          </p:nvPr>
        </p:nvSpPr>
        <p:spPr>
          <a:xfrm>
            <a:off x="457200" y="0"/>
            <a:ext cx="8229600" cy="762000"/>
          </a:xfrm>
        </p:spPr>
        <p:txBody>
          <a:bodyPr>
            <a:normAutofit/>
          </a:bodyPr>
          <a:lstStyle/>
          <a:p>
            <a:r>
              <a:rPr lang="en-US" dirty="0" smtClean="0"/>
              <a:t>Research Questions - continued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B9EBE8E-0BC2-49D2-9AC9-4CBA9D9637DA@local"/>
          <p:cNvPicPr>
            <a:picLocks noChangeAspect="1" noChangeArrowheads="1"/>
          </p:cNvPicPr>
          <p:nvPr/>
        </p:nvPicPr>
        <p:blipFill>
          <a:blip r:embed="rId3" cstate="print"/>
          <a:srcRect/>
          <a:stretch>
            <a:fillRect/>
          </a:stretch>
        </p:blipFill>
        <p:spPr bwMode="auto">
          <a:xfrm>
            <a:off x="0" y="152400"/>
            <a:ext cx="9144000" cy="6056313"/>
          </a:xfrm>
          <a:prstGeom prst="rect">
            <a:avLst/>
          </a:prstGeom>
          <a:noFill/>
          <a:ln w="9525">
            <a:noFill/>
            <a:miter lim="800000"/>
            <a:headEnd/>
            <a:tailEnd/>
          </a:ln>
        </p:spPr>
      </p:pic>
      <p:sp>
        <p:nvSpPr>
          <p:cNvPr id="10243" name="TextBox 2"/>
          <p:cNvSpPr txBox="1">
            <a:spLocks noChangeArrowheads="1"/>
          </p:cNvSpPr>
          <p:nvPr/>
        </p:nvSpPr>
        <p:spPr bwMode="auto">
          <a:xfrm>
            <a:off x="4038600" y="6292850"/>
            <a:ext cx="5105400" cy="584200"/>
          </a:xfrm>
          <a:prstGeom prst="rect">
            <a:avLst/>
          </a:prstGeom>
          <a:noFill/>
          <a:ln w="9525">
            <a:noFill/>
            <a:miter lim="800000"/>
            <a:headEnd/>
            <a:tailEnd/>
          </a:ln>
        </p:spPr>
        <p:txBody>
          <a:bodyPr>
            <a:spAutoFit/>
          </a:bodyPr>
          <a:lstStyle/>
          <a:p>
            <a:r>
              <a:rPr lang="en-US" sz="3200">
                <a:latin typeface="Times New Roman" pitchFamily="18" charset="0"/>
              </a:rPr>
              <a:t>Thanks to: NSF IIS-0736055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4525963"/>
          </a:xfrm>
        </p:spPr>
        <p:txBody>
          <a:bodyPr/>
          <a:lstStyle/>
          <a:p>
            <a:pPr marL="514350" indent="-514350">
              <a:spcBef>
                <a:spcPts val="100"/>
              </a:spcBef>
              <a:spcAft>
                <a:spcPts val="500"/>
              </a:spcAft>
              <a:buFont typeface="+mj-lt"/>
              <a:buAutoNum type="arabicPeriod"/>
            </a:pPr>
            <a:r>
              <a:rPr lang="en-US" sz="2800" dirty="0" smtClean="0"/>
              <a:t>How was the communication among all those involved coordinated during the immediate emergency response efforts to the flood incident? (Email, cell phones, website, TV, Text Messages, Social Networks, Sirens, etc.)</a:t>
            </a:r>
          </a:p>
          <a:p>
            <a:pPr marL="514350" indent="-514350">
              <a:spcBef>
                <a:spcPts val="100"/>
              </a:spcBef>
              <a:spcAft>
                <a:spcPts val="500"/>
              </a:spcAft>
              <a:buFont typeface="+mj-lt"/>
              <a:buAutoNum type="arabicPeriod"/>
            </a:pPr>
            <a:r>
              <a:rPr lang="en-US" sz="2800" dirty="0" smtClean="0"/>
              <a:t>Were there any modes of communication failure or breakdown between emergency response person-</a:t>
            </a:r>
            <a:r>
              <a:rPr lang="en-US" sz="2800" dirty="0" err="1" smtClean="0"/>
              <a:t>nel</a:t>
            </a:r>
            <a:r>
              <a:rPr lang="en-US" sz="2800" dirty="0" smtClean="0"/>
              <a:t> (police, first responders, etc.) and the public? </a:t>
            </a:r>
          </a:p>
          <a:p>
            <a:pPr marL="514350" indent="-514350">
              <a:spcBef>
                <a:spcPts val="100"/>
              </a:spcBef>
              <a:spcAft>
                <a:spcPts val="500"/>
              </a:spcAft>
              <a:buFont typeface="+mj-lt"/>
              <a:buAutoNum type="arabicPeriod"/>
            </a:pPr>
            <a:r>
              <a:rPr lang="en-US" sz="2800" dirty="0" smtClean="0"/>
              <a:t>In retrospect, what kind of processes, systems and/or technologies would have been nice to have to respond more effectively and efficiently to the incident?</a:t>
            </a:r>
            <a:endParaRPr lang="en-US" sz="3200" dirty="0" smtClean="0"/>
          </a:p>
        </p:txBody>
      </p:sp>
      <p:sp>
        <p:nvSpPr>
          <p:cNvPr id="3" name="Title 2"/>
          <p:cNvSpPr>
            <a:spLocks noGrp="1"/>
          </p:cNvSpPr>
          <p:nvPr>
            <p:ph type="title"/>
          </p:nvPr>
        </p:nvSpPr>
        <p:spPr>
          <a:xfrm>
            <a:off x="457200" y="0"/>
            <a:ext cx="8229600" cy="1143000"/>
          </a:xfrm>
        </p:spPr>
        <p:txBody>
          <a:bodyPr/>
          <a:lstStyle/>
          <a:p>
            <a:r>
              <a:rPr lang="en-US" dirty="0" smtClean="0"/>
              <a:t>Questions for U. of Iowa</a:t>
            </a:r>
            <a:br>
              <a:rPr lang="en-US" dirty="0" smtClean="0"/>
            </a:br>
            <a:r>
              <a:rPr lang="en-US" sz="2000" dirty="0" smtClean="0"/>
              <a:t>(from Amine Chigani)</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pPr>
              <a:spcAft>
                <a:spcPts val="1000"/>
              </a:spcAft>
            </a:pPr>
            <a:r>
              <a:rPr lang="en-US" sz="2800" dirty="0" smtClean="0"/>
              <a:t>More research questions, requirements?</a:t>
            </a:r>
          </a:p>
          <a:p>
            <a:pPr>
              <a:spcAft>
                <a:spcPts val="1000"/>
              </a:spcAft>
            </a:pPr>
            <a:r>
              <a:rPr lang="en-US" sz="2800" dirty="0" smtClean="0"/>
              <a:t>Other people, partners, collaborators, sponsors?</a:t>
            </a:r>
          </a:p>
          <a:p>
            <a:pPr>
              <a:spcAft>
                <a:spcPts val="1000"/>
              </a:spcAft>
            </a:pPr>
            <a:r>
              <a:rPr lang="en-US" sz="2800" dirty="0" smtClean="0"/>
              <a:t>Should we run more focus groups?</a:t>
            </a:r>
          </a:p>
          <a:p>
            <a:pPr>
              <a:spcAft>
                <a:spcPts val="1000"/>
              </a:spcAft>
            </a:pPr>
            <a:r>
              <a:rPr lang="en-US" sz="2800" dirty="0" smtClean="0"/>
              <a:t>Pointers to</a:t>
            </a:r>
          </a:p>
          <a:p>
            <a:pPr lvl="1">
              <a:spcAft>
                <a:spcPts val="1000"/>
              </a:spcAft>
            </a:pPr>
            <a:r>
              <a:rPr lang="en-US" sz="2800" dirty="0" smtClean="0"/>
              <a:t>papers, classes, case studies, publications?</a:t>
            </a:r>
          </a:p>
          <a:p>
            <a:pPr>
              <a:spcAft>
                <a:spcPts val="1000"/>
              </a:spcAft>
            </a:pPr>
            <a:r>
              <a:rPr lang="en-US" sz="2800" dirty="0" smtClean="0"/>
              <a:t>Ontology</a:t>
            </a:r>
          </a:p>
          <a:p>
            <a:pPr lvl="1">
              <a:spcAft>
                <a:spcPts val="1000"/>
              </a:spcAft>
            </a:pPr>
            <a:r>
              <a:rPr lang="en-US" sz="2800" dirty="0" smtClean="0"/>
              <a:t>What should it contain?</a:t>
            </a:r>
          </a:p>
          <a:p>
            <a:pPr lvl="1">
              <a:spcAft>
                <a:spcPts val="1000"/>
              </a:spcAft>
            </a:pPr>
            <a:r>
              <a:rPr lang="en-US" dirty="0" smtClean="0"/>
              <a:t>How can it be enhanced and validated?</a:t>
            </a:r>
          </a:p>
          <a:p>
            <a:pPr>
              <a:spcAft>
                <a:spcPts val="1000"/>
              </a:spcAft>
            </a:pPr>
            <a:r>
              <a:rPr lang="en-US" sz="3200" dirty="0" smtClean="0"/>
              <a:t>CTR toolkit? Services? …</a:t>
            </a:r>
          </a:p>
        </p:txBody>
      </p:sp>
      <p:sp>
        <p:nvSpPr>
          <p:cNvPr id="3" name="Title 2"/>
          <p:cNvSpPr>
            <a:spLocks noGrp="1"/>
          </p:cNvSpPr>
          <p:nvPr>
            <p:ph type="title"/>
          </p:nvPr>
        </p:nvSpPr>
        <p:spPr>
          <a:xfrm>
            <a:off x="457200" y="0"/>
            <a:ext cx="8229600" cy="1143000"/>
          </a:xfrm>
        </p:spPr>
        <p:txBody>
          <a:bodyPr/>
          <a:lstStyle/>
          <a:p>
            <a:r>
              <a:rPr lang="en-US" smtClean="0"/>
              <a:t>Discussion Questions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304800" y="1143000"/>
            <a:ext cx="8610600" cy="1470025"/>
          </a:xfrm>
        </p:spPr>
        <p:txBody>
          <a:bodyPr/>
          <a:lstStyle/>
          <a:p>
            <a:pPr eaLnBrk="1" hangingPunct="1"/>
            <a:r>
              <a:rPr lang="en-US" dirty="0" smtClean="0"/>
              <a:t>Please guide &amp; help with </a:t>
            </a:r>
            <a:r>
              <a:rPr lang="en-US" dirty="0" err="1" smtClean="0"/>
              <a:t>CTRnet</a:t>
            </a:r>
            <a:r>
              <a:rPr lang="en-US" dirty="0" smtClean="0"/>
              <a:t>!</a:t>
            </a:r>
            <a:br>
              <a:rPr lang="en-US" dirty="0" smtClean="0"/>
            </a:br>
            <a:r>
              <a:rPr lang="en-US" sz="1800" dirty="0" smtClean="0"/>
              <a:t/>
            </a:r>
            <a:br>
              <a:rPr lang="en-US" sz="1800" dirty="0" smtClean="0"/>
            </a:br>
            <a:r>
              <a:rPr lang="en-US" dirty="0" smtClean="0"/>
              <a:t>Thank you!</a:t>
            </a:r>
          </a:p>
        </p:txBody>
      </p:sp>
      <p:sp>
        <p:nvSpPr>
          <p:cNvPr id="10243" name="Rectangle 5"/>
          <p:cNvSpPr>
            <a:spLocks noGrp="1" noChangeArrowheads="1"/>
          </p:cNvSpPr>
          <p:nvPr>
            <p:ph type="subTitle" idx="1"/>
          </p:nvPr>
        </p:nvSpPr>
        <p:spPr>
          <a:xfrm>
            <a:off x="3352800" y="2057400"/>
            <a:ext cx="5486400" cy="685800"/>
          </a:xfrm>
        </p:spPr>
        <p:txBody>
          <a:bodyPr/>
          <a:lstStyle/>
          <a:p>
            <a:pPr eaLnBrk="1" hangingPunct="1"/>
            <a:r>
              <a:rPr lang="en-US" sz="4000" dirty="0" smtClean="0">
                <a:hlinkClick r:id="rId3"/>
              </a:rPr>
              <a:t>http://www.ctrnet.net</a:t>
            </a:r>
            <a:endParaRPr lang="en-US" sz="4000" dirty="0" smtClean="0"/>
          </a:p>
        </p:txBody>
      </p:sp>
      <p:pic>
        <p:nvPicPr>
          <p:cNvPr id="10244" name="Picture 5" descr="vt_shield_notag_onwhite230.gif"/>
          <p:cNvPicPr>
            <a:picLocks noChangeAspect="1"/>
          </p:cNvPicPr>
          <p:nvPr/>
        </p:nvPicPr>
        <p:blipFill>
          <a:blip r:embed="rId4" cstate="print"/>
          <a:srcRect/>
          <a:stretch>
            <a:fillRect/>
          </a:stretch>
        </p:blipFill>
        <p:spPr bwMode="auto">
          <a:xfrm>
            <a:off x="2743200" y="3429000"/>
            <a:ext cx="3429000" cy="596900"/>
          </a:xfrm>
          <a:prstGeom prst="rect">
            <a:avLst/>
          </a:prstGeom>
          <a:noFill/>
          <a:ln w="9525">
            <a:noFill/>
            <a:miter lim="800000"/>
            <a:headEnd/>
            <a:tailEnd/>
          </a:ln>
        </p:spPr>
      </p:pic>
      <p:sp>
        <p:nvSpPr>
          <p:cNvPr id="6" name="Subtitle 2"/>
          <p:cNvSpPr txBox="1">
            <a:spLocks/>
          </p:cNvSpPr>
          <p:nvPr/>
        </p:nvSpPr>
        <p:spPr bwMode="auto">
          <a:xfrm>
            <a:off x="0" y="4572000"/>
            <a:ext cx="8839200" cy="180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effectLst/>
                <a:uLnTx/>
                <a:uFillTx/>
                <a:latin typeface="+mn-lt"/>
                <a:ea typeface="ＭＳ Ｐゴシック"/>
                <a:cs typeface="ＭＳ Ｐゴシック"/>
              </a:rPr>
              <a:t>Ed Fox, </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hlinkClick r:id="rId5"/>
              </a:rPr>
              <a:t>fox@vt.edu</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rPr>
              <a:t>, </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hlinkClick r:id="rId6"/>
              </a:rPr>
              <a:t>http://fox.cs.vt.edu</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rPr>
              <a:t> </a:t>
            </a:r>
          </a:p>
          <a:p>
            <a:pPr marL="0" marR="0" lvl="0" indent="0" algn="ctr" defTabSz="914400" rtl="0" eaLnBrk="1" fontAlgn="base" latinLnBrk="0" hangingPunct="1">
              <a:lnSpc>
                <a:spcPct val="60000"/>
              </a:lnSpc>
              <a:spcBef>
                <a:spcPct val="20000"/>
              </a:spcBef>
              <a:spcAft>
                <a:spcPct val="0"/>
              </a:spcAft>
              <a:buClrTx/>
              <a:buSzTx/>
              <a:buFontTx/>
              <a:buNone/>
              <a:tabLst/>
              <a:defRPr/>
            </a:pPr>
            <a:endParaRPr kumimoji="0" lang="en-US" altLang="zh-CN" sz="3200" b="0" i="0" u="none" strike="noStrike" kern="0" cap="none" spc="0" normalizeH="0" baseline="0" noProof="0" dirty="0" smtClean="0">
              <a:ln>
                <a:noFill/>
              </a:ln>
              <a:effectLst/>
              <a:uLnTx/>
              <a:uFillTx/>
              <a:latin typeface="+mn-lt"/>
              <a:ea typeface="ＭＳ Ｐゴシック"/>
              <a:cs typeface="ＭＳ Ｐゴシック"/>
            </a:endParaRPr>
          </a:p>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effectLst/>
                <a:uLnTx/>
                <a:uFillTx/>
                <a:latin typeface="+mn-lt"/>
                <a:ea typeface="ＭＳ Ｐゴシック"/>
                <a:cs typeface="ＭＳ Ｐゴシック"/>
              </a:rPr>
              <a:t>Digital Library Research Laboratory,</a:t>
            </a:r>
            <a:r>
              <a:rPr kumimoji="0" lang="en-US" altLang="zh-CN" sz="2800" b="0" i="0" u="none" strike="noStrike" kern="0" cap="none" spc="0" normalizeH="0" noProof="0" dirty="0" smtClean="0">
                <a:ln>
                  <a:noFill/>
                </a:ln>
                <a:effectLst/>
                <a:uLnTx/>
                <a:uFillTx/>
                <a:latin typeface="+mn-lt"/>
                <a:ea typeface="ＭＳ Ｐゴシック"/>
                <a:cs typeface="ＭＳ Ｐゴシック"/>
              </a:rPr>
              <a:t> </a:t>
            </a:r>
            <a:r>
              <a:rPr kumimoji="0" lang="en-US" altLang="zh-CN" sz="2800" b="0" i="0" u="none" strike="noStrike" kern="0" cap="none" spc="0" normalizeH="0" baseline="0" noProof="0" dirty="0" smtClean="0">
                <a:ln>
                  <a:noFill/>
                </a:ln>
                <a:effectLst/>
                <a:uLnTx/>
                <a:uFillTx/>
                <a:latin typeface="+mn-lt"/>
                <a:ea typeface="ＭＳ Ｐゴシック"/>
                <a:cs typeface="ＭＳ Ｐゴシック"/>
                <a:hlinkClick r:id="rId7"/>
              </a:rPr>
              <a:t>www.dlib.vt.edu</a:t>
            </a:r>
            <a:endParaRPr kumimoji="0" lang="en-US" altLang="zh-CN" sz="2800" b="0" i="0" u="none" strike="noStrike" kern="0" cap="none" spc="0" normalizeH="0" baseline="0" noProof="0" dirty="0" smtClean="0">
              <a:ln>
                <a:noFill/>
              </a:ln>
              <a:effectLst/>
              <a:uLnTx/>
              <a:uFillTx/>
              <a:latin typeface="+mn-lt"/>
              <a:ea typeface="ＭＳ Ｐゴシック"/>
              <a:cs typeface="ＭＳ Ｐゴシック"/>
            </a:endParaRPr>
          </a:p>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effectLst/>
                <a:uLnTx/>
                <a:uFillTx/>
                <a:latin typeface="+mn-lt"/>
                <a:ea typeface="ＭＳ Ｐゴシック"/>
                <a:cs typeface="ＭＳ Ｐゴシック"/>
              </a:rPr>
              <a:t>    </a:t>
            </a:r>
          </a:p>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en-US" altLang="zh-CN" sz="2800" b="0" i="0" u="none" strike="noStrike" kern="0" cap="none" spc="0" normalizeH="0" baseline="0" noProof="0" dirty="0" smtClean="0">
                <a:ln>
                  <a:noFill/>
                </a:ln>
                <a:effectLst/>
                <a:uLnTx/>
                <a:uFillTx/>
                <a:latin typeface="+mn-lt"/>
                <a:ea typeface="ＭＳ Ｐゴシック"/>
                <a:cs typeface="ＭＳ Ｐゴシック"/>
                <a:hlinkClick r:id="rId8"/>
              </a:rPr>
              <a:t>www.dl-vt-416.org</a:t>
            </a:r>
            <a:endParaRPr kumimoji="0" lang="en-US" altLang="zh-CN" sz="2800" b="0" i="0" u="none" strike="noStrike" kern="0" cap="none" spc="0" normalizeH="0" baseline="0" noProof="0" dirty="0" smtClean="0">
              <a:ln>
                <a:noFill/>
              </a:ln>
              <a:effectLst/>
              <a:uLnTx/>
              <a:uFillTx/>
              <a:latin typeface="+mn-lt"/>
              <a:ea typeface="ＭＳ Ｐゴシック"/>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457200" y="990600"/>
            <a:ext cx="8534400" cy="4525963"/>
          </a:xfrm>
        </p:spPr>
        <p:txBody>
          <a:bodyPr/>
          <a:lstStyle/>
          <a:p>
            <a:pPr eaLnBrk="1" hangingPunct="1"/>
            <a:r>
              <a:rPr lang="en-US" dirty="0" err="1" smtClean="0">
                <a:ea typeface="ＭＳ Ｐゴシック"/>
                <a:cs typeface="ＭＳ Ｐゴシック"/>
              </a:rPr>
              <a:t>Kauhajoki</a:t>
            </a:r>
            <a:r>
              <a:rPr lang="en-US" dirty="0" smtClean="0">
                <a:ea typeface="ＭＳ Ｐゴシック"/>
                <a:cs typeface="ＭＳ Ｐゴシック"/>
              </a:rPr>
              <a:t> Finland shooting</a:t>
            </a:r>
          </a:p>
          <a:p>
            <a:pPr eaLnBrk="1" hangingPunct="1"/>
            <a:r>
              <a:rPr lang="en-US" dirty="0" smtClean="0">
                <a:ea typeface="ＭＳ Ｐゴシック"/>
                <a:cs typeface="ＭＳ Ｐゴシック"/>
              </a:rPr>
              <a:t>Northern Illinois U. shooting</a:t>
            </a:r>
          </a:p>
          <a:p>
            <a:pPr eaLnBrk="1" hangingPunct="1"/>
            <a:r>
              <a:rPr lang="en-US" dirty="0" smtClean="0">
                <a:ea typeface="ＭＳ Ｐゴシック"/>
                <a:cs typeface="ＭＳ Ｐゴシック"/>
              </a:rPr>
              <a:t>Texas A&amp;M Bonfire disaster (Project BEAM)</a:t>
            </a:r>
          </a:p>
          <a:p>
            <a:pPr eaLnBrk="1" hangingPunct="1"/>
            <a:r>
              <a:rPr lang="en-US" dirty="0" err="1" smtClean="0">
                <a:ea typeface="ＭＳ Ｐゴシック"/>
                <a:cs typeface="ＭＳ Ｐゴシック"/>
              </a:rPr>
              <a:t>Beslan</a:t>
            </a:r>
            <a:r>
              <a:rPr lang="en-US" dirty="0" smtClean="0">
                <a:ea typeface="ＭＳ Ｐゴシック"/>
                <a:cs typeface="ＭＳ Ｐゴシック"/>
              </a:rPr>
              <a:t> school massacre</a:t>
            </a:r>
          </a:p>
          <a:p>
            <a:pPr eaLnBrk="1" hangingPunct="1"/>
            <a:r>
              <a:rPr lang="en-US" dirty="0" smtClean="0">
                <a:ea typeface="ＭＳ Ｐゴシック"/>
                <a:cs typeface="ＭＳ Ｐゴシック"/>
              </a:rPr>
              <a:t>Requests for help with documentaries</a:t>
            </a:r>
          </a:p>
          <a:p>
            <a:pPr eaLnBrk="1" hangingPunct="1"/>
            <a:r>
              <a:rPr lang="en-US" dirty="0" err="1" smtClean="0">
                <a:ea typeface="ＭＳ Ｐゴシック"/>
                <a:cs typeface="ＭＳ Ｐゴシック"/>
              </a:rPr>
              <a:t>MoU</a:t>
            </a:r>
            <a:r>
              <a:rPr lang="en-US" dirty="0" smtClean="0">
                <a:ea typeface="ＭＳ Ｐゴシック"/>
                <a:cs typeface="ＭＳ Ｐゴシック"/>
              </a:rPr>
              <a:t> with eIFL.net?</a:t>
            </a:r>
          </a:p>
          <a:p>
            <a:pPr eaLnBrk="1" hangingPunct="1"/>
            <a:r>
              <a:rPr lang="en-US" b="1" dirty="0" smtClean="0">
                <a:ea typeface="ＭＳ Ｐゴシック"/>
                <a:cs typeface="ＭＳ Ｐゴシック"/>
              </a:rPr>
              <a:t>Interest: </a:t>
            </a:r>
            <a:r>
              <a:rPr lang="en-US" dirty="0" smtClean="0">
                <a:ea typeface="ＭＳ Ｐゴシック"/>
                <a:cs typeface="ＭＳ Ｐゴシック"/>
              </a:rPr>
              <a:t>counseling, psychology, sociology, history, oral history, technology use, …</a:t>
            </a:r>
          </a:p>
          <a:p>
            <a:pPr eaLnBrk="1" hangingPunct="1"/>
            <a:endParaRPr lang="en-US" sz="1000" dirty="0" smtClean="0">
              <a:ea typeface="ＭＳ Ｐゴシック"/>
              <a:cs typeface="ＭＳ Ｐゴシック"/>
            </a:endParaRPr>
          </a:p>
          <a:p>
            <a:pPr algn="r" eaLnBrk="1" hangingPunct="1"/>
            <a:r>
              <a:rPr lang="en-US" b="1" dirty="0" smtClean="0">
                <a:ea typeface="ＭＳ Ｐゴシック"/>
                <a:cs typeface="ＭＳ Ｐゴシック"/>
              </a:rPr>
              <a:t>Idea: distributed digital library network, with world-wide collaborating community</a:t>
            </a:r>
          </a:p>
        </p:txBody>
      </p:sp>
      <p:sp>
        <p:nvSpPr>
          <p:cNvPr id="1741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Broader Interest </a:t>
            </a:r>
            <a:endParaRPr lang="en-US" altLang="zh-C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5DC3E2FE-C433-4B44-BCD4-3EBF6ED576EF}" type="slidenum">
              <a:rPr lang="en-US"/>
              <a:pPr/>
              <a:t>5</a:t>
            </a:fld>
            <a:endParaRPr lang="en-US"/>
          </a:p>
        </p:txBody>
      </p:sp>
      <p:sp>
        <p:nvSpPr>
          <p:cNvPr id="5123" name="Rectangle 2"/>
          <p:cNvSpPr>
            <a:spLocks noGrp="1" noChangeArrowheads="1"/>
          </p:cNvSpPr>
          <p:nvPr>
            <p:ph type="title"/>
          </p:nvPr>
        </p:nvSpPr>
        <p:spPr/>
        <p:txBody>
          <a:bodyPr/>
          <a:lstStyle/>
          <a:p>
            <a:pPr eaLnBrk="1" hangingPunct="1"/>
            <a:r>
              <a:rPr lang="en-US" dirty="0" smtClean="0"/>
              <a:t>Purpose / Vision</a:t>
            </a:r>
          </a:p>
        </p:txBody>
      </p:sp>
      <p:sp>
        <p:nvSpPr>
          <p:cNvPr id="5124" name="Rectangle 3"/>
          <p:cNvSpPr>
            <a:spLocks noGrp="1" noChangeArrowheads="1"/>
          </p:cNvSpPr>
          <p:nvPr>
            <p:ph type="body" idx="1"/>
          </p:nvPr>
        </p:nvSpPr>
        <p:spPr/>
        <p:txBody>
          <a:bodyPr/>
          <a:lstStyle/>
          <a:p>
            <a:pPr marL="0" indent="0" eaLnBrk="1" hangingPunct="1">
              <a:buFont typeface="Wingdings" pitchFamily="2" charset="2"/>
              <a:buChar char="§"/>
            </a:pPr>
            <a:r>
              <a:rPr lang="en-US" dirty="0" smtClean="0"/>
              <a:t>In the context of crises and tragedies</a:t>
            </a:r>
          </a:p>
          <a:p>
            <a:pPr marL="0" indent="0" eaLnBrk="1" hangingPunct="1">
              <a:buFont typeface="Wingdings" pitchFamily="2" charset="2"/>
              <a:buChar char="§"/>
            </a:pPr>
            <a:r>
              <a:rPr lang="en-US" dirty="0" smtClean="0"/>
              <a:t>and long-term community recovery (CTR)</a:t>
            </a:r>
          </a:p>
          <a:p>
            <a:pPr marL="0" indent="0" eaLnBrk="1" hangingPunct="1">
              <a:buFont typeface="Wingdings" pitchFamily="2" charset="2"/>
              <a:buChar char="§"/>
            </a:pPr>
            <a:r>
              <a:rPr lang="en-US" dirty="0" smtClean="0"/>
              <a:t>support domain specific needs</a:t>
            </a:r>
          </a:p>
          <a:p>
            <a:pPr marL="0" indent="0" eaLnBrk="1" hangingPunct="1">
              <a:buFont typeface="Wingdings" pitchFamily="2" charset="2"/>
              <a:buChar char="§"/>
            </a:pPr>
            <a:r>
              <a:rPr lang="en-US" dirty="0" smtClean="0"/>
              <a:t>of diverse stakeholder groups</a:t>
            </a:r>
          </a:p>
          <a:p>
            <a:pPr marL="0" indent="0" eaLnBrk="1" hangingPunct="1">
              <a:buFont typeface="Wingdings" pitchFamily="2" charset="2"/>
              <a:buChar char="§"/>
            </a:pPr>
            <a:r>
              <a:rPr lang="en-US" dirty="0" smtClean="0"/>
              <a:t>through intelligent information integration </a:t>
            </a:r>
          </a:p>
          <a:p>
            <a:pPr marL="0" indent="0" eaLnBrk="1" hangingPunct="1">
              <a:buFont typeface="Wingdings" pitchFamily="2" charset="2"/>
              <a:buChar char="§"/>
            </a:pPr>
            <a:r>
              <a:rPr lang="en-US" dirty="0" smtClean="0"/>
              <a:t>and rich digital library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1417638"/>
            <a:ext cx="8915400" cy="4525962"/>
          </a:xfrm>
        </p:spPr>
        <p:txBody>
          <a:bodyPr/>
          <a:lstStyle/>
          <a:p>
            <a:pPr eaLnBrk="1" hangingPunct="1">
              <a:lnSpc>
                <a:spcPct val="90000"/>
              </a:lnSpc>
            </a:pPr>
            <a:r>
              <a:rPr lang="en-US" sz="2800" dirty="0" smtClean="0">
                <a:ea typeface="ＭＳ Ｐゴシック"/>
                <a:cs typeface="ＭＳ Ｐゴシック"/>
              </a:rPr>
              <a:t>How can a portion of the CTR Network be built semi-automatically, drawing upon related digital libraries, web pages, query logs, Web 2.0 applications, and other readily available Internet resources?</a:t>
            </a:r>
          </a:p>
          <a:p>
            <a:pPr eaLnBrk="1" hangingPunct="1">
              <a:lnSpc>
                <a:spcPct val="90000"/>
              </a:lnSpc>
            </a:pPr>
            <a:r>
              <a:rPr lang="en-US" sz="2800" dirty="0" smtClean="0">
                <a:ea typeface="ＭＳ Ｐゴシック"/>
                <a:cs typeface="ＭＳ Ｐゴシック"/>
              </a:rPr>
              <a:t>How can this CTR Network be utilized, efficiently and effectively, for a wide variety of tasks?</a:t>
            </a:r>
          </a:p>
          <a:p>
            <a:pPr eaLnBrk="1" hangingPunct="1">
              <a:lnSpc>
                <a:spcPct val="90000"/>
              </a:lnSpc>
            </a:pPr>
            <a:r>
              <a:rPr lang="en-US" sz="2800" dirty="0" smtClean="0">
                <a:ea typeface="ＭＳ Ｐゴシック"/>
                <a:cs typeface="ＭＳ Ｐゴシック"/>
              </a:rPr>
              <a:t>What kind of (usable) user interfaces can facilitate building and utilizing the CTR Network?</a:t>
            </a:r>
          </a:p>
          <a:p>
            <a:pPr eaLnBrk="1" hangingPunct="1">
              <a:lnSpc>
                <a:spcPct val="90000"/>
              </a:lnSpc>
            </a:pPr>
            <a:r>
              <a:rPr lang="en-US" sz="2800" dirty="0" smtClean="0">
                <a:ea typeface="ＭＳ Ｐゴシック"/>
                <a:cs typeface="ＭＳ Ｐゴシック"/>
              </a:rPr>
              <a:t>How can our solution be evaluated and validated, leading to a widely used methodology?</a:t>
            </a:r>
          </a:p>
        </p:txBody>
      </p:sp>
      <p:sp>
        <p:nvSpPr>
          <p:cNvPr id="2" name="Title 1"/>
          <p:cNvSpPr>
            <a:spLocks noGrp="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Broad Project Research Questions</a:t>
            </a:r>
            <a:endParaRPr lang="en-US" dirty="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5AB22FC7-30CD-4C14-A7E1-3A2D7D1FEC69}" type="slidenum">
              <a:rPr lang="en-US" smtClean="0"/>
              <a:pPr/>
              <a:t>7</a:t>
            </a:fld>
            <a:endParaRPr lang="en-US" smtClean="0"/>
          </a:p>
        </p:txBody>
      </p:sp>
      <p:pic>
        <p:nvPicPr>
          <p:cNvPr id="4099" name="Picture 6" descr="timeline"/>
          <p:cNvPicPr>
            <a:picLocks noGrp="1" noChangeAspect="1" noChangeArrowheads="1"/>
          </p:cNvPicPr>
          <p:nvPr>
            <p:ph sz="half" idx="2"/>
          </p:nvPr>
        </p:nvPicPr>
        <p:blipFill>
          <a:blip r:embed="rId3" cstate="print"/>
          <a:srcRect/>
          <a:stretch>
            <a:fillRect/>
          </a:stretch>
        </p:blipFill>
        <p:spPr>
          <a:xfrm>
            <a:off x="533400" y="4757738"/>
            <a:ext cx="7848600" cy="1757362"/>
          </a:xfrm>
          <a:noFill/>
        </p:spPr>
      </p:pic>
      <p:sp>
        <p:nvSpPr>
          <p:cNvPr id="4100" name="Rectangle 8"/>
          <p:cNvSpPr>
            <a:spLocks noGrp="1" noChangeArrowheads="1"/>
          </p:cNvSpPr>
          <p:nvPr>
            <p:ph type="body" sz="half" idx="1"/>
          </p:nvPr>
        </p:nvSpPr>
        <p:spPr>
          <a:xfrm>
            <a:off x="457200" y="1371600"/>
            <a:ext cx="8001000" cy="3505200"/>
          </a:xfrm>
        </p:spPr>
        <p:txBody>
          <a:bodyPr/>
          <a:lstStyle/>
          <a:p>
            <a:pPr eaLnBrk="1" hangingPunct="1">
              <a:spcBef>
                <a:spcPct val="50000"/>
              </a:spcBef>
            </a:pPr>
            <a:r>
              <a:rPr lang="en-US" sz="2800" dirty="0" smtClean="0"/>
              <a:t>Human tragedies that result from man-made and natural events affect communities significantly.</a:t>
            </a:r>
          </a:p>
          <a:p>
            <a:pPr eaLnBrk="1" hangingPunct="1">
              <a:spcBef>
                <a:spcPct val="50000"/>
              </a:spcBef>
            </a:pPr>
            <a:endParaRPr lang="en-US" sz="1000" dirty="0" smtClean="0"/>
          </a:p>
          <a:p>
            <a:pPr eaLnBrk="1" hangingPunct="1"/>
            <a:r>
              <a:rPr lang="en-US" sz="2800" dirty="0" smtClean="0"/>
              <a:t>During and after a tragic event, there are a series of needs that have to be addressed.</a:t>
            </a:r>
          </a:p>
          <a:p>
            <a:pPr lvl="1" eaLnBrk="1" hangingPunct="1"/>
            <a:r>
              <a:rPr lang="en-US" sz="2400" dirty="0" smtClean="0"/>
              <a:t>Usually connected with communication and a confusing plethora of data and information</a:t>
            </a:r>
          </a:p>
        </p:txBody>
      </p:sp>
      <p:sp>
        <p:nvSpPr>
          <p:cNvPr id="4101" name="Rectangle 10"/>
          <p:cNvSpPr>
            <a:spLocks noGrp="1" noChangeArrowheads="1"/>
          </p:cNvSpPr>
          <p:nvPr>
            <p:ph type="title"/>
          </p:nvPr>
        </p:nvSpPr>
        <p:spPr/>
        <p:txBody>
          <a:bodyPr/>
          <a:lstStyle/>
          <a:p>
            <a:pPr eaLnBrk="1" hangingPunct="1"/>
            <a:r>
              <a:rPr lang="en-US" smtClean="0">
                <a:solidFill>
                  <a:schemeClr val="tx1"/>
                </a:solidFill>
              </a:rPr>
              <a:t>Crisis, Tragedy, and Recovery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17638"/>
          <a:ext cx="8229600" cy="5000625"/>
        </p:xfrm>
        <a:graphic>
          <a:graphicData uri="http://schemas.openxmlformats.org/drawingml/2006/table">
            <a:tbl>
              <a:tblPr>
                <a:effectLst>
                  <a:outerShdw blurRad="50800" dist="50800" dir="5400000" algn="ctr" rotWithShape="0">
                    <a:srgbClr val="0070C0"/>
                  </a:outerShdw>
                </a:effectLst>
              </a:tblPr>
              <a:tblGrid>
                <a:gridCol w="2057400"/>
                <a:gridCol w="2057400"/>
                <a:gridCol w="1371600"/>
                <a:gridCol w="27432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Year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IA Collection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Wikipedia suffix, other URLs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Asian Tsunami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Indian_Ocean_earthquake ,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3"/>
                        </a:rPr>
                        <a:t>tsunami.archive.org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4"/>
                        </a:rPr>
                        <a:t>Burmese Uprising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937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2007_Burmese_anti-government_protests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5"/>
                        </a:rPr>
                        <a:t>California Wildfires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877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California_wildfires_of_October_2007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6"/>
                        </a:rPr>
                        <a:t>Georgia and Russia Conflict</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1120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2008_Georgia–Russia_crisis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7"/>
                        </a:rPr>
                        <a:t>Hurricane Katrina</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174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Hurricane_katrina, www.hurricanearchive.org, hellicane.blogspot.com,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everythingandnothing.typepad.com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katrinapoetry</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 Flood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1092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Iowa_flood_of_2008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1998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8"/>
                        </a:rPr>
                        <a:t>Matthew Shepard</a:t>
                      </a: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murder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1075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Matthew_Shepard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9"/>
                        </a:rPr>
                        <a:t>N. Illinois U. Shooting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Northern_Illinois_University_shooting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0"/>
                        </a:rPr>
                        <a:t>Tibet protests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Tibet_protests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VT April 16 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694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Virginia_Tech_massacre,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1"/>
                        </a:rPr>
                        <a:t>www.april16archive.org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2"/>
                        </a:rPr>
                        <a:t>Zimbabwean crisis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Zimbabwe, www.crisiszimbabwe.org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7410" name="Title 1"/>
          <p:cNvSpPr>
            <a:spLocks noGrp="1"/>
          </p:cNvSpPr>
          <p:nvPr>
            <p:ph type="title"/>
          </p:nvPr>
        </p:nvSpPr>
        <p:spPr>
          <a:xfrm>
            <a:off x="457200" y="0"/>
            <a:ext cx="8229600" cy="114300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altLang="zh-CN" dirty="0" smtClean="0"/>
              <a:t>Limited Data &amp; Information on CTR</a:t>
            </a:r>
            <a:endParaRPr lang="en-US" altLang="zh-CN" dirty="0"/>
          </a:p>
        </p:txBody>
      </p:sp>
      <p:sp>
        <p:nvSpPr>
          <p:cNvPr id="5" name="TextBox 4"/>
          <p:cNvSpPr txBox="1"/>
          <p:nvPr/>
        </p:nvSpPr>
        <p:spPr>
          <a:xfrm>
            <a:off x="457200" y="6488668"/>
            <a:ext cx="8238153" cy="369332"/>
          </a:xfrm>
          <a:prstGeom prst="rect">
            <a:avLst/>
          </a:prstGeom>
          <a:noFill/>
        </p:spPr>
        <p:txBody>
          <a:bodyPr wrap="none" rtlCol="0">
            <a:spAutoFit/>
          </a:bodyPr>
          <a:lstStyle/>
          <a:p>
            <a:r>
              <a:rPr lang="en-US" dirty="0" smtClean="0"/>
              <a:t>Staging: school shootings, school events, then to full set of natural / man-made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0"/>
            <a:ext cx="8229600" cy="1143000"/>
          </a:xfrm>
        </p:spPr>
        <p:txBody>
          <a:bodyPr/>
          <a:lstStyle/>
          <a:p>
            <a:r>
              <a:rPr lang="en-US" dirty="0" smtClean="0">
                <a:effectLst>
                  <a:outerShdw blurRad="38100" dist="38100" dir="2700000" algn="tl">
                    <a:srgbClr val="C0C0C0"/>
                  </a:outerShdw>
                </a:effectLst>
                <a:ea typeface="ＭＳ Ｐゴシック"/>
                <a:cs typeface="ＭＳ Ｐゴシック"/>
              </a:rPr>
              <a:t>Data Collection</a:t>
            </a:r>
          </a:p>
        </p:txBody>
      </p:sp>
      <p:sp>
        <p:nvSpPr>
          <p:cNvPr id="88067"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8068" name="Content Placeholder 1"/>
          <p:cNvSpPr>
            <a:spLocks/>
          </p:cNvSpPr>
          <p:nvPr/>
        </p:nvSpPr>
        <p:spPr bwMode="auto">
          <a:xfrm>
            <a:off x="457200" y="1219200"/>
            <a:ext cx="8382000" cy="1566863"/>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Expand coverage at Internet </a:t>
            </a:r>
            <a:r>
              <a:rPr lang="en-US" sz="3300" dirty="0">
                <a:latin typeface="Lucida Sans Unicode" pitchFamily="34" charset="0"/>
              </a:rPr>
              <a:t>Archive</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a:latin typeface="Lucida Sans Unicode" pitchFamily="34" charset="0"/>
              </a:rPr>
              <a:t>Can crawl about 17million URLs a year</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a:latin typeface="Lucida Sans Unicode" pitchFamily="34" charset="0"/>
              </a:rPr>
              <a:t>Can get </a:t>
            </a:r>
            <a:r>
              <a:rPr lang="en-US" sz="2700" dirty="0" smtClean="0">
                <a:latin typeface="Lucida Sans Unicode" pitchFamily="34" charset="0"/>
              </a:rPr>
              <a:t>data back </a:t>
            </a:r>
            <a:r>
              <a:rPr lang="en-US" sz="2700" dirty="0">
                <a:latin typeface="Lucida Sans Unicode" pitchFamily="34" charset="0"/>
              </a:rPr>
              <a:t>from them twice </a:t>
            </a:r>
            <a:r>
              <a:rPr lang="en-US" sz="2700" dirty="0" smtClean="0">
                <a:latin typeface="Lucida Sans Unicode" pitchFamily="34" charset="0"/>
              </a:rPr>
              <a:t>yearly</a:t>
            </a:r>
            <a:endParaRPr lang="en-US" sz="27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smtClean="0">
                <a:latin typeface="Lucida Sans Unicode" pitchFamily="34" charset="0"/>
              </a:rPr>
              <a:t>Now crawling re Typhoons in Asia-Pacific (e.g., </a:t>
            </a:r>
            <a:r>
              <a:rPr lang="en-US" sz="2700" dirty="0" err="1" smtClean="0">
                <a:latin typeface="Lucida Sans Unicode" pitchFamily="34" charset="0"/>
              </a:rPr>
              <a:t>Ketsana</a:t>
            </a:r>
            <a:r>
              <a:rPr lang="en-US" sz="2700" dirty="0" smtClean="0">
                <a:latin typeface="Lucida Sans Unicode" pitchFamily="34" charset="0"/>
              </a:rPr>
              <a:t>), and about schools</a:t>
            </a:r>
            <a:endParaRPr lang="en-US" sz="27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
        <p:nvSpPr>
          <p:cNvPr id="88069" name="Content Placeholder 1"/>
          <p:cNvSpPr>
            <a:spLocks/>
          </p:cNvSpPr>
          <p:nvPr/>
        </p:nvSpPr>
        <p:spPr bwMode="auto">
          <a:xfrm>
            <a:off x="533400" y="40719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a:latin typeface="Lucida Sans Unicode" pitchFamily="34" charset="0"/>
              </a:rPr>
              <a:t>Archive-It tool (http://archive-it.org)</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Can select seeds (starting URLs) </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Various parameters to adjust </a:t>
            </a:r>
            <a:r>
              <a:rPr lang="en-US" sz="2600" dirty="0" smtClean="0">
                <a:latin typeface="Lucida Sans Unicode" pitchFamily="34" charset="0"/>
              </a:rPr>
              <a:t>coverage</a:t>
            </a:r>
            <a:endParaRPr lang="en-US" sz="26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
        <p:nvSpPr>
          <p:cNvPr id="88070" name="Content Placeholder 1"/>
          <p:cNvSpPr>
            <a:spLocks/>
          </p:cNvSpPr>
          <p:nvPr/>
        </p:nvSpPr>
        <p:spPr bwMode="auto">
          <a:xfrm>
            <a:off x="609600" y="60531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smtClean="0">
                <a:latin typeface="Lucida Sans Unicode" pitchFamily="34" charset="0"/>
              </a:rPr>
              <a:t>Seek volunteers to spot events, give seeds</a:t>
            </a:r>
            <a:endParaRPr lang="en-US" sz="2800" dirty="0">
              <a:latin typeface="Lucida Sans Unicode"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2404</Words>
  <Application>Microsoft Office PowerPoint</Application>
  <PresentationFormat>On-screen Show (4:3)</PresentationFormat>
  <Paragraphs>396</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Default Design</vt:lpstr>
      <vt:lpstr>Bitmap Image</vt:lpstr>
      <vt:lpstr>CTRnet (Crisis, Tragedy, &amp; Recovery Network) (www.ctrnet.net): A global human network and distributed digital library</vt:lpstr>
      <vt:lpstr>Outline</vt:lpstr>
      <vt:lpstr>Slide 3</vt:lpstr>
      <vt:lpstr>Broader Interest </vt:lpstr>
      <vt:lpstr>Purpose / Vision</vt:lpstr>
      <vt:lpstr>Broad Project Research Questions</vt:lpstr>
      <vt:lpstr>Crisis, Tragedy, and Recovery</vt:lpstr>
      <vt:lpstr>Limited Data &amp; Information on CTR</vt:lpstr>
      <vt:lpstr>Data Collection</vt:lpstr>
      <vt:lpstr>Data Collection Challenges</vt:lpstr>
      <vt:lpstr>Slide 11</vt:lpstr>
      <vt:lpstr>CTR stakeholders</vt:lpstr>
      <vt:lpstr>Services</vt:lpstr>
      <vt:lpstr>SSP1 and Storytelling</vt:lpstr>
      <vt:lpstr>Potential impact</vt:lpstr>
      <vt:lpstr>Development Approach</vt:lpstr>
      <vt:lpstr>Focus Group Question</vt:lpstr>
      <vt:lpstr>Categories from focus group study</vt:lpstr>
      <vt:lpstr>CTR keyword pairs</vt:lpstr>
      <vt:lpstr>Goals for Ontology for CTR</vt:lpstr>
      <vt:lpstr>Why social networking websites on 416?</vt:lpstr>
      <vt:lpstr>Why use Facebook?</vt:lpstr>
      <vt:lpstr>Frequency of Keyword Occurrence </vt:lpstr>
      <vt:lpstr>Keyword Co-Occurrence </vt:lpstr>
      <vt:lpstr>Next Steps</vt:lpstr>
      <vt:lpstr>Outreach</vt:lpstr>
      <vt:lpstr>Priorities</vt:lpstr>
      <vt:lpstr>Research Questions - sample</vt:lpstr>
      <vt:lpstr>Research Questions - continued</vt:lpstr>
      <vt:lpstr>Questions for U. of Iowa (from Amine Chigani)</vt:lpstr>
      <vt:lpstr>Discussion Questions</vt:lpstr>
      <vt:lpstr>Please guide &amp; help with CTRnet!  Thank you!</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Uma Murthy</dc:creator>
  <cp:lastModifiedBy>Edward A. Fox</cp:lastModifiedBy>
  <cp:revision>149</cp:revision>
  <dcterms:created xsi:type="dcterms:W3CDTF">2009-09-21T06:27:58Z</dcterms:created>
  <dcterms:modified xsi:type="dcterms:W3CDTF">2009-10-29T05:25:07Z</dcterms:modified>
</cp:coreProperties>
</file>