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2" r:id="rId3"/>
    <p:sldId id="284" r:id="rId4"/>
    <p:sldId id="287" r:id="rId5"/>
    <p:sldId id="278" r:id="rId6"/>
    <p:sldId id="275" r:id="rId7"/>
    <p:sldId id="282" r:id="rId8"/>
    <p:sldId id="274" r:id="rId9"/>
    <p:sldId id="285" r:id="rId10"/>
    <p:sldId id="286" r:id="rId11"/>
    <p:sldId id="277" r:id="rId12"/>
    <p:sldId id="288" r:id="rId13"/>
    <p:sldId id="27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EEFF"/>
    <a:srgbClr val="C9E4FF"/>
    <a:srgbClr val="7DBEFF"/>
    <a:srgbClr val="F3FAFF"/>
    <a:srgbClr val="CCECFF"/>
    <a:srgbClr val="DDDDDD"/>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2276" autoAdjust="0"/>
  </p:normalViewPr>
  <p:slideViewPr>
    <p:cSldViewPr>
      <p:cViewPr>
        <p:scale>
          <a:sx n="66" d="100"/>
          <a:sy n="66" d="100"/>
        </p:scale>
        <p:origin x="-3720" y="-14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3EDB4D-E9E3-4EBA-9B8E-4B178FEF07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9881FC2-3A96-4281-AE58-4BF95E92EF7B}"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ltLang="zh-CN" smtClean="0">
                <a:latin typeface="Calibri" pitchFamily="34" charset="0"/>
                <a:ea typeface="ＭＳ Ｐゴシック"/>
                <a:cs typeface="ＭＳ Ｐゴシック"/>
              </a:rPr>
              <a:t>When the users use the CTR DL, the system can record the queries automatically, and these queries can be some people’s name, some events’ name, or any other information, like articles, webpages. Then given two queries, we treat them as endpoints, such as two events, two topics, two articles, or any other two simple queries, the SSP and Storytelling can identify the chain of intermediate information carriers from one to other, satisfying any neighboring intermediate points have a relatively high similarity value. The SSP can return the chain immediately, so it is an online service. The storytelling can mine deeper relationships, but needs more time. All the result can be visulized in the same chain format, and the result can also be offered in the format of text summarization.</a:t>
            </a:r>
            <a:endParaRPr lang="zh-CN" altLang="en-US" smtClean="0">
              <a:latin typeface="Calibri"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C82C362-7BC4-4667-B11A-CDC46D069542}" type="slidenum">
              <a:rPr lang="en-US" smtClean="0"/>
              <a:pPr/>
              <a:t>11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6EA415-92FE-4FD1-B841-BD08FBBADCB7}" type="slidenum">
              <a:rPr lang="zh-CN" altLang="en-US" smtClean="0"/>
              <a:pPr>
                <a:defRPr/>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DE66C71-CD04-4384-BB5B-FC777CE71B4C}" type="slidenum">
              <a:rPr lang="en-US" smtClean="0"/>
              <a:pPr/>
              <a:t>13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215B07A-3C35-4E54-A1C9-37752A57C242}" type="slidenum">
              <a:rPr lang="en-US" smtClean="0"/>
              <a:pPr/>
              <a:t>2</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29700" name="Slide Number Placeholder 3"/>
          <p:cNvSpPr>
            <a:spLocks noGrp="1"/>
          </p:cNvSpPr>
          <p:nvPr>
            <p:ph type="sldNum" sz="quarter" idx="5"/>
          </p:nvPr>
        </p:nvSpPr>
        <p:spPr>
          <a:noFill/>
        </p:spPr>
        <p:txBody>
          <a:bodyPr/>
          <a:lstStyle/>
          <a:p>
            <a:fld id="{39A527D5-AEFA-4C6D-9B85-9A1FE2BD02EF}" type="slidenum">
              <a:rPr lang="zh-CN" altLang="en-US" smtClean="0">
                <a:ea typeface="ＭＳ Ｐゴシック"/>
                <a:cs typeface="ＭＳ Ｐゴシック"/>
              </a:rPr>
              <a:pPr/>
              <a:t>3</a:t>
            </a:fld>
            <a:endParaRPr lang="en-US" altLang="zh-CN"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Calibri" pitchFamily="34" charset="0"/>
              <a:ea typeface="ＭＳ Ｐゴシック"/>
              <a:cs typeface="ＭＳ Ｐゴシック"/>
            </a:endParaRPr>
          </a:p>
        </p:txBody>
      </p:sp>
      <p:sp>
        <p:nvSpPr>
          <p:cNvPr id="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0" hangingPunct="0">
              <a:defRPr/>
            </a:pPr>
            <a:fld id="{B0613A2F-F9C5-4B60-833A-FD3A926D4FDF}" type="slidenum">
              <a:rPr lang="zh-CN" altLang="en-US" sz="1200">
                <a:ea typeface="ＭＳ Ｐゴシック" pitchFamily="-106" charset="-128"/>
                <a:cs typeface="+mn-cs"/>
              </a:rPr>
              <a:pPr algn="r" eaLnBrk="0" hangingPunct="0">
                <a:defRPr/>
              </a:pPr>
              <a:t>4</a:t>
            </a:fld>
            <a:endParaRPr lang="en-US" altLang="zh-CN" sz="1200">
              <a:ea typeface="ＭＳ Ｐゴシック" pitchFamily="-106"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509076-F8BE-406C-81A0-489D1A9EAD4B}" type="slidenum">
              <a:rPr lang="en-US" smtClean="0"/>
              <a:pPr/>
              <a:t>5</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D34E2E7-55FB-4D59-A511-5FA119AC5C28}" type="slidenum">
              <a:rPr lang="en-US" smtClean="0"/>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559C20-8993-4C2D-8FA8-36E6F5FC9688}" type="slidenum">
              <a:rPr lang="en-US" smtClean="0"/>
              <a:pPr/>
              <a:t>7</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28ABD09-AE65-4648-BA28-9717F0F493F8}"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z="1400" smtClean="0"/>
              <a:t>Help affected communities to recover more quickly and effectively </a:t>
            </a:r>
          </a:p>
          <a:p>
            <a:pPr lvl="1" eaLnBrk="1" hangingPunct="1"/>
            <a:r>
              <a:rPr lang="en-US" sz="1400" smtClean="0"/>
              <a:t>Provide global network with relevant information and resources</a:t>
            </a:r>
          </a:p>
          <a:p>
            <a:pPr eaLnBrk="1" hangingPunct="1"/>
            <a:r>
              <a:rPr lang="en-US" sz="1400" smtClean="0"/>
              <a:t>Support the research community, emergency personnel, decision makers, and the public in reacting to and recovering from crises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latin typeface="Calibri" pitchFamily="34" charset="0"/>
                <a:ea typeface="ＭＳ Ｐゴシック"/>
                <a:cs typeface="ＭＳ Ｐゴシック"/>
              </a:rPr>
              <a:t>For service slidesThere are two types of services involved in CTR</a:t>
            </a:r>
          </a:p>
          <a:p>
            <a:pPr eaLnBrk="1" hangingPunct="1"/>
            <a:r>
              <a:rPr lang="en-US" smtClean="0">
                <a:latin typeface="Calibri" pitchFamily="34" charset="0"/>
                <a:ea typeface="ＭＳ Ｐゴシック"/>
                <a:cs typeface="ＭＳ Ｐゴシック"/>
              </a:rPr>
              <a:t>Acquiring is taking Digital objects that are not there in Digital library and incorporating into this. </a:t>
            </a:r>
          </a:p>
          <a:p>
            <a:pPr eaLnBrk="1" hangingPunct="1"/>
            <a:r>
              <a:rPr lang="en-US" smtClean="0">
                <a:latin typeface="Calibri" pitchFamily="34" charset="0"/>
                <a:ea typeface="ＭＳ Ｐゴシック"/>
                <a:cs typeface="ＭＳ Ｐゴシック"/>
              </a:rPr>
              <a:t>Acquiring adds ability to classify the objects</a:t>
            </a:r>
          </a:p>
          <a:p>
            <a:pPr eaLnBrk="1" hangingPunct="1"/>
            <a:r>
              <a:rPr lang="en-US" smtClean="0">
                <a:latin typeface="Calibri" pitchFamily="34" charset="0"/>
                <a:ea typeface="ＭＳ Ｐゴシック"/>
                <a:cs typeface="ＭＳ Ｐゴシック"/>
              </a:rPr>
              <a:t>Annotating incorporates annotation into already existing set of annotations.</a:t>
            </a:r>
          </a:p>
          <a:p>
            <a:pPr eaLnBrk="1" hangingPunct="1"/>
            <a:r>
              <a:rPr lang="en-US" smtClean="0">
                <a:latin typeface="Calibri" pitchFamily="34" charset="0"/>
                <a:ea typeface="ＭＳ Ｐゴシック"/>
                <a:cs typeface="ＭＳ Ｐゴシック"/>
              </a:rPr>
              <a:t>Catalogue is list of digital objects available in the digital library“</a:t>
            </a:r>
          </a:p>
          <a:p>
            <a:pPr eaLnBrk="1" hangingPunct="1"/>
            <a:r>
              <a:rPr lang="en-US" smtClean="0">
                <a:latin typeface="Calibri" pitchFamily="34" charset="0"/>
                <a:ea typeface="ＭＳ Ｐゴシック"/>
                <a:cs typeface="ＭＳ Ｐゴシック"/>
              </a:rPr>
              <a:t>Crawling is an automated program that browses through the world wide web in methodical and automated manner to collect the information needed. </a:t>
            </a:r>
          </a:p>
          <a:p>
            <a:pPr eaLnBrk="1" hangingPunct="1"/>
            <a:r>
              <a:rPr lang="en-US" smtClean="0">
                <a:latin typeface="Calibri" pitchFamily="34" charset="0"/>
                <a:ea typeface="ＭＳ Ｐゴシック"/>
                <a:cs typeface="ＭＳ Ｐゴシック"/>
              </a:rPr>
              <a:t>Crawler is an important component in the search engine.”</a:t>
            </a:r>
          </a:p>
          <a:p>
            <a:pPr eaLnBrk="1" hangingPunct="1"/>
            <a:r>
              <a:rPr lang="en-US" smtClean="0">
                <a:latin typeface="Calibri" pitchFamily="34" charset="0"/>
                <a:ea typeface="ＭＳ Ｐゴシック"/>
                <a:cs typeface="ＭＳ Ｐゴシック"/>
              </a:rPr>
              <a:t>There are two types of services involved in CTR  infrastructure  services and information services</a:t>
            </a:r>
          </a:p>
          <a:p>
            <a:pPr eaLnBrk="1" hangingPunct="1"/>
            <a:r>
              <a:rPr lang="en-US" smtClean="0">
                <a:latin typeface="Calibri" pitchFamily="34" charset="0"/>
                <a:ea typeface="ＭＳ Ｐゴシック"/>
                <a:cs typeface="ＭＳ Ｐゴシック"/>
              </a:rPr>
              <a:t>Acquiring is taking Digital objects that are not there in Digital library and incorporating into this. </a:t>
            </a:r>
          </a:p>
          <a:p>
            <a:pPr eaLnBrk="1" hangingPunct="1"/>
            <a:r>
              <a:rPr lang="en-US" smtClean="0">
                <a:latin typeface="Calibri" pitchFamily="34" charset="0"/>
                <a:ea typeface="ＭＳ Ｐゴシック"/>
                <a:cs typeface="ＭＳ Ｐゴシック"/>
              </a:rPr>
              <a:t>Acquiring adds ability to classify the objects. Information from data sources, Integrator will be used to integrate data from different sources</a:t>
            </a:r>
          </a:p>
          <a:p>
            <a:pPr eaLnBrk="1" hangingPunct="1"/>
            <a:r>
              <a:rPr lang="en-US" smtClean="0">
                <a:latin typeface="Calibri" pitchFamily="34" charset="0"/>
                <a:ea typeface="ＭＳ Ｐゴシック"/>
                <a:cs typeface="ＭＳ Ｐゴシック"/>
              </a:rPr>
              <a:t>Annotating incorporates annotation into already existing set of annotations. Done by user</a:t>
            </a:r>
          </a:p>
          <a:p>
            <a:pPr eaLnBrk="1" hangingPunct="1"/>
            <a:r>
              <a:rPr lang="en-US" smtClean="0">
                <a:latin typeface="Calibri" pitchFamily="34" charset="0"/>
                <a:ea typeface="ＭＳ Ｐゴシック"/>
                <a:cs typeface="ＭＳ Ｐゴシック"/>
              </a:rPr>
              <a:t>Catalogue is list of digital objects available in the digital library . Done by user“</a:t>
            </a:r>
          </a:p>
          <a:p>
            <a:pPr eaLnBrk="1" hangingPunct="1"/>
            <a:r>
              <a:rPr lang="en-US" smtClean="0">
                <a:latin typeface="Calibri" pitchFamily="34" charset="0"/>
                <a:ea typeface="ＭＳ Ｐゴシック"/>
                <a:cs typeface="ＭＳ Ｐゴシック"/>
              </a:rPr>
              <a:t>Crawling is an automated program that browses through the world wide web in methodical and automated manner to collect the information needed. Crawler is an important component in the search engine.” Done by  Integrator</a:t>
            </a:r>
          </a:p>
          <a:p>
            <a:pPr eaLnBrk="1" hangingPunct="1"/>
            <a:r>
              <a:rPr lang="en-US" smtClean="0">
                <a:latin typeface="Calibri" pitchFamily="34" charset="0"/>
                <a:ea typeface="ＭＳ Ｐゴシック"/>
                <a:cs typeface="ＭＳ Ｐゴシック"/>
              </a:rPr>
              <a:t>Digitizing (Done by user)</a:t>
            </a:r>
          </a:p>
          <a:p>
            <a:pPr eaLnBrk="1" hangingPunct="1"/>
            <a:r>
              <a:rPr lang="en-US" smtClean="0">
                <a:latin typeface="Calibri" pitchFamily="34" charset="0"/>
                <a:ea typeface="ＭＳ Ｐゴシック"/>
                <a:cs typeface="ＭＳ Ｐゴシック"/>
              </a:rPr>
              <a:t>Federating  is simultaneous search in mutiple databases (Integrator)</a:t>
            </a:r>
          </a:p>
          <a:p>
            <a:pPr eaLnBrk="1" hangingPunct="1"/>
            <a:r>
              <a:rPr lang="en-US" smtClean="0">
                <a:latin typeface="Calibri" pitchFamily="34" charset="0"/>
                <a:ea typeface="ＭＳ Ｐゴシック"/>
                <a:cs typeface="ＭＳ Ｐゴシック"/>
              </a:rPr>
              <a:t>Submitting (Done by user on Website and Faceboook application)</a:t>
            </a:r>
          </a:p>
          <a:p>
            <a:pPr eaLnBrk="1" hangingPunct="1"/>
            <a:r>
              <a:rPr lang="en-US" smtClean="0">
                <a:latin typeface="Calibri" pitchFamily="34" charset="0"/>
                <a:ea typeface="ＭＳ Ｐゴシック"/>
                <a:cs typeface="ＭＳ Ｐゴシック"/>
              </a:rPr>
              <a:t>These are not the exhaustive list of services services such as filtering could be addedEach service provides adds a value or produces a distinct output to the DL</a:t>
            </a:r>
          </a:p>
          <a:p>
            <a:pPr eaLnBrk="1" hangingPunct="1"/>
            <a:r>
              <a:rPr lang="en-US" smtClean="0">
                <a:latin typeface="Calibri" pitchFamily="34" charset="0"/>
                <a:ea typeface="ＭＳ Ｐゴシック"/>
                <a:cs typeface="ＭＳ Ｐゴシック"/>
              </a:rPr>
              <a:t>Publicizing – sharing information on facebook application and website</a:t>
            </a:r>
          </a:p>
          <a:p>
            <a:pPr eaLnBrk="1" hangingPunct="1"/>
            <a:r>
              <a:rPr lang="en-US" smtClean="0">
                <a:latin typeface="Calibri" pitchFamily="34" charset="0"/>
                <a:ea typeface="ＭＳ Ｐゴシック"/>
                <a:cs typeface="ＭＳ Ｐゴシック"/>
              </a:rPr>
              <a:t>Output of infrastructure is input to the information service . Some other services such as binding can be used. Binding is nothing but collection of digital objects into personal folder of a user</a:t>
            </a:r>
          </a:p>
          <a:p>
            <a:pPr eaLnBrk="1" hangingPunct="1"/>
            <a:endParaRPr lang="en-US" smtClean="0">
              <a:latin typeface="Calibri" pitchFamily="34" charset="0"/>
              <a:ea typeface="ＭＳ Ｐゴシック"/>
              <a:cs typeface="ＭＳ Ｐゴシック"/>
            </a:endParaRPr>
          </a:p>
        </p:txBody>
      </p:sp>
      <p:sp>
        <p:nvSpPr>
          <p:cNvPr id="39940" name="Slide Number Placeholder 3"/>
          <p:cNvSpPr>
            <a:spLocks noGrp="1"/>
          </p:cNvSpPr>
          <p:nvPr>
            <p:ph type="sldNum" sz="quarter" idx="5"/>
          </p:nvPr>
        </p:nvSpPr>
        <p:spPr>
          <a:noFill/>
        </p:spPr>
        <p:txBody>
          <a:bodyPr/>
          <a:lstStyle/>
          <a:p>
            <a:fld id="{7E773E34-4883-45DA-8F03-0D680F8A5D64}" type="slidenum">
              <a:rPr lang="zh-CN" altLang="en-US" smtClean="0">
                <a:ea typeface="ＭＳ Ｐゴシック"/>
                <a:cs typeface="ＭＳ Ｐゴシック"/>
              </a:rPr>
              <a:pPr/>
              <a:t>9</a:t>
            </a:fld>
            <a:endParaRPr lang="en-US" altLang="zh-CN"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475FC-1188-4914-960D-8489812DC0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7887D3-20F3-47D1-B71D-C2D8067BAB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64A60-AEA9-4C9F-B8CD-04F3BD4835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2C9A23-8CD5-42CA-BFBF-61F6D1DD75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3546E-91EF-4114-97A1-E878E9464C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C4785-AF61-45A0-B957-989650100C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DC1106-957A-4587-9408-E311A111B0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FD4872-888C-49EC-A359-97835E2FC3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0309FF-4C03-4E41-B6DD-39123A8CAA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2191A2-7D53-45F8-BE50-A4B41C06F3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8908CE-D4D6-4843-BA01-24E586A512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37EA6A-7195-44AB-AE7C-FE6ECBC19D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38891-F10F-4015-9F73-04E2DAC3FD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221EE2B-7E0E-4C5F-9998-FCC798FDFA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trnet.ne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www.archive-it.org/collections/1075" TargetMode="External"/><Relationship Id="rId3" Type="http://schemas.openxmlformats.org/officeDocument/2006/relationships/hyperlink" Target="http://tsunami.archive.org/" TargetMode="External"/><Relationship Id="rId7" Type="http://schemas.openxmlformats.org/officeDocument/2006/relationships/hyperlink" Target="http://www.archive-it.org/collections/174" TargetMode="External"/><Relationship Id="rId12" Type="http://schemas.openxmlformats.org/officeDocument/2006/relationships/hyperlink" Target="http://www.archive-it.org/collections/104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rchive-it.org/collections/1120" TargetMode="External"/><Relationship Id="rId11" Type="http://schemas.openxmlformats.org/officeDocument/2006/relationships/hyperlink" Target="http://www.april16archive.org/" TargetMode="External"/><Relationship Id="rId5" Type="http://schemas.openxmlformats.org/officeDocument/2006/relationships/hyperlink" Target="http://www.archive-it.org/collections/872" TargetMode="External"/><Relationship Id="rId10" Type="http://schemas.openxmlformats.org/officeDocument/2006/relationships/hyperlink" Target="http://www.archive-it.org/collections/1044" TargetMode="External"/><Relationship Id="rId4" Type="http://schemas.openxmlformats.org/officeDocument/2006/relationships/hyperlink" Target="http://www.archive-it.org/collections/937" TargetMode="External"/><Relationship Id="rId9" Type="http://schemas.openxmlformats.org/officeDocument/2006/relationships/hyperlink" Target="http://www.archive-it.org/collections/97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wmf"/><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511175"/>
            <a:ext cx="8305800" cy="1470025"/>
          </a:xfrm>
        </p:spPr>
        <p:txBody>
          <a:bodyPr/>
          <a:lstStyle/>
          <a:p>
            <a:pPr eaLnBrk="1" hangingPunct="1"/>
            <a:r>
              <a:rPr lang="en-US" b="1" dirty="0" err="1" smtClean="0"/>
              <a:t>CTRnet</a:t>
            </a:r>
            <a:r>
              <a:rPr lang="en-US" b="1" dirty="0" smtClean="0"/>
              <a:t>: A Crisis, Tragedy, &amp; Recovery Network</a:t>
            </a:r>
            <a:r>
              <a:rPr lang="en-US" dirty="0" smtClean="0"/>
              <a:t> </a:t>
            </a:r>
            <a:r>
              <a:rPr lang="en-US" sz="3200" dirty="0" smtClean="0"/>
              <a:t>(www.ctrnet.net)</a:t>
            </a:r>
          </a:p>
        </p:txBody>
      </p:sp>
      <p:sp>
        <p:nvSpPr>
          <p:cNvPr id="3075" name="Rectangle 3"/>
          <p:cNvSpPr>
            <a:spLocks noGrp="1" noChangeArrowheads="1"/>
          </p:cNvSpPr>
          <p:nvPr>
            <p:ph type="subTitle" idx="1"/>
          </p:nvPr>
        </p:nvSpPr>
        <p:spPr>
          <a:xfrm>
            <a:off x="609600" y="2133600"/>
            <a:ext cx="4953000" cy="1371600"/>
          </a:xfrm>
        </p:spPr>
        <p:txBody>
          <a:bodyPr/>
          <a:lstStyle/>
          <a:p>
            <a:pPr algn="l" eaLnBrk="1" hangingPunct="1">
              <a:spcBef>
                <a:spcPct val="0"/>
              </a:spcBef>
            </a:pPr>
            <a:r>
              <a:rPr lang="en-US" sz="2400" dirty="0" smtClean="0"/>
              <a:t>Oct .16, 2009</a:t>
            </a:r>
          </a:p>
          <a:p>
            <a:pPr algn="l" eaLnBrk="1" hangingPunct="1">
              <a:spcBef>
                <a:spcPct val="0"/>
              </a:spcBef>
            </a:pPr>
            <a:r>
              <a:rPr lang="en-US" sz="2400" dirty="0" smtClean="0"/>
              <a:t>VCOM Research Day</a:t>
            </a:r>
          </a:p>
          <a:p>
            <a:pPr algn="l" eaLnBrk="1" hangingPunct="1">
              <a:spcBef>
                <a:spcPct val="0"/>
              </a:spcBef>
            </a:pPr>
            <a:r>
              <a:rPr lang="en-US" sz="2400" dirty="0" smtClean="0"/>
              <a:t>Blacksburg, VA 24061 USA</a:t>
            </a:r>
          </a:p>
        </p:txBody>
      </p:sp>
      <p:pic>
        <p:nvPicPr>
          <p:cNvPr id="3076" name="Picture 5" descr="vt_shield_notag_onwhite230.gif"/>
          <p:cNvPicPr>
            <a:picLocks noChangeAspect="1"/>
          </p:cNvPicPr>
          <p:nvPr/>
        </p:nvPicPr>
        <p:blipFill>
          <a:blip r:embed="rId3" cstate="print"/>
          <a:srcRect/>
          <a:stretch>
            <a:fillRect/>
          </a:stretch>
        </p:blipFill>
        <p:spPr bwMode="auto">
          <a:xfrm>
            <a:off x="660400" y="5943600"/>
            <a:ext cx="3149600" cy="549275"/>
          </a:xfrm>
          <a:prstGeom prst="rect">
            <a:avLst/>
          </a:prstGeom>
          <a:noFill/>
          <a:ln w="9525">
            <a:noFill/>
            <a:miter lim="800000"/>
            <a:headEnd/>
            <a:tailEnd/>
          </a:ln>
        </p:spPr>
      </p:pic>
      <p:sp>
        <p:nvSpPr>
          <p:cNvPr id="3077" name="Text Box 5"/>
          <p:cNvSpPr txBox="1">
            <a:spLocks noChangeArrowheads="1"/>
          </p:cNvSpPr>
          <p:nvPr/>
        </p:nvSpPr>
        <p:spPr bwMode="auto">
          <a:xfrm>
            <a:off x="609600" y="3622675"/>
            <a:ext cx="8001000" cy="1666875"/>
          </a:xfrm>
          <a:prstGeom prst="rect">
            <a:avLst/>
          </a:prstGeom>
          <a:noFill/>
          <a:ln w="9525">
            <a:noFill/>
            <a:miter lim="800000"/>
            <a:headEnd/>
            <a:tailEnd/>
          </a:ln>
        </p:spPr>
        <p:txBody>
          <a:bodyPr lIns="65306" tIns="32653" rIns="65306" bIns="32653">
            <a:spAutoFit/>
          </a:bodyPr>
          <a:lstStyle/>
          <a:p>
            <a:pPr defTabSz="3135313"/>
            <a:r>
              <a:rPr lang="en-US" sz="2600" dirty="0"/>
              <a:t>Edward Fox (fox@vt.edu), </a:t>
            </a:r>
            <a:r>
              <a:rPr lang="en-US" sz="2600" dirty="0" err="1"/>
              <a:t>Bidisha</a:t>
            </a:r>
            <a:r>
              <a:rPr lang="en-US" sz="2600" dirty="0"/>
              <a:t> </a:t>
            </a:r>
            <a:r>
              <a:rPr lang="en-US" sz="2600" dirty="0" err="1"/>
              <a:t>Dewanjee</a:t>
            </a:r>
            <a:r>
              <a:rPr lang="en-US" sz="2600" dirty="0"/>
              <a:t>, Andrea Kavanaugh, Uma Murthy, Naren Ramakrishnan, </a:t>
            </a:r>
          </a:p>
          <a:p>
            <a:pPr defTabSz="3135313"/>
            <a:r>
              <a:rPr lang="en-US" sz="2600" dirty="0"/>
              <a:t>Steven Sheetz, Donald Shoemaker, and </a:t>
            </a:r>
          </a:p>
          <a:p>
            <a:pPr defTabSz="3135313"/>
            <a:r>
              <a:rPr lang="en-US" sz="2600" dirty="0" err="1"/>
              <a:t>Venkataraghavan</a:t>
            </a:r>
            <a:r>
              <a:rPr lang="en-US" sz="2600" dirty="0"/>
              <a:t> Srinivasan</a:t>
            </a:r>
          </a:p>
        </p:txBody>
      </p:sp>
      <p:sp>
        <p:nvSpPr>
          <p:cNvPr id="6" name="TextBox 5"/>
          <p:cNvSpPr txBox="1"/>
          <p:nvPr/>
        </p:nvSpPr>
        <p:spPr>
          <a:xfrm>
            <a:off x="3886200" y="5410200"/>
            <a:ext cx="3657600" cy="1200329"/>
          </a:xfrm>
          <a:prstGeom prst="rect">
            <a:avLst/>
          </a:prstGeom>
          <a:noFill/>
        </p:spPr>
        <p:txBody>
          <a:bodyPr wrap="square" rtlCol="0">
            <a:spAutoFit/>
          </a:bodyPr>
          <a:lstStyle/>
          <a:p>
            <a:r>
              <a:rPr lang="en-US" i="1" dirty="0" smtClean="0"/>
              <a:t>Departments:</a:t>
            </a:r>
          </a:p>
          <a:p>
            <a:r>
              <a:rPr lang="en-US" dirty="0" smtClean="0"/>
              <a:t>Accounting Information Systems</a:t>
            </a:r>
          </a:p>
          <a:p>
            <a:r>
              <a:rPr lang="en-US" dirty="0" smtClean="0"/>
              <a:t>Computer Science</a:t>
            </a:r>
          </a:p>
          <a:p>
            <a:r>
              <a:rPr lang="en-US" dirty="0" smtClean="0"/>
              <a:t>Sociology</a:t>
            </a:r>
            <a:endParaRPr lang="en-US" dirty="0"/>
          </a:p>
        </p:txBody>
      </p:sp>
      <p:sp>
        <p:nvSpPr>
          <p:cNvPr id="7" name="TextBox 6"/>
          <p:cNvSpPr txBox="1"/>
          <p:nvPr/>
        </p:nvSpPr>
        <p:spPr>
          <a:xfrm>
            <a:off x="7467600" y="5943600"/>
            <a:ext cx="1441420" cy="646331"/>
          </a:xfrm>
          <a:prstGeom prst="rect">
            <a:avLst/>
          </a:prstGeom>
          <a:noFill/>
        </p:spPr>
        <p:txBody>
          <a:bodyPr wrap="none" rtlCol="0">
            <a:spAutoFit/>
          </a:bodyPr>
          <a:lstStyle/>
          <a:p>
            <a:r>
              <a:rPr lang="en-US" dirty="0" smtClean="0"/>
              <a:t>Grant:</a:t>
            </a:r>
          </a:p>
          <a:p>
            <a:r>
              <a:rPr lang="en-US" dirty="0" smtClean="0"/>
              <a:t>IIS-0916733</a:t>
            </a:r>
            <a:endParaRPr lang="en-US" dirty="0"/>
          </a:p>
        </p:txBody>
      </p:sp>
      <p:pic>
        <p:nvPicPr>
          <p:cNvPr id="13313" name="Picture 1"/>
          <p:cNvPicPr>
            <a:picLocks noChangeAspect="1" noChangeArrowheads="1"/>
          </p:cNvPicPr>
          <p:nvPr/>
        </p:nvPicPr>
        <p:blipFill>
          <a:blip r:embed="rId4" cstate="print"/>
          <a:srcRect/>
          <a:stretch>
            <a:fillRect/>
          </a:stretch>
        </p:blipFill>
        <p:spPr bwMode="auto">
          <a:xfrm>
            <a:off x="7924800" y="5029200"/>
            <a:ext cx="1017806" cy="102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backend_diagram.jpg"/>
          <p:cNvPicPr>
            <a:picLocks noGrp="1" noChangeAspect="1"/>
          </p:cNvPicPr>
          <p:nvPr>
            <p:ph idx="1"/>
          </p:nvPr>
        </p:nvPicPr>
        <p:blipFill>
          <a:blip r:embed="rId3" cstate="print"/>
          <a:srcRect l="-11299" r="-11299"/>
          <a:stretch>
            <a:fillRect/>
          </a:stretch>
        </p:blipFill>
        <p:spPr>
          <a:xfrm>
            <a:off x="-1" y="1066800"/>
            <a:ext cx="9421751" cy="5181600"/>
          </a:xfrm>
        </p:spPr>
      </p:pic>
      <p:sp>
        <p:nvSpPr>
          <p:cNvPr id="2765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SSP </a:t>
            </a:r>
            <a:r>
              <a:rPr lang="en-US" altLang="zh-CN" dirty="0"/>
              <a:t>and Storytelling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CBFB5A32-C687-4F60-ADB3-F9482ED56C3A}" type="slidenum">
              <a:rPr lang="en-US" smtClean="0"/>
              <a:pPr/>
              <a:t>11</a:t>
            </a:fld>
            <a:endParaRPr lang="en-US" smtClean="0"/>
          </a:p>
        </p:txBody>
      </p:sp>
      <p:sp>
        <p:nvSpPr>
          <p:cNvPr id="7171" name="Rectangle 4"/>
          <p:cNvSpPr>
            <a:spLocks noGrp="1" noChangeArrowheads="1"/>
          </p:cNvSpPr>
          <p:nvPr>
            <p:ph type="body" sz="half" idx="1"/>
          </p:nvPr>
        </p:nvSpPr>
        <p:spPr>
          <a:xfrm>
            <a:off x="457200" y="1295400"/>
            <a:ext cx="8153400" cy="4953000"/>
          </a:xfrm>
        </p:spPr>
        <p:txBody>
          <a:bodyPr/>
          <a:lstStyle/>
          <a:p>
            <a:pPr eaLnBrk="1" hangingPunct="1">
              <a:lnSpc>
                <a:spcPct val="90000"/>
              </a:lnSpc>
            </a:pPr>
            <a:r>
              <a:rPr lang="en-US" sz="2800" dirty="0" smtClean="0"/>
              <a:t>Help affected communities to recover more quickly and effectively</a:t>
            </a:r>
          </a:p>
          <a:p>
            <a:pPr lvl="1" eaLnBrk="1" hangingPunct="1">
              <a:lnSpc>
                <a:spcPct val="90000"/>
              </a:lnSpc>
            </a:pPr>
            <a:r>
              <a:rPr lang="en-US" sz="2400" dirty="0" smtClean="0"/>
              <a:t>Global network</a:t>
            </a:r>
          </a:p>
          <a:p>
            <a:pPr lvl="1" eaLnBrk="1" hangingPunct="1">
              <a:lnSpc>
                <a:spcPct val="90000"/>
              </a:lnSpc>
            </a:pPr>
            <a:r>
              <a:rPr lang="en-US" sz="2400" dirty="0" smtClean="0"/>
              <a:t>Easy accessibility</a:t>
            </a:r>
          </a:p>
          <a:p>
            <a:pPr lvl="1" eaLnBrk="1" hangingPunct="1">
              <a:lnSpc>
                <a:spcPct val="90000"/>
              </a:lnSpc>
            </a:pPr>
            <a:r>
              <a:rPr lang="en-US" sz="2400" dirty="0" smtClean="0"/>
              <a:t>Relevant information and resources</a:t>
            </a:r>
          </a:p>
          <a:p>
            <a:pPr lvl="1" eaLnBrk="1" hangingPunct="1">
              <a:lnSpc>
                <a:spcPct val="90000"/>
              </a:lnSpc>
            </a:pPr>
            <a:r>
              <a:rPr lang="en-US" sz="2400" dirty="0" smtClean="0"/>
              <a:t>INCLUDING FROM VCOM (e.g., aid worker diaries)</a:t>
            </a:r>
          </a:p>
          <a:p>
            <a:pPr eaLnBrk="1" hangingPunct="1">
              <a:lnSpc>
                <a:spcPct val="90000"/>
              </a:lnSpc>
            </a:pPr>
            <a:r>
              <a:rPr lang="en-US" sz="2800" dirty="0" smtClean="0"/>
              <a:t>Support classes of stakeholders in reacting to and recovering from crises</a:t>
            </a:r>
          </a:p>
          <a:p>
            <a:pPr lvl="1" eaLnBrk="1" hangingPunct="1">
              <a:lnSpc>
                <a:spcPct val="90000"/>
              </a:lnSpc>
            </a:pPr>
            <a:r>
              <a:rPr lang="en-US" sz="2400" dirty="0" smtClean="0"/>
              <a:t>Researchers</a:t>
            </a:r>
          </a:p>
          <a:p>
            <a:pPr lvl="1" eaLnBrk="1" hangingPunct="1">
              <a:lnSpc>
                <a:spcPct val="90000"/>
              </a:lnSpc>
            </a:pPr>
            <a:r>
              <a:rPr lang="en-US" sz="2400" dirty="0" smtClean="0"/>
              <a:t>Scholars</a:t>
            </a:r>
          </a:p>
          <a:p>
            <a:pPr lvl="1" eaLnBrk="1" hangingPunct="1">
              <a:lnSpc>
                <a:spcPct val="90000"/>
              </a:lnSpc>
            </a:pPr>
            <a:r>
              <a:rPr lang="en-US" sz="2400" dirty="0" smtClean="0"/>
              <a:t>Emergency personnel</a:t>
            </a:r>
          </a:p>
          <a:p>
            <a:pPr lvl="1" eaLnBrk="1" hangingPunct="1">
              <a:lnSpc>
                <a:spcPct val="90000"/>
              </a:lnSpc>
            </a:pPr>
            <a:r>
              <a:rPr lang="en-US" sz="2400" dirty="0" smtClean="0"/>
              <a:t>Decision makers</a:t>
            </a:r>
          </a:p>
          <a:p>
            <a:pPr lvl="1" eaLnBrk="1" hangingPunct="1">
              <a:lnSpc>
                <a:spcPct val="90000"/>
              </a:lnSpc>
            </a:pPr>
            <a:r>
              <a:rPr lang="en-US" sz="2400" dirty="0" smtClean="0"/>
              <a:t>Public</a:t>
            </a:r>
          </a:p>
        </p:txBody>
      </p:sp>
      <p:sp>
        <p:nvSpPr>
          <p:cNvPr id="7172" name="Rectangle 7"/>
          <p:cNvSpPr>
            <a:spLocks noGrp="1" noChangeArrowheads="1"/>
          </p:cNvSpPr>
          <p:nvPr>
            <p:ph type="title"/>
          </p:nvPr>
        </p:nvSpPr>
        <p:spPr/>
        <p:txBody>
          <a:bodyPr/>
          <a:lstStyle/>
          <a:p>
            <a:pPr eaLnBrk="1" hangingPunct="1"/>
            <a:r>
              <a:rPr lang="en-US" smtClean="0"/>
              <a:t>Potential impact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763000" cy="4525962"/>
          </a:xfrm>
        </p:spPr>
        <p:txBody>
          <a:bodyPr/>
          <a:lstStyle/>
          <a:p>
            <a:pPr marL="623887" indent="-514350">
              <a:buFont typeface="+mj-lt"/>
              <a:buAutoNum type="arabicPeriod"/>
            </a:pPr>
            <a:r>
              <a:rPr lang="en-US" dirty="0" smtClean="0"/>
              <a:t>Find more partners (including internationally – Finland, Mexico, Russia, …)</a:t>
            </a:r>
          </a:p>
          <a:p>
            <a:pPr marL="623887" indent="-514350">
              <a:buFont typeface="+mj-lt"/>
              <a:buAutoNum type="arabicPeriod"/>
            </a:pPr>
            <a:r>
              <a:rPr lang="en-US" dirty="0" smtClean="0"/>
              <a:t>Text mining &amp; stories re: VT, NIU</a:t>
            </a:r>
          </a:p>
          <a:p>
            <a:pPr marL="1023937" lvl="1" indent="-514350"/>
            <a:r>
              <a:rPr lang="en-US" dirty="0" smtClean="0"/>
              <a:t>Supporting sociology research</a:t>
            </a:r>
          </a:p>
          <a:p>
            <a:pPr marL="623887" indent="-514350">
              <a:buFont typeface="+mj-lt"/>
              <a:buAutoNum type="arabicPeriod"/>
            </a:pPr>
            <a:r>
              <a:rPr lang="en-US" dirty="0" smtClean="0"/>
              <a:t>Collect key information especially related to school shootings worldwide</a:t>
            </a:r>
          </a:p>
          <a:p>
            <a:pPr marL="623887" indent="-514350">
              <a:buFont typeface="+mj-lt"/>
              <a:buAutoNum type="arabicPeriod"/>
            </a:pPr>
            <a:r>
              <a:rPr lang="en-US" dirty="0" smtClean="0"/>
              <a:t>Plan CTR computer: key tools &amp; content</a:t>
            </a:r>
          </a:p>
          <a:p>
            <a:pPr marL="623887" indent="-514350">
              <a:buFont typeface="+mj-lt"/>
              <a:buAutoNum type="arabicPeriod"/>
            </a:pPr>
            <a:r>
              <a:rPr lang="en-US" dirty="0" smtClean="0"/>
              <a:t>Initial release – of interest to general public</a:t>
            </a:r>
            <a:endParaRPr lang="en-US" dirty="0"/>
          </a:p>
        </p:txBody>
      </p:sp>
      <p:sp>
        <p:nvSpPr>
          <p:cNvPr id="3" name="Title 2"/>
          <p:cNvSpPr>
            <a:spLocks noGrp="1"/>
          </p:cNvSpPr>
          <p:nvPr>
            <p:ph type="title"/>
          </p:nvPr>
        </p:nvSpPr>
        <p:spPr/>
        <p:txBody>
          <a:bodyPr/>
          <a:lstStyle/>
          <a:p>
            <a:r>
              <a:rPr lang="en-US" dirty="0" smtClean="0"/>
              <a:t>Priorities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685800" y="1143000"/>
            <a:ext cx="8077200" cy="1470025"/>
          </a:xfrm>
        </p:spPr>
        <p:txBody>
          <a:bodyPr/>
          <a:lstStyle/>
          <a:p>
            <a:pPr eaLnBrk="1" hangingPunct="1"/>
            <a:r>
              <a:rPr lang="en-US" dirty="0" smtClean="0"/>
              <a:t>Please login, guide, &amp; help us!</a:t>
            </a:r>
            <a:br>
              <a:rPr lang="en-US" dirty="0" smtClean="0"/>
            </a:br>
            <a:r>
              <a:rPr lang="en-US" dirty="0" smtClean="0"/>
              <a:t/>
            </a:r>
            <a:br>
              <a:rPr lang="en-US" dirty="0" smtClean="0"/>
            </a:br>
            <a:r>
              <a:rPr lang="en-US" dirty="0" smtClean="0"/>
              <a:t>Thank you!</a:t>
            </a:r>
          </a:p>
        </p:txBody>
      </p:sp>
      <p:sp>
        <p:nvSpPr>
          <p:cNvPr id="10243" name="Rectangle 5"/>
          <p:cNvSpPr>
            <a:spLocks noGrp="1" noChangeArrowheads="1"/>
          </p:cNvSpPr>
          <p:nvPr>
            <p:ph type="subTitle" idx="1"/>
          </p:nvPr>
        </p:nvSpPr>
        <p:spPr>
          <a:xfrm>
            <a:off x="1371600" y="3581400"/>
            <a:ext cx="6400800" cy="685800"/>
          </a:xfrm>
        </p:spPr>
        <p:txBody>
          <a:bodyPr/>
          <a:lstStyle/>
          <a:p>
            <a:pPr eaLnBrk="1" hangingPunct="1"/>
            <a:r>
              <a:rPr lang="en-US" smtClean="0">
                <a:hlinkClick r:id="rId3"/>
              </a:rPr>
              <a:t>http://www.ctrnet.net</a:t>
            </a:r>
            <a:endParaRPr lang="en-US" smtClean="0"/>
          </a:p>
        </p:txBody>
      </p:sp>
      <p:pic>
        <p:nvPicPr>
          <p:cNvPr id="10244" name="Picture 5" descr="vt_shield_notag_onwhite230.gif"/>
          <p:cNvPicPr>
            <a:picLocks noChangeAspect="1"/>
          </p:cNvPicPr>
          <p:nvPr/>
        </p:nvPicPr>
        <p:blipFill>
          <a:blip r:embed="rId4" cstate="print"/>
          <a:srcRect/>
          <a:stretch>
            <a:fillRect/>
          </a:stretch>
        </p:blipFill>
        <p:spPr bwMode="auto">
          <a:xfrm>
            <a:off x="2819400" y="4343400"/>
            <a:ext cx="3429000" cy="596900"/>
          </a:xfrm>
          <a:prstGeom prst="rect">
            <a:avLst/>
          </a:prstGeom>
          <a:noFill/>
          <a:ln w="9525">
            <a:noFill/>
            <a:miter lim="800000"/>
            <a:headEnd/>
            <a:tailEnd/>
          </a:ln>
        </p:spPr>
      </p:pic>
      <p:sp>
        <p:nvSpPr>
          <p:cNvPr id="5" name="TextBox 4"/>
          <p:cNvSpPr txBox="1"/>
          <p:nvPr/>
        </p:nvSpPr>
        <p:spPr>
          <a:xfrm>
            <a:off x="3355549" y="5867400"/>
            <a:ext cx="2263761" cy="584775"/>
          </a:xfrm>
          <a:prstGeom prst="rect">
            <a:avLst/>
          </a:prstGeom>
          <a:noFill/>
        </p:spPr>
        <p:txBody>
          <a:bodyPr wrap="none" rtlCol="0">
            <a:spAutoFit/>
          </a:bodyPr>
          <a:lstStyle/>
          <a:p>
            <a:pPr algn="ctr"/>
            <a:r>
              <a:rPr lang="en-US" sz="3200" dirty="0" smtClean="0"/>
              <a:t>fox@vt.edu</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p:spPr>
        <p:txBody>
          <a:bodyPr/>
          <a:lstStyle/>
          <a:p>
            <a:fld id="{5AB22FC7-30CD-4C14-A7E1-3A2D7D1FEC69}" type="slidenum">
              <a:rPr lang="en-US" smtClean="0"/>
              <a:pPr/>
              <a:t>2</a:t>
            </a:fld>
            <a:endParaRPr lang="en-US" smtClean="0"/>
          </a:p>
        </p:txBody>
      </p:sp>
      <p:pic>
        <p:nvPicPr>
          <p:cNvPr id="4099" name="Picture 6" descr="timeline"/>
          <p:cNvPicPr>
            <a:picLocks noGrp="1" noChangeAspect="1" noChangeArrowheads="1"/>
          </p:cNvPicPr>
          <p:nvPr>
            <p:ph sz="half" idx="2"/>
          </p:nvPr>
        </p:nvPicPr>
        <p:blipFill>
          <a:blip r:embed="rId3" cstate="print"/>
          <a:srcRect/>
          <a:stretch>
            <a:fillRect/>
          </a:stretch>
        </p:blipFill>
        <p:spPr>
          <a:xfrm>
            <a:off x="533400" y="4757738"/>
            <a:ext cx="7848600" cy="1757362"/>
          </a:xfrm>
          <a:noFill/>
        </p:spPr>
      </p:pic>
      <p:sp>
        <p:nvSpPr>
          <p:cNvPr id="4100" name="Rectangle 8"/>
          <p:cNvSpPr>
            <a:spLocks noGrp="1" noChangeArrowheads="1"/>
          </p:cNvSpPr>
          <p:nvPr>
            <p:ph type="body" sz="half" idx="1"/>
          </p:nvPr>
        </p:nvSpPr>
        <p:spPr>
          <a:xfrm>
            <a:off x="457200" y="1371600"/>
            <a:ext cx="8001000" cy="3505200"/>
          </a:xfrm>
        </p:spPr>
        <p:txBody>
          <a:bodyPr/>
          <a:lstStyle/>
          <a:p>
            <a:pPr eaLnBrk="1" hangingPunct="1">
              <a:spcBef>
                <a:spcPct val="50000"/>
              </a:spcBef>
            </a:pPr>
            <a:r>
              <a:rPr lang="en-US" sz="2800" smtClean="0"/>
              <a:t>Human tragedies that result from man-made and natural events affect communities significantly.</a:t>
            </a:r>
          </a:p>
          <a:p>
            <a:pPr eaLnBrk="1" hangingPunct="1">
              <a:spcBef>
                <a:spcPct val="50000"/>
              </a:spcBef>
            </a:pPr>
            <a:endParaRPr lang="en-US" sz="1000" smtClean="0"/>
          </a:p>
          <a:p>
            <a:pPr eaLnBrk="1" hangingPunct="1"/>
            <a:r>
              <a:rPr lang="en-US" sz="2800" smtClean="0"/>
              <a:t>During and after a tragic event, there are a series of needs that have to be addressed.</a:t>
            </a:r>
          </a:p>
          <a:p>
            <a:pPr lvl="1" eaLnBrk="1" hangingPunct="1"/>
            <a:r>
              <a:rPr lang="en-US" sz="2400" smtClean="0"/>
              <a:t>Usually centered around communication and a confusing plethora of data and information</a:t>
            </a:r>
          </a:p>
        </p:txBody>
      </p:sp>
      <p:sp>
        <p:nvSpPr>
          <p:cNvPr id="4101" name="Rectangle 10"/>
          <p:cNvSpPr>
            <a:spLocks noGrp="1" noChangeArrowheads="1"/>
          </p:cNvSpPr>
          <p:nvPr>
            <p:ph type="title"/>
          </p:nvPr>
        </p:nvSpPr>
        <p:spPr/>
        <p:txBody>
          <a:bodyPr/>
          <a:lstStyle/>
          <a:p>
            <a:pPr eaLnBrk="1" hangingPunct="1"/>
            <a:r>
              <a:rPr lang="en-US" smtClean="0">
                <a:solidFill>
                  <a:schemeClr val="tx1"/>
                </a:solidFill>
              </a:rPr>
              <a:t>Crisis, Tragedy, and Recovery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17638"/>
          <a:ext cx="8229600" cy="5000625"/>
        </p:xfrm>
        <a:graphic>
          <a:graphicData uri="http://schemas.openxmlformats.org/drawingml/2006/table">
            <a:tbl>
              <a:tblPr>
                <a:effectLst>
                  <a:outerShdw blurRad="50800" dist="50800" dir="5400000" algn="ctr" rotWithShape="0">
                    <a:srgbClr val="0070C0"/>
                  </a:outerShdw>
                </a:effectLst>
              </a:tblPr>
              <a:tblGrid>
                <a:gridCol w="2057400"/>
                <a:gridCol w="2057400"/>
                <a:gridCol w="1371600"/>
                <a:gridCol w="27432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Year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IA Collection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Times New Roman" pitchFamily="18" charset="0"/>
                          <a:ea typeface="ＭＳ Ｐゴシック" pitchFamily="-106" charset="-128"/>
                          <a:cs typeface="Times New Roman" pitchFamily="18" charset="0"/>
                        </a:rPr>
                        <a:t>Wikipedia suffix, other URLs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Asian Tsunami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Indian_Ocean_earthquake , </a:t>
                      </a:r>
                      <a:r>
                        <a:rPr kumimoji="0" lang="en-US" sz="1200" b="0" i="0" u="sng"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3"/>
                        </a:rPr>
                        <a:t>tsunami.archive.org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4"/>
                        </a:rPr>
                        <a:t>Burmese Uprising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937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2007_Burmese_anti-government_protests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5"/>
                        </a:rPr>
                        <a:t>California Wildfires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877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California_wildfires_of_October_2007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6"/>
                        </a:rPr>
                        <a:t>Georgia and Russia Conflict</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1120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2008_Georgia–Russia_crisis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7"/>
                        </a:rPr>
                        <a:t>Hurricane Katrina</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174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Hurricane_katrina, www.hurricanearchive.org, hellicane.blogspot.com,</a:t>
                      </a:r>
                    </a:p>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everythingandnothing.typepad.com</a:t>
                      </a:r>
                    </a:p>
                    <a:p>
                      <a:pPr marL="0" marR="0" lvl="0" indent="0" algn="just" defTabSz="457200" rtl="0" eaLnBrk="1" fontAlgn="base" latinLnBrk="0" hangingPunct="1">
                        <a:lnSpc>
                          <a:spcPct val="100000"/>
                        </a:lnSpc>
                        <a:spcBef>
                          <a:spcPct val="0"/>
                        </a:spcBef>
                        <a:spcAft>
                          <a:spcPct val="0"/>
                        </a:spcAft>
                        <a:buClrTx/>
                        <a:buSzTx/>
                        <a:buFontTx/>
                        <a:buNone/>
                        <a:tabLst/>
                      </a:pPr>
                      <a:r>
                        <a:rPr kumimoji="0" lang="da-DK"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katrinapoetry</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Iowa Flood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1092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Iowa_flood_of_2008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1998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8"/>
                        </a:rPr>
                        <a:t>Matthew Shepard</a:t>
                      </a: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 murder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1075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Matthew_Shepard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9"/>
                        </a:rPr>
                        <a:t>N. Illinois U. Shooting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970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Northern_Illinois_University_shooting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0"/>
                        </a:rPr>
                        <a:t>Tibet protests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1044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Tibet_protests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VT April 16 Shooting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694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Virginia_Tech_massacre, </a:t>
                      </a:r>
                      <a:r>
                        <a:rPr kumimoji="0" lang="en-US" sz="1200" b="0" i="0" u="sng"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1"/>
                        </a:rPr>
                        <a:t>www.april16archive.org</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2008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FF"/>
                          </a:solidFill>
                          <a:effectLst/>
                          <a:latin typeface="Times New Roman" pitchFamily="18" charset="0"/>
                          <a:ea typeface="ＭＳ Ｐゴシック" pitchFamily="-106" charset="-128"/>
                          <a:cs typeface="Times New Roman" pitchFamily="18" charset="0"/>
                          <a:hlinkClick r:id="rId12"/>
                        </a:rPr>
                        <a:t>Zimbabwean crisis</a:t>
                      </a:r>
                      <a:endPar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1048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Zimbabwe, www.crisiszimbabwe.org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7410" name="Title 1"/>
          <p:cNvSpPr>
            <a:spLocks noGrp="1"/>
          </p:cNvSpPr>
          <p:nvPr>
            <p:ph type="title"/>
          </p:nvPr>
        </p:nvSpPr>
        <p:spPr>
          <a:xfrm>
            <a:off x="457200" y="0"/>
            <a:ext cx="8229600" cy="1143000"/>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altLang="zh-CN" dirty="0" smtClean="0"/>
              <a:t>Limited Data &amp; Information on CTR</a:t>
            </a:r>
            <a:endParaRPr lang="en-US" altLang="zh-CN" dirty="0"/>
          </a:p>
        </p:txBody>
      </p:sp>
      <p:sp>
        <p:nvSpPr>
          <p:cNvPr id="5" name="TextBox 4"/>
          <p:cNvSpPr txBox="1"/>
          <p:nvPr/>
        </p:nvSpPr>
        <p:spPr>
          <a:xfrm>
            <a:off x="457200" y="6488668"/>
            <a:ext cx="8238153" cy="369332"/>
          </a:xfrm>
          <a:prstGeom prst="rect">
            <a:avLst/>
          </a:prstGeom>
          <a:noFill/>
        </p:spPr>
        <p:txBody>
          <a:bodyPr wrap="none" rtlCol="0">
            <a:spAutoFit/>
          </a:bodyPr>
          <a:lstStyle/>
          <a:p>
            <a:r>
              <a:rPr lang="en-US" dirty="0" smtClean="0"/>
              <a:t>Staging: school shootings, school events, then to full set of natural / man-made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0"/>
            <a:ext cx="8229600" cy="1143000"/>
          </a:xfrm>
        </p:spPr>
        <p:txBody>
          <a:bodyPr/>
          <a:lstStyle/>
          <a:p>
            <a:r>
              <a:rPr lang="en-US" dirty="0" smtClean="0">
                <a:effectLst>
                  <a:outerShdw blurRad="38100" dist="38100" dir="2700000" algn="tl">
                    <a:srgbClr val="C0C0C0"/>
                  </a:outerShdw>
                </a:effectLst>
                <a:ea typeface="ＭＳ Ｐゴシック"/>
                <a:cs typeface="ＭＳ Ｐゴシック"/>
              </a:rPr>
              <a:t>Data Collection</a:t>
            </a:r>
          </a:p>
        </p:txBody>
      </p:sp>
      <p:sp>
        <p:nvSpPr>
          <p:cNvPr id="88067" name="Content Placeholder 1"/>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endParaRPr lang="en-US" sz="3100">
              <a:latin typeface="Lucida Sans Unicode" pitchFamily="34" charset="0"/>
            </a:endParaRPr>
          </a:p>
        </p:txBody>
      </p:sp>
      <p:sp>
        <p:nvSpPr>
          <p:cNvPr id="88068" name="Content Placeholder 1"/>
          <p:cNvSpPr>
            <a:spLocks/>
          </p:cNvSpPr>
          <p:nvPr/>
        </p:nvSpPr>
        <p:spPr bwMode="auto">
          <a:xfrm>
            <a:off x="457200" y="1219200"/>
            <a:ext cx="8382000" cy="1566863"/>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3300" dirty="0" smtClean="0">
                <a:latin typeface="Lucida Sans Unicode" pitchFamily="34" charset="0"/>
              </a:rPr>
              <a:t>Expand coverage at Internet </a:t>
            </a:r>
            <a:r>
              <a:rPr lang="en-US" sz="3300" dirty="0">
                <a:latin typeface="Lucida Sans Unicode" pitchFamily="34" charset="0"/>
              </a:rPr>
              <a:t>Archive</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dirty="0">
                <a:latin typeface="Lucida Sans Unicode" pitchFamily="34" charset="0"/>
              </a:rPr>
              <a:t>Can crawl about 17million URLs a year</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dirty="0">
                <a:latin typeface="Lucida Sans Unicode" pitchFamily="34" charset="0"/>
              </a:rPr>
              <a:t>Can get </a:t>
            </a:r>
            <a:r>
              <a:rPr lang="en-US" sz="2700" dirty="0" smtClean="0">
                <a:latin typeface="Lucida Sans Unicode" pitchFamily="34" charset="0"/>
              </a:rPr>
              <a:t>data back </a:t>
            </a:r>
            <a:r>
              <a:rPr lang="en-US" sz="2700" dirty="0">
                <a:latin typeface="Lucida Sans Unicode" pitchFamily="34" charset="0"/>
              </a:rPr>
              <a:t>from them twice </a:t>
            </a:r>
            <a:r>
              <a:rPr lang="en-US" sz="2700" dirty="0" smtClean="0">
                <a:latin typeface="Lucida Sans Unicode" pitchFamily="34" charset="0"/>
              </a:rPr>
              <a:t>yearly</a:t>
            </a:r>
            <a:endParaRPr lang="en-US" sz="27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700" dirty="0" smtClean="0">
                <a:latin typeface="Lucida Sans Unicode" pitchFamily="34" charset="0"/>
              </a:rPr>
              <a:t>Now crawling re Typhoons in Asia-Pacific (e.g., </a:t>
            </a:r>
            <a:r>
              <a:rPr lang="en-US" sz="2700" dirty="0" err="1" smtClean="0">
                <a:latin typeface="Lucida Sans Unicode" pitchFamily="34" charset="0"/>
              </a:rPr>
              <a:t>Ketsana</a:t>
            </a:r>
            <a:r>
              <a:rPr lang="en-US" sz="2700" dirty="0" smtClean="0">
                <a:latin typeface="Lucida Sans Unicode" pitchFamily="34" charset="0"/>
              </a:rPr>
              <a:t>)</a:t>
            </a:r>
            <a:endParaRPr lang="en-US" sz="27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
        <p:nvSpPr>
          <p:cNvPr id="88069" name="Content Placeholder 1"/>
          <p:cNvSpPr>
            <a:spLocks/>
          </p:cNvSpPr>
          <p:nvPr/>
        </p:nvSpPr>
        <p:spPr bwMode="auto">
          <a:xfrm>
            <a:off x="533400" y="40719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dirty="0">
                <a:latin typeface="Lucida Sans Unicode" pitchFamily="34" charset="0"/>
              </a:rPr>
              <a:t>Archive-It tool (http://archive-it.org)</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Can select seeds (starting URLs) </a:t>
            </a:r>
          </a:p>
          <a:p>
            <a:pPr marL="1143000" lvl="2" indent="-228600" defTabSz="914400" eaLnBrk="0" hangingPunct="0">
              <a:spcBef>
                <a:spcPts val="350"/>
              </a:spcBef>
              <a:spcAft>
                <a:spcPts val="1000"/>
              </a:spcAft>
              <a:buClr>
                <a:schemeClr val="accent2"/>
              </a:buClr>
              <a:buSzPct val="100000"/>
              <a:buFont typeface="Wingdings 2" pitchFamily="18" charset="2"/>
              <a:buChar char=""/>
            </a:pPr>
            <a:r>
              <a:rPr lang="en-US" sz="2600" dirty="0">
                <a:latin typeface="Lucida Sans Unicode" pitchFamily="34" charset="0"/>
              </a:rPr>
              <a:t>Various parameters to adjust </a:t>
            </a:r>
            <a:r>
              <a:rPr lang="en-US" sz="2600" dirty="0" smtClean="0">
                <a:latin typeface="Lucida Sans Unicode" pitchFamily="34" charset="0"/>
              </a:rPr>
              <a:t>coverage</a:t>
            </a:r>
            <a:endParaRPr lang="en-US" sz="2600" dirty="0">
              <a:latin typeface="Lucida Sans Unicode" pitchFamily="34" charset="0"/>
            </a:endParaRPr>
          </a:p>
          <a:p>
            <a:pPr marL="1143000" lvl="2" indent="-228600" defTabSz="914400" eaLnBrk="0" hangingPunct="0">
              <a:spcBef>
                <a:spcPts val="350"/>
              </a:spcBef>
              <a:spcAft>
                <a:spcPts val="1000"/>
              </a:spcAft>
              <a:buClr>
                <a:schemeClr val="accent2"/>
              </a:buClr>
              <a:buSzPct val="100000"/>
              <a:buFont typeface="Wingdings 2" pitchFamily="18" charset="2"/>
              <a:buChar char=""/>
            </a:pPr>
            <a:endParaRPr lang="en-US" sz="2200" dirty="0">
              <a:latin typeface="Lucida Sans Unicode" pitchFamily="34" charset="0"/>
            </a:endParaRPr>
          </a:p>
        </p:txBody>
      </p:sp>
      <p:sp>
        <p:nvSpPr>
          <p:cNvPr id="88070" name="Content Placeholder 1"/>
          <p:cNvSpPr>
            <a:spLocks/>
          </p:cNvSpPr>
          <p:nvPr/>
        </p:nvSpPr>
        <p:spPr bwMode="auto">
          <a:xfrm>
            <a:off x="609600" y="6053138"/>
            <a:ext cx="8229600" cy="1566862"/>
          </a:xfrm>
          <a:prstGeom prst="rect">
            <a:avLst/>
          </a:prstGeom>
          <a:noFill/>
          <a:ln w="9525">
            <a:noFill/>
            <a:miter lim="800000"/>
            <a:headEnd/>
            <a:tailEnd/>
          </a:ln>
        </p:spPr>
        <p:txBody>
          <a:bodyPr/>
          <a:lstStyle/>
          <a:p>
            <a:pPr marL="365125" indent="-255588" defTabSz="914400" eaLnBrk="0" hangingPunct="0">
              <a:spcBef>
                <a:spcPts val="400"/>
              </a:spcBef>
              <a:spcAft>
                <a:spcPts val="1000"/>
              </a:spcAft>
              <a:buClr>
                <a:schemeClr val="accent1"/>
              </a:buClr>
              <a:buSzPct val="68000"/>
              <a:buFont typeface="Wingdings 3" pitchFamily="18" charset="2"/>
              <a:buChar char=""/>
            </a:pPr>
            <a:r>
              <a:rPr lang="en-US" sz="2800" dirty="0" smtClean="0">
                <a:latin typeface="Lucida Sans Unicode" pitchFamily="34" charset="0"/>
              </a:rPr>
              <a:t>Seek volunteers to spot events, give seeds</a:t>
            </a:r>
            <a:endParaRPr lang="en-US" sz="2800" dirty="0">
              <a:latin typeface="Lucida Sans Unicod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p>
            <a:fld id="{58A3DA1C-3D69-4D7B-A8B3-CF3F2B495994}" type="slidenum">
              <a:rPr lang="en-US" smtClean="0"/>
              <a:pPr/>
              <a:t>5</a:t>
            </a:fld>
            <a:endParaRPr lang="en-US" smtClean="0"/>
          </a:p>
        </p:txBody>
      </p:sp>
      <p:pic>
        <p:nvPicPr>
          <p:cNvPr id="6147" name="Picture 6"/>
          <p:cNvPicPr>
            <a:picLocks noChangeAspect="1" noChangeArrowheads="1"/>
          </p:cNvPicPr>
          <p:nvPr/>
        </p:nvPicPr>
        <p:blipFill>
          <a:blip r:embed="rId3" cstate="print"/>
          <a:srcRect/>
          <a:stretch>
            <a:fillRect/>
          </a:stretch>
        </p:blipFill>
        <p:spPr bwMode="auto">
          <a:xfrm>
            <a:off x="1219200" y="0"/>
            <a:ext cx="7660598" cy="6459538"/>
          </a:xfrm>
          <a:prstGeom prst="rect">
            <a:avLst/>
          </a:prstGeom>
          <a:noFill/>
          <a:ln w="9525">
            <a:noFill/>
            <a:miter lim="800000"/>
            <a:headEnd/>
            <a:tailEnd/>
          </a:ln>
        </p:spPr>
      </p:pic>
      <p:sp>
        <p:nvSpPr>
          <p:cNvPr id="6149" name="Rectangle 4"/>
          <p:cNvSpPr>
            <a:spLocks noGrp="1" noChangeArrowheads="1"/>
          </p:cNvSpPr>
          <p:nvPr>
            <p:ph type="body" sz="half" idx="1"/>
          </p:nvPr>
        </p:nvSpPr>
        <p:spPr>
          <a:xfrm>
            <a:off x="0" y="228600"/>
            <a:ext cx="2819400" cy="1143000"/>
          </a:xfrm>
        </p:spPr>
        <p:txBody>
          <a:bodyPr/>
          <a:lstStyle/>
          <a:p>
            <a:pPr marL="231775" indent="-231775" eaLnBrk="1" hangingPunct="1">
              <a:lnSpc>
                <a:spcPct val="80000"/>
              </a:lnSpc>
              <a:spcBef>
                <a:spcPct val="50000"/>
              </a:spcBef>
            </a:pPr>
            <a:r>
              <a:rPr lang="en-US" sz="2100" dirty="0" smtClean="0"/>
              <a:t>Build a networked digital library relating to CTR</a:t>
            </a:r>
          </a:p>
        </p:txBody>
      </p:sp>
      <p:sp>
        <p:nvSpPr>
          <p:cNvPr id="7" name="Rectangle 4"/>
          <p:cNvSpPr txBox="1">
            <a:spLocks noChangeArrowheads="1"/>
          </p:cNvSpPr>
          <p:nvPr/>
        </p:nvSpPr>
        <p:spPr bwMode="auto">
          <a:xfrm>
            <a:off x="7086600" y="5105400"/>
            <a:ext cx="2057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Support information exploration</a:t>
            </a:r>
          </a:p>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Aided by an ontology</a:t>
            </a:r>
          </a:p>
        </p:txBody>
      </p:sp>
      <p:sp>
        <p:nvSpPr>
          <p:cNvPr id="8" name="Rectangle 4"/>
          <p:cNvSpPr txBox="1">
            <a:spLocks noChangeArrowheads="1"/>
          </p:cNvSpPr>
          <p:nvPr/>
        </p:nvSpPr>
        <p:spPr bwMode="auto">
          <a:xfrm>
            <a:off x="0" y="5029200"/>
            <a:ext cx="3505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80000"/>
              </a:lnSpc>
              <a:spcBef>
                <a:spcPct val="50000"/>
              </a:spcBef>
              <a:spcAft>
                <a:spcPct val="0"/>
              </a:spcAft>
              <a:buClrTx/>
              <a:buSzTx/>
              <a:buFontTx/>
              <a:buChar char="•"/>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mn-cs"/>
              </a:rPr>
              <a:t>Integrate community, content, and services relating to CTR, making it accessible, and preserving it for long-term reuse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p:spPr>
        <p:txBody>
          <a:bodyPr/>
          <a:lstStyle/>
          <a:p>
            <a:fld id="{8C143ED5-6A57-4117-8506-BF1EE6DD2678}" type="slidenum">
              <a:rPr lang="en-US" smtClean="0"/>
              <a:pPr/>
              <a:t>6</a:t>
            </a:fld>
            <a:endParaRPr lang="en-US" smtClean="0"/>
          </a:p>
        </p:txBody>
      </p:sp>
      <p:grpSp>
        <p:nvGrpSpPr>
          <p:cNvPr id="1028" name="Group 48"/>
          <p:cNvGrpSpPr>
            <a:grpSpLocks/>
          </p:cNvGrpSpPr>
          <p:nvPr/>
        </p:nvGrpSpPr>
        <p:grpSpPr bwMode="auto">
          <a:xfrm>
            <a:off x="3276600" y="1219200"/>
            <a:ext cx="5562600" cy="5410200"/>
            <a:chOff x="8640" y="8112"/>
            <a:chExt cx="4800" cy="5328"/>
          </a:xfrm>
        </p:grpSpPr>
        <p:sp>
          <p:nvSpPr>
            <p:cNvPr id="1071" name="AutoShape 49"/>
            <p:cNvSpPr>
              <a:spLocks noChangeArrowheads="1"/>
            </p:cNvSpPr>
            <p:nvPr/>
          </p:nvSpPr>
          <p:spPr bwMode="auto">
            <a:xfrm>
              <a:off x="8640" y="8112"/>
              <a:ext cx="2256" cy="5328"/>
            </a:xfrm>
            <a:prstGeom prst="triangle">
              <a:avLst>
                <a:gd name="adj" fmla="val 100000"/>
              </a:avLst>
            </a:prstGeom>
            <a:solidFill>
              <a:srgbClr val="FBD79D"/>
            </a:solidFill>
            <a:ln w="9525">
              <a:noFill/>
              <a:miter lim="800000"/>
              <a:headEnd/>
              <a:tailEnd/>
            </a:ln>
          </p:spPr>
          <p:txBody>
            <a:bodyPr wrap="none" anchor="ctr"/>
            <a:lstStyle/>
            <a:p>
              <a:endParaRPr lang="en-US"/>
            </a:p>
          </p:txBody>
        </p:sp>
        <p:sp>
          <p:nvSpPr>
            <p:cNvPr id="1072" name="Rectangle 50"/>
            <p:cNvSpPr>
              <a:spLocks noChangeArrowheads="1"/>
            </p:cNvSpPr>
            <p:nvPr/>
          </p:nvSpPr>
          <p:spPr bwMode="auto">
            <a:xfrm>
              <a:off x="10896" y="8112"/>
              <a:ext cx="2544" cy="5328"/>
            </a:xfrm>
            <a:prstGeom prst="rect">
              <a:avLst/>
            </a:prstGeom>
            <a:solidFill>
              <a:srgbClr val="FBD79D"/>
            </a:solidFill>
            <a:ln w="9525">
              <a:noFill/>
              <a:miter lim="800000"/>
              <a:headEnd/>
              <a:tailEnd/>
            </a:ln>
          </p:spPr>
          <p:txBody>
            <a:bodyPr wrap="none" anchor="ctr"/>
            <a:lstStyle/>
            <a:p>
              <a:endParaRPr lang="en-US"/>
            </a:p>
          </p:txBody>
        </p:sp>
      </p:grpSp>
      <p:grpSp>
        <p:nvGrpSpPr>
          <p:cNvPr id="1029" name="Group 51"/>
          <p:cNvGrpSpPr>
            <a:grpSpLocks/>
          </p:cNvGrpSpPr>
          <p:nvPr/>
        </p:nvGrpSpPr>
        <p:grpSpPr bwMode="auto">
          <a:xfrm>
            <a:off x="381000" y="1219200"/>
            <a:ext cx="5562600" cy="5410200"/>
            <a:chOff x="6143" y="8112"/>
            <a:chExt cx="4753" cy="5328"/>
          </a:xfrm>
        </p:grpSpPr>
        <p:sp>
          <p:nvSpPr>
            <p:cNvPr id="1069" name="AutoShape 52"/>
            <p:cNvSpPr>
              <a:spLocks noChangeArrowheads="1"/>
            </p:cNvSpPr>
            <p:nvPr/>
          </p:nvSpPr>
          <p:spPr bwMode="auto">
            <a:xfrm rot="10800000">
              <a:off x="8640" y="8112"/>
              <a:ext cx="2256" cy="5328"/>
            </a:xfrm>
            <a:prstGeom prst="triangle">
              <a:avLst>
                <a:gd name="adj" fmla="val 100000"/>
              </a:avLst>
            </a:prstGeom>
            <a:solidFill>
              <a:srgbClr val="DDDDDD"/>
            </a:solidFill>
            <a:ln w="9525">
              <a:noFill/>
              <a:miter lim="800000"/>
              <a:headEnd/>
              <a:tailEnd/>
            </a:ln>
          </p:spPr>
          <p:txBody>
            <a:bodyPr wrap="none" anchor="ctr"/>
            <a:lstStyle/>
            <a:p>
              <a:endParaRPr lang="en-US"/>
            </a:p>
          </p:txBody>
        </p:sp>
        <p:sp>
          <p:nvSpPr>
            <p:cNvPr id="1070" name="Rectangle 53"/>
            <p:cNvSpPr>
              <a:spLocks noChangeArrowheads="1"/>
            </p:cNvSpPr>
            <p:nvPr/>
          </p:nvSpPr>
          <p:spPr bwMode="auto">
            <a:xfrm rot="10800000">
              <a:off x="6143" y="8112"/>
              <a:ext cx="2544" cy="5328"/>
            </a:xfrm>
            <a:prstGeom prst="rect">
              <a:avLst/>
            </a:prstGeom>
            <a:solidFill>
              <a:srgbClr val="DDDDDD"/>
            </a:solidFill>
            <a:ln w="9525">
              <a:noFill/>
              <a:miter lim="800000"/>
              <a:headEnd/>
              <a:tailEnd/>
            </a:ln>
          </p:spPr>
          <p:txBody>
            <a:bodyPr wrap="none" anchor="ctr"/>
            <a:lstStyle/>
            <a:p>
              <a:endParaRPr lang="en-US"/>
            </a:p>
          </p:txBody>
        </p:sp>
      </p:grpSp>
      <p:sp>
        <p:nvSpPr>
          <p:cNvPr id="1030" name="Rectangle 2"/>
          <p:cNvSpPr>
            <a:spLocks noGrp="1" noChangeArrowheads="1"/>
          </p:cNvSpPr>
          <p:nvPr>
            <p:ph type="title"/>
          </p:nvPr>
        </p:nvSpPr>
        <p:spPr>
          <a:xfrm>
            <a:off x="381000" y="198438"/>
            <a:ext cx="8229600" cy="944562"/>
          </a:xfrm>
        </p:spPr>
        <p:txBody>
          <a:bodyPr/>
          <a:lstStyle/>
          <a:p>
            <a:pPr eaLnBrk="1" hangingPunct="1"/>
            <a:r>
              <a:rPr lang="en-US" smtClean="0"/>
              <a:t>An ontology for CTR</a:t>
            </a:r>
          </a:p>
        </p:txBody>
      </p:sp>
      <p:sp>
        <p:nvSpPr>
          <p:cNvPr id="1031" name="Text Box 33"/>
          <p:cNvSpPr txBox="1">
            <a:spLocks noChangeArrowheads="1"/>
          </p:cNvSpPr>
          <p:nvPr/>
        </p:nvSpPr>
        <p:spPr bwMode="auto">
          <a:xfrm>
            <a:off x="381000" y="4800600"/>
            <a:ext cx="1735138" cy="641350"/>
          </a:xfrm>
          <a:prstGeom prst="rect">
            <a:avLst/>
          </a:prstGeom>
          <a:noFill/>
          <a:ln w="9525">
            <a:noFill/>
            <a:miter lim="800000"/>
            <a:headEnd/>
            <a:tailEnd/>
          </a:ln>
        </p:spPr>
        <p:txBody>
          <a:bodyPr wrap="none" lIns="151522" tIns="75760" rIns="151522" bIns="75760">
            <a:spAutoFit/>
          </a:bodyPr>
          <a:lstStyle/>
          <a:p>
            <a:pPr defTabSz="1516063"/>
            <a:r>
              <a:rPr lang="en-US" sz="1600" b="1"/>
              <a:t>Social network</a:t>
            </a:r>
          </a:p>
          <a:p>
            <a:pPr defTabSz="1516063"/>
            <a:r>
              <a:rPr lang="en-US" sz="1600" b="1"/>
              <a:t>applications</a:t>
            </a:r>
          </a:p>
        </p:txBody>
      </p:sp>
      <p:grpSp>
        <p:nvGrpSpPr>
          <p:cNvPr id="1032" name="Group 56"/>
          <p:cNvGrpSpPr>
            <a:grpSpLocks/>
          </p:cNvGrpSpPr>
          <p:nvPr/>
        </p:nvGrpSpPr>
        <p:grpSpPr bwMode="auto">
          <a:xfrm>
            <a:off x="533400" y="1295400"/>
            <a:ext cx="8382000" cy="5119688"/>
            <a:chOff x="336" y="816"/>
            <a:chExt cx="5280" cy="3225"/>
          </a:xfrm>
        </p:grpSpPr>
        <p:grpSp>
          <p:nvGrpSpPr>
            <p:cNvPr id="1035" name="Group 44"/>
            <p:cNvGrpSpPr>
              <a:grpSpLocks/>
            </p:cNvGrpSpPr>
            <p:nvPr/>
          </p:nvGrpSpPr>
          <p:grpSpPr bwMode="auto">
            <a:xfrm>
              <a:off x="576" y="844"/>
              <a:ext cx="1115" cy="404"/>
              <a:chOff x="576" y="844"/>
              <a:chExt cx="1115" cy="404"/>
            </a:xfrm>
          </p:grpSpPr>
          <p:pic>
            <p:nvPicPr>
              <p:cNvPr id="1067" name="Picture 6" descr="MPj04386780000[1]"/>
              <p:cNvPicPr>
                <a:picLocks noChangeAspect="1" noChangeArrowheads="1"/>
              </p:cNvPicPr>
              <p:nvPr/>
            </p:nvPicPr>
            <p:blipFill>
              <a:blip r:embed="rId4" cstate="print"/>
              <a:srcRect/>
              <a:stretch>
                <a:fillRect/>
              </a:stretch>
            </p:blipFill>
            <p:spPr bwMode="auto">
              <a:xfrm>
                <a:off x="1248" y="864"/>
                <a:ext cx="443" cy="348"/>
              </a:xfrm>
              <a:prstGeom prst="rect">
                <a:avLst/>
              </a:prstGeom>
              <a:noFill/>
              <a:ln w="9525">
                <a:noFill/>
                <a:miter lim="800000"/>
                <a:headEnd/>
                <a:tailEnd/>
              </a:ln>
            </p:spPr>
          </p:pic>
          <p:sp>
            <p:nvSpPr>
              <p:cNvPr id="1068" name="Text Box 7"/>
              <p:cNvSpPr txBox="1">
                <a:spLocks noChangeArrowheads="1"/>
              </p:cNvSpPr>
              <p:nvPr/>
            </p:nvSpPr>
            <p:spPr bwMode="auto">
              <a:xfrm>
                <a:off x="576" y="844"/>
                <a:ext cx="802" cy="404"/>
              </a:xfrm>
              <a:prstGeom prst="rect">
                <a:avLst/>
              </a:prstGeom>
              <a:noFill/>
              <a:ln w="9525">
                <a:noFill/>
                <a:miter lim="800000"/>
                <a:headEnd/>
                <a:tailEnd/>
              </a:ln>
            </p:spPr>
            <p:txBody>
              <a:bodyPr lIns="151522" tIns="75760" rIns="151522" bIns="75760">
                <a:spAutoFit/>
              </a:bodyPr>
              <a:lstStyle/>
              <a:p>
                <a:pPr algn="r" defTabSz="1516063"/>
                <a:r>
                  <a:rPr lang="en-US" sz="1600" b="1"/>
                  <a:t>CTR literature</a:t>
                </a:r>
              </a:p>
            </p:txBody>
          </p:sp>
        </p:grpSp>
        <p:pic>
          <p:nvPicPr>
            <p:cNvPr id="1036" name="Picture 9" descr="MCj04398590000[1]"/>
            <p:cNvPicPr>
              <a:picLocks noChangeAspect="1" noChangeArrowheads="1"/>
            </p:cNvPicPr>
            <p:nvPr/>
          </p:nvPicPr>
          <p:blipFill>
            <a:blip r:embed="rId5" cstate="print"/>
            <a:srcRect/>
            <a:stretch>
              <a:fillRect/>
            </a:stretch>
          </p:blipFill>
          <p:spPr bwMode="auto">
            <a:xfrm>
              <a:off x="432" y="1296"/>
              <a:ext cx="527" cy="384"/>
            </a:xfrm>
            <a:prstGeom prst="rect">
              <a:avLst/>
            </a:prstGeom>
            <a:noFill/>
            <a:ln w="9525">
              <a:noFill/>
              <a:miter lim="800000"/>
              <a:headEnd/>
              <a:tailEnd/>
            </a:ln>
          </p:spPr>
        </p:pic>
        <p:sp>
          <p:nvSpPr>
            <p:cNvPr id="1037" name="Text Box 10"/>
            <p:cNvSpPr txBox="1">
              <a:spLocks noChangeArrowheads="1"/>
            </p:cNvSpPr>
            <p:nvPr/>
          </p:nvSpPr>
          <p:spPr bwMode="auto">
            <a:xfrm>
              <a:off x="336" y="1622"/>
              <a:ext cx="1035" cy="250"/>
            </a:xfrm>
            <a:prstGeom prst="rect">
              <a:avLst/>
            </a:prstGeom>
            <a:noFill/>
            <a:ln w="9525">
              <a:noFill/>
              <a:miter lim="800000"/>
              <a:headEnd/>
              <a:tailEnd/>
            </a:ln>
          </p:spPr>
          <p:txBody>
            <a:bodyPr wrap="none" lIns="151522" tIns="75760" rIns="151522" bIns="75760">
              <a:spAutoFit/>
            </a:bodyPr>
            <a:lstStyle/>
            <a:p>
              <a:pPr defTabSz="1516063"/>
              <a:r>
                <a:rPr lang="en-US" sz="1600" b="1"/>
                <a:t>Focus groups</a:t>
              </a:r>
            </a:p>
          </p:txBody>
        </p:sp>
        <p:graphicFrame>
          <p:nvGraphicFramePr>
            <p:cNvPr id="1026" name="Object 12"/>
            <p:cNvGraphicFramePr>
              <a:graphicFrameLocks noChangeAspect="1"/>
            </p:cNvGraphicFramePr>
            <p:nvPr/>
          </p:nvGraphicFramePr>
          <p:xfrm>
            <a:off x="480" y="1968"/>
            <a:ext cx="512" cy="384"/>
          </p:xfrm>
          <a:graphic>
            <a:graphicData uri="http://schemas.openxmlformats.org/presentationml/2006/ole">
              <p:oleObj spid="_x0000_s1026" name="Bitmap Image" r:id="rId6" imgW="7000000" imgH="5095238" progId="PBrush">
                <p:embed/>
              </p:oleObj>
            </a:graphicData>
          </a:graphic>
        </p:graphicFrame>
        <p:sp>
          <p:nvSpPr>
            <p:cNvPr id="1038" name="Text Box 13"/>
            <p:cNvSpPr txBox="1">
              <a:spLocks noChangeArrowheads="1"/>
            </p:cNvSpPr>
            <p:nvPr/>
          </p:nvSpPr>
          <p:spPr bwMode="auto">
            <a:xfrm>
              <a:off x="370" y="2284"/>
              <a:ext cx="1166" cy="404"/>
            </a:xfrm>
            <a:prstGeom prst="rect">
              <a:avLst/>
            </a:prstGeom>
            <a:noFill/>
            <a:ln w="9525">
              <a:noFill/>
              <a:miter lim="800000"/>
              <a:headEnd/>
              <a:tailEnd/>
            </a:ln>
          </p:spPr>
          <p:txBody>
            <a:bodyPr wrap="none" lIns="151522" tIns="75760" rIns="151522" bIns="75760">
              <a:spAutoFit/>
            </a:bodyPr>
            <a:lstStyle/>
            <a:p>
              <a:pPr defTabSz="1516063"/>
              <a:r>
                <a:rPr lang="en-US" sz="1600" b="1"/>
                <a:t>Websites, </a:t>
              </a:r>
            </a:p>
            <a:p>
              <a:pPr defTabSz="1516063"/>
              <a:r>
                <a:rPr lang="en-US" sz="1600" b="1"/>
                <a:t>Internet Archive</a:t>
              </a:r>
            </a:p>
          </p:txBody>
        </p:sp>
        <p:sp>
          <p:nvSpPr>
            <p:cNvPr id="1039" name="Text Box 14"/>
            <p:cNvSpPr txBox="1">
              <a:spLocks noChangeArrowheads="1"/>
            </p:cNvSpPr>
            <p:nvPr/>
          </p:nvSpPr>
          <p:spPr bwMode="auto">
            <a:xfrm>
              <a:off x="4272" y="816"/>
              <a:ext cx="956" cy="298"/>
            </a:xfrm>
            <a:prstGeom prst="rect">
              <a:avLst/>
            </a:prstGeom>
            <a:noFill/>
            <a:ln w="9525">
              <a:noFill/>
              <a:miter lim="800000"/>
              <a:headEnd/>
              <a:tailEnd/>
            </a:ln>
          </p:spPr>
          <p:txBody>
            <a:bodyPr wrap="none" lIns="151522" tIns="75760" rIns="151522" bIns="75760">
              <a:spAutoFit/>
            </a:bodyPr>
            <a:lstStyle/>
            <a:p>
              <a:pPr defTabSz="1516063"/>
              <a:r>
                <a:rPr lang="en-US" sz="2100" b="1"/>
                <a:t>Browsing</a:t>
              </a:r>
            </a:p>
          </p:txBody>
        </p:sp>
        <p:sp>
          <p:nvSpPr>
            <p:cNvPr id="1040" name="Text Box 15"/>
            <p:cNvSpPr txBox="1">
              <a:spLocks noChangeArrowheads="1"/>
            </p:cNvSpPr>
            <p:nvPr/>
          </p:nvSpPr>
          <p:spPr bwMode="auto">
            <a:xfrm>
              <a:off x="4224" y="1344"/>
              <a:ext cx="1100" cy="682"/>
            </a:xfrm>
            <a:prstGeom prst="rect">
              <a:avLst/>
            </a:prstGeom>
            <a:noFill/>
            <a:ln w="9525">
              <a:noFill/>
              <a:miter lim="800000"/>
              <a:headEnd/>
              <a:tailEnd/>
            </a:ln>
          </p:spPr>
          <p:txBody>
            <a:bodyPr wrap="none" lIns="151522" tIns="75760" rIns="151522" bIns="75760">
              <a:spAutoFit/>
            </a:bodyPr>
            <a:lstStyle/>
            <a:p>
              <a:pPr defTabSz="1516063"/>
              <a:r>
                <a:rPr lang="en-US" sz="2100" b="1"/>
                <a:t>Searching</a:t>
              </a:r>
            </a:p>
            <a:p>
              <a:pPr marL="285750" lvl="1" defTabSz="1516063"/>
              <a:r>
                <a:rPr lang="en-US" sz="2000"/>
                <a:t>Query </a:t>
              </a:r>
            </a:p>
            <a:p>
              <a:pPr marL="285750" lvl="1" defTabSz="1516063"/>
              <a:r>
                <a:rPr lang="en-US" sz="2000"/>
                <a:t>expansion</a:t>
              </a:r>
            </a:p>
          </p:txBody>
        </p:sp>
        <p:sp>
          <p:nvSpPr>
            <p:cNvPr id="1041" name="Text Box 16"/>
            <p:cNvSpPr txBox="1">
              <a:spLocks noChangeArrowheads="1"/>
            </p:cNvSpPr>
            <p:nvPr/>
          </p:nvSpPr>
          <p:spPr bwMode="auto">
            <a:xfrm>
              <a:off x="4080" y="3696"/>
              <a:ext cx="1069" cy="298"/>
            </a:xfrm>
            <a:prstGeom prst="rect">
              <a:avLst/>
            </a:prstGeom>
            <a:noFill/>
            <a:ln w="9525">
              <a:noFill/>
              <a:miter lim="800000"/>
              <a:headEnd/>
              <a:tailEnd/>
            </a:ln>
          </p:spPr>
          <p:txBody>
            <a:bodyPr wrap="none" lIns="151522" tIns="75760" rIns="151522" bIns="75760">
              <a:spAutoFit/>
            </a:bodyPr>
            <a:lstStyle/>
            <a:p>
              <a:pPr defTabSz="1516063"/>
              <a:r>
                <a:rPr lang="en-US" sz="2100" b="1"/>
                <a:t>Visualizing</a:t>
              </a:r>
            </a:p>
          </p:txBody>
        </p:sp>
        <p:sp>
          <p:nvSpPr>
            <p:cNvPr id="1042" name="Text Box 17"/>
            <p:cNvSpPr txBox="1">
              <a:spLocks noChangeArrowheads="1"/>
            </p:cNvSpPr>
            <p:nvPr/>
          </p:nvSpPr>
          <p:spPr bwMode="auto">
            <a:xfrm>
              <a:off x="4272" y="2160"/>
              <a:ext cx="845" cy="298"/>
            </a:xfrm>
            <a:prstGeom prst="rect">
              <a:avLst/>
            </a:prstGeom>
            <a:noFill/>
            <a:ln w="9525">
              <a:noFill/>
              <a:miter lim="800000"/>
              <a:headEnd/>
              <a:tailEnd/>
            </a:ln>
          </p:spPr>
          <p:txBody>
            <a:bodyPr wrap="none" lIns="151522" tIns="75760" rIns="151522" bIns="75760">
              <a:spAutoFit/>
            </a:bodyPr>
            <a:lstStyle/>
            <a:p>
              <a:pPr defTabSz="1516063"/>
              <a:r>
                <a:rPr lang="en-US" sz="2100" b="1"/>
                <a:t>Tagging</a:t>
              </a:r>
            </a:p>
          </p:txBody>
        </p:sp>
        <p:sp>
          <p:nvSpPr>
            <p:cNvPr id="1043" name="Text Box 18"/>
            <p:cNvSpPr txBox="1">
              <a:spLocks noChangeArrowheads="1"/>
            </p:cNvSpPr>
            <p:nvPr/>
          </p:nvSpPr>
          <p:spPr bwMode="auto">
            <a:xfrm>
              <a:off x="4080" y="3168"/>
              <a:ext cx="1245" cy="298"/>
            </a:xfrm>
            <a:prstGeom prst="rect">
              <a:avLst/>
            </a:prstGeom>
            <a:noFill/>
            <a:ln w="9525">
              <a:noFill/>
              <a:miter lim="800000"/>
              <a:headEnd/>
              <a:tailEnd/>
            </a:ln>
          </p:spPr>
          <p:txBody>
            <a:bodyPr wrap="none" lIns="151522" tIns="75760" rIns="151522" bIns="75760">
              <a:spAutoFit/>
            </a:bodyPr>
            <a:lstStyle/>
            <a:p>
              <a:pPr defTabSz="1516063"/>
              <a:r>
                <a:rPr lang="en-US" sz="2100" b="1"/>
                <a:t>Summarizing</a:t>
              </a:r>
            </a:p>
          </p:txBody>
        </p:sp>
        <p:cxnSp>
          <p:nvCxnSpPr>
            <p:cNvPr id="1044" name="AutoShape 19"/>
            <p:cNvCxnSpPr>
              <a:cxnSpLocks noChangeShapeType="1"/>
              <a:stCxn id="1054" idx="3"/>
              <a:endCxn id="1041" idx="1"/>
            </p:cNvCxnSpPr>
            <p:nvPr/>
          </p:nvCxnSpPr>
          <p:spPr bwMode="auto">
            <a:xfrm>
              <a:off x="3292" y="2249"/>
              <a:ext cx="788" cy="1596"/>
            </a:xfrm>
            <a:prstGeom prst="curvedConnector3">
              <a:avLst>
                <a:gd name="adj1" fmla="val 50000"/>
              </a:avLst>
            </a:prstGeom>
            <a:noFill/>
            <a:ln w="9525">
              <a:solidFill>
                <a:schemeClr val="tx1"/>
              </a:solidFill>
              <a:round/>
              <a:headEnd/>
              <a:tailEnd type="triangle" w="med" len="med"/>
            </a:ln>
          </p:spPr>
        </p:cxnSp>
        <p:cxnSp>
          <p:nvCxnSpPr>
            <p:cNvPr id="1045" name="AutoShape 20"/>
            <p:cNvCxnSpPr>
              <a:cxnSpLocks noChangeShapeType="1"/>
              <a:stCxn id="1054" idx="3"/>
              <a:endCxn id="1040" idx="1"/>
            </p:cNvCxnSpPr>
            <p:nvPr/>
          </p:nvCxnSpPr>
          <p:spPr bwMode="auto">
            <a:xfrm flipV="1">
              <a:off x="3292" y="1685"/>
              <a:ext cx="932" cy="564"/>
            </a:xfrm>
            <a:prstGeom prst="curvedConnector3">
              <a:avLst>
                <a:gd name="adj1" fmla="val 50000"/>
              </a:avLst>
            </a:prstGeom>
            <a:noFill/>
            <a:ln w="9525">
              <a:solidFill>
                <a:schemeClr val="tx1"/>
              </a:solidFill>
              <a:round/>
              <a:headEnd/>
              <a:tailEnd type="triangle" w="med" len="med"/>
            </a:ln>
          </p:spPr>
        </p:cxnSp>
        <p:cxnSp>
          <p:nvCxnSpPr>
            <p:cNvPr id="1046" name="AutoShape 21"/>
            <p:cNvCxnSpPr>
              <a:cxnSpLocks noChangeShapeType="1"/>
              <a:stCxn id="1054" idx="3"/>
              <a:endCxn id="1043" idx="1"/>
            </p:cNvCxnSpPr>
            <p:nvPr/>
          </p:nvCxnSpPr>
          <p:spPr bwMode="auto">
            <a:xfrm>
              <a:off x="3292" y="2249"/>
              <a:ext cx="788" cy="1068"/>
            </a:xfrm>
            <a:prstGeom prst="curvedConnector3">
              <a:avLst>
                <a:gd name="adj1" fmla="val 50000"/>
              </a:avLst>
            </a:prstGeom>
            <a:noFill/>
            <a:ln w="9525">
              <a:solidFill>
                <a:schemeClr val="tx1"/>
              </a:solidFill>
              <a:round/>
              <a:headEnd/>
              <a:tailEnd type="triangle" w="med" len="med"/>
            </a:ln>
          </p:spPr>
        </p:cxnSp>
        <p:cxnSp>
          <p:nvCxnSpPr>
            <p:cNvPr id="1047" name="AutoShape 22"/>
            <p:cNvCxnSpPr>
              <a:cxnSpLocks noChangeShapeType="1"/>
              <a:endCxn id="1054" idx="1"/>
            </p:cNvCxnSpPr>
            <p:nvPr/>
          </p:nvCxnSpPr>
          <p:spPr bwMode="auto">
            <a:xfrm>
              <a:off x="959" y="1488"/>
              <a:ext cx="1261" cy="761"/>
            </a:xfrm>
            <a:prstGeom prst="curvedConnector3">
              <a:avLst>
                <a:gd name="adj1" fmla="val 49958"/>
              </a:avLst>
            </a:prstGeom>
            <a:noFill/>
            <a:ln w="9525">
              <a:solidFill>
                <a:schemeClr val="tx1"/>
              </a:solidFill>
              <a:round/>
              <a:headEnd/>
              <a:tailEnd type="triangle" w="med" len="med"/>
            </a:ln>
          </p:spPr>
        </p:cxnSp>
        <p:cxnSp>
          <p:nvCxnSpPr>
            <p:cNvPr id="1048" name="AutoShape 23"/>
            <p:cNvCxnSpPr>
              <a:cxnSpLocks noChangeShapeType="1"/>
              <a:stCxn id="1054" idx="3"/>
              <a:endCxn id="1042" idx="1"/>
            </p:cNvCxnSpPr>
            <p:nvPr/>
          </p:nvCxnSpPr>
          <p:spPr bwMode="auto">
            <a:xfrm>
              <a:off x="3292" y="2249"/>
              <a:ext cx="980" cy="60"/>
            </a:xfrm>
            <a:prstGeom prst="curvedConnector3">
              <a:avLst>
                <a:gd name="adj1" fmla="val 50000"/>
              </a:avLst>
            </a:prstGeom>
            <a:noFill/>
            <a:ln w="9525">
              <a:solidFill>
                <a:schemeClr val="tx1"/>
              </a:solidFill>
              <a:round/>
              <a:headEnd/>
              <a:tailEnd type="triangle" w="med" len="med"/>
            </a:ln>
          </p:spPr>
        </p:cxnSp>
        <p:cxnSp>
          <p:nvCxnSpPr>
            <p:cNvPr id="1049" name="AutoShape 24"/>
            <p:cNvCxnSpPr>
              <a:cxnSpLocks noChangeShapeType="1"/>
              <a:stCxn id="1054" idx="3"/>
              <a:endCxn id="1061" idx="1"/>
            </p:cNvCxnSpPr>
            <p:nvPr/>
          </p:nvCxnSpPr>
          <p:spPr bwMode="auto">
            <a:xfrm>
              <a:off x="3292" y="2249"/>
              <a:ext cx="788" cy="540"/>
            </a:xfrm>
            <a:prstGeom prst="curvedConnector3">
              <a:avLst>
                <a:gd name="adj1" fmla="val 50000"/>
              </a:avLst>
            </a:prstGeom>
            <a:noFill/>
            <a:ln w="9525">
              <a:solidFill>
                <a:schemeClr val="tx1"/>
              </a:solidFill>
              <a:round/>
              <a:headEnd/>
              <a:tailEnd type="triangle" w="med" len="med"/>
            </a:ln>
          </p:spPr>
        </p:cxnSp>
        <p:cxnSp>
          <p:nvCxnSpPr>
            <p:cNvPr id="1050" name="AutoShape 25"/>
            <p:cNvCxnSpPr>
              <a:cxnSpLocks noChangeShapeType="1"/>
            </p:cNvCxnSpPr>
            <p:nvPr/>
          </p:nvCxnSpPr>
          <p:spPr bwMode="auto">
            <a:xfrm rot="16200000" flipH="1">
              <a:off x="2151" y="2078"/>
              <a:ext cx="338" cy="169"/>
            </a:xfrm>
            <a:prstGeom prst="curvedConnector2">
              <a:avLst/>
            </a:prstGeom>
            <a:noFill/>
            <a:ln w="9525">
              <a:solidFill>
                <a:schemeClr val="tx1"/>
              </a:solidFill>
              <a:round/>
              <a:headEnd/>
              <a:tailEnd type="triangle" w="med" len="med"/>
            </a:ln>
          </p:spPr>
        </p:cxnSp>
        <p:cxnSp>
          <p:nvCxnSpPr>
            <p:cNvPr id="1051" name="AutoShape 26"/>
            <p:cNvCxnSpPr>
              <a:cxnSpLocks noChangeShapeType="1"/>
              <a:stCxn id="1054" idx="3"/>
              <a:endCxn id="1039" idx="1"/>
            </p:cNvCxnSpPr>
            <p:nvPr/>
          </p:nvCxnSpPr>
          <p:spPr bwMode="auto">
            <a:xfrm flipV="1">
              <a:off x="3292" y="965"/>
              <a:ext cx="980" cy="1284"/>
            </a:xfrm>
            <a:prstGeom prst="curvedConnector3">
              <a:avLst>
                <a:gd name="adj1" fmla="val 50000"/>
              </a:avLst>
            </a:prstGeom>
            <a:noFill/>
            <a:ln w="9525">
              <a:solidFill>
                <a:schemeClr val="tx1"/>
              </a:solidFill>
              <a:round/>
              <a:headEnd/>
              <a:tailEnd type="triangle" w="med" len="med"/>
            </a:ln>
          </p:spPr>
        </p:cxnSp>
        <p:cxnSp>
          <p:nvCxnSpPr>
            <p:cNvPr id="1052" name="AutoShape 27"/>
            <p:cNvCxnSpPr>
              <a:cxnSpLocks noChangeShapeType="1"/>
              <a:endCxn id="1054" idx="1"/>
            </p:cNvCxnSpPr>
            <p:nvPr/>
          </p:nvCxnSpPr>
          <p:spPr bwMode="auto">
            <a:xfrm>
              <a:off x="992" y="2160"/>
              <a:ext cx="1228" cy="89"/>
            </a:xfrm>
            <a:prstGeom prst="curvedConnector3">
              <a:avLst>
                <a:gd name="adj1" fmla="val 50000"/>
              </a:avLst>
            </a:prstGeom>
            <a:noFill/>
            <a:ln w="9525">
              <a:solidFill>
                <a:schemeClr val="tx1"/>
              </a:solidFill>
              <a:round/>
              <a:headEnd/>
              <a:tailEnd type="triangle" w="med" len="med"/>
            </a:ln>
          </p:spPr>
        </p:cxnSp>
        <p:cxnSp>
          <p:nvCxnSpPr>
            <p:cNvPr id="1053" name="AutoShape 28"/>
            <p:cNvCxnSpPr>
              <a:cxnSpLocks noChangeShapeType="1"/>
              <a:endCxn id="1054" idx="1"/>
            </p:cNvCxnSpPr>
            <p:nvPr/>
          </p:nvCxnSpPr>
          <p:spPr bwMode="auto">
            <a:xfrm>
              <a:off x="1691" y="1038"/>
              <a:ext cx="529" cy="1211"/>
            </a:xfrm>
            <a:prstGeom prst="curvedConnector3">
              <a:avLst>
                <a:gd name="adj1" fmla="val 49907"/>
              </a:avLst>
            </a:prstGeom>
            <a:noFill/>
            <a:ln w="9525">
              <a:solidFill>
                <a:schemeClr val="tx1"/>
              </a:solidFill>
              <a:round/>
              <a:headEnd/>
              <a:tailEnd type="triangle" w="med" len="med"/>
            </a:ln>
          </p:spPr>
        </p:cxnSp>
        <p:sp>
          <p:nvSpPr>
            <p:cNvPr id="1054" name="AutoShape 29"/>
            <p:cNvSpPr>
              <a:spLocks noChangeArrowheads="1"/>
            </p:cNvSpPr>
            <p:nvPr/>
          </p:nvSpPr>
          <p:spPr bwMode="auto">
            <a:xfrm>
              <a:off x="2220" y="1712"/>
              <a:ext cx="1072" cy="1074"/>
            </a:xfrm>
            <a:prstGeom prst="roundRect">
              <a:avLst>
                <a:gd name="adj" fmla="val 16667"/>
              </a:avLst>
            </a:prstGeom>
            <a:solidFill>
              <a:schemeClr val="bg1"/>
            </a:solidFill>
            <a:ln w="9525">
              <a:solidFill>
                <a:schemeClr val="tx1"/>
              </a:solidFill>
              <a:round/>
              <a:headEnd/>
              <a:tailEnd/>
            </a:ln>
          </p:spPr>
          <p:txBody>
            <a:bodyPr wrap="none" lIns="151522" tIns="75760" rIns="151522" bIns="75760" anchor="ctr"/>
            <a:lstStyle/>
            <a:p>
              <a:pPr algn="ctr" defTabSz="1516063"/>
              <a:endParaRPr lang="en-US" sz="2000"/>
            </a:p>
          </p:txBody>
        </p:sp>
        <p:sp>
          <p:nvSpPr>
            <p:cNvPr id="48158" name="Text Box 30"/>
            <p:cNvSpPr txBox="1">
              <a:spLocks noChangeAspect="1" noChangeArrowheads="1"/>
            </p:cNvSpPr>
            <p:nvPr/>
          </p:nvSpPr>
          <p:spPr bwMode="auto">
            <a:xfrm>
              <a:off x="2138" y="1767"/>
              <a:ext cx="1219" cy="269"/>
            </a:xfrm>
            <a:prstGeom prst="rect">
              <a:avLst/>
            </a:prstGeom>
            <a:noFill/>
            <a:ln w="9525">
              <a:noFill/>
              <a:miter lim="800000"/>
              <a:headEnd/>
              <a:tailEnd/>
            </a:ln>
            <a:effectLst/>
          </p:spPr>
          <p:txBody>
            <a:bodyPr lIns="151522" tIns="75760" rIns="151522" bIns="75760">
              <a:spAutoFit/>
            </a:bodyPr>
            <a:lstStyle/>
            <a:p>
              <a:pPr algn="ctr" defTabSz="1516063">
                <a:defRPr/>
              </a:pPr>
              <a:r>
                <a:rPr lang="en-US" b="1">
                  <a:effectLst>
                    <a:outerShdw blurRad="38100" dist="38100" dir="2700000" algn="tl">
                      <a:srgbClr val="C0C0C0"/>
                    </a:outerShdw>
                  </a:effectLst>
                </a:rPr>
                <a:t>CTR Ontology</a:t>
              </a:r>
            </a:p>
          </p:txBody>
        </p:sp>
        <p:sp>
          <p:nvSpPr>
            <p:cNvPr id="1056" name="Text Box 31"/>
            <p:cNvSpPr txBox="1">
              <a:spLocks noChangeArrowheads="1"/>
            </p:cNvSpPr>
            <p:nvPr/>
          </p:nvSpPr>
          <p:spPr bwMode="auto">
            <a:xfrm>
              <a:off x="2186" y="1944"/>
              <a:ext cx="1222" cy="866"/>
            </a:xfrm>
            <a:prstGeom prst="rect">
              <a:avLst/>
            </a:prstGeom>
            <a:noFill/>
            <a:ln w="9525">
              <a:noFill/>
              <a:miter lim="800000"/>
              <a:headEnd/>
              <a:tailEnd/>
            </a:ln>
          </p:spPr>
          <p:txBody>
            <a:bodyPr lIns="151522" tIns="75760" rIns="151522" bIns="75760">
              <a:spAutoFit/>
            </a:bodyPr>
            <a:lstStyle/>
            <a:p>
              <a:pPr marL="174625" indent="-174625" defTabSz="1516063">
                <a:buFontTx/>
                <a:buChar char="•"/>
              </a:pPr>
              <a:r>
                <a:rPr lang="en-US" sz="1600"/>
                <a:t>Individual</a:t>
              </a:r>
            </a:p>
            <a:p>
              <a:pPr marL="174625" indent="-174625" defTabSz="1516063">
                <a:buFontTx/>
                <a:buChar char="•"/>
              </a:pPr>
              <a:r>
                <a:rPr lang="en-US" sz="1600"/>
                <a:t>Organizational</a:t>
              </a:r>
            </a:p>
            <a:p>
              <a:pPr marL="174625" indent="-174625" defTabSz="1516063">
                <a:buFontTx/>
                <a:buChar char="•"/>
              </a:pPr>
              <a:r>
                <a:rPr lang="en-US" sz="1600"/>
                <a:t>Community</a:t>
              </a:r>
            </a:p>
            <a:p>
              <a:pPr marL="174625" indent="-174625" defTabSz="1516063">
                <a:buFontTx/>
                <a:buChar char="•"/>
              </a:pPr>
              <a:r>
                <a:rPr lang="en-US" sz="1600"/>
                <a:t>Political</a:t>
              </a:r>
            </a:p>
            <a:p>
              <a:pPr marL="174625" indent="-174625" defTabSz="1516063">
                <a:buFontTx/>
                <a:buChar char="•"/>
              </a:pPr>
              <a:r>
                <a:rPr lang="en-US" sz="1600"/>
                <a:t>…</a:t>
              </a:r>
            </a:p>
          </p:txBody>
        </p:sp>
        <p:grpSp>
          <p:nvGrpSpPr>
            <p:cNvPr id="1057" name="Group 34"/>
            <p:cNvGrpSpPr>
              <a:grpSpLocks/>
            </p:cNvGrpSpPr>
            <p:nvPr/>
          </p:nvGrpSpPr>
          <p:grpSpPr bwMode="auto">
            <a:xfrm>
              <a:off x="378" y="2880"/>
              <a:ext cx="611" cy="195"/>
              <a:chOff x="2448" y="5664"/>
              <a:chExt cx="1392" cy="432"/>
            </a:xfrm>
          </p:grpSpPr>
          <p:pic>
            <p:nvPicPr>
              <p:cNvPr id="1064" name="Picture 35"/>
              <p:cNvPicPr>
                <a:picLocks noChangeAspect="1" noChangeArrowheads="1"/>
              </p:cNvPicPr>
              <p:nvPr/>
            </p:nvPicPr>
            <p:blipFill>
              <a:blip r:embed="rId7" cstate="print"/>
              <a:srcRect/>
              <a:stretch>
                <a:fillRect/>
              </a:stretch>
            </p:blipFill>
            <p:spPr bwMode="auto">
              <a:xfrm>
                <a:off x="2448" y="5664"/>
                <a:ext cx="432" cy="432"/>
              </a:xfrm>
              <a:prstGeom prst="rect">
                <a:avLst/>
              </a:prstGeom>
              <a:noFill/>
              <a:ln w="9525">
                <a:noFill/>
                <a:miter lim="800000"/>
                <a:headEnd/>
                <a:tailEnd/>
              </a:ln>
            </p:spPr>
          </p:pic>
          <p:pic>
            <p:nvPicPr>
              <p:cNvPr id="1065" name="Picture 36"/>
              <p:cNvPicPr>
                <a:picLocks noChangeAspect="1" noChangeArrowheads="1"/>
              </p:cNvPicPr>
              <p:nvPr/>
            </p:nvPicPr>
            <p:blipFill>
              <a:blip r:embed="rId8" cstate="print"/>
              <a:srcRect/>
              <a:stretch>
                <a:fillRect/>
              </a:stretch>
            </p:blipFill>
            <p:spPr bwMode="auto">
              <a:xfrm>
                <a:off x="2928" y="5664"/>
                <a:ext cx="432" cy="423"/>
              </a:xfrm>
              <a:prstGeom prst="rect">
                <a:avLst/>
              </a:prstGeom>
              <a:noFill/>
              <a:ln w="9525">
                <a:noFill/>
                <a:miter lim="800000"/>
                <a:headEnd/>
                <a:tailEnd/>
              </a:ln>
            </p:spPr>
          </p:pic>
          <p:pic>
            <p:nvPicPr>
              <p:cNvPr id="1066" name="Picture 37"/>
              <p:cNvPicPr>
                <a:picLocks noChangeAspect="1" noChangeArrowheads="1"/>
              </p:cNvPicPr>
              <p:nvPr/>
            </p:nvPicPr>
            <p:blipFill>
              <a:blip r:embed="rId9" cstate="print"/>
              <a:srcRect/>
              <a:stretch>
                <a:fillRect/>
              </a:stretch>
            </p:blipFill>
            <p:spPr bwMode="auto">
              <a:xfrm>
                <a:off x="3408" y="5664"/>
                <a:ext cx="432" cy="432"/>
              </a:xfrm>
              <a:prstGeom prst="rect">
                <a:avLst/>
              </a:prstGeom>
              <a:noFill/>
              <a:ln w="9525">
                <a:noFill/>
                <a:miter lim="800000"/>
                <a:headEnd/>
                <a:tailEnd/>
              </a:ln>
            </p:spPr>
          </p:pic>
        </p:grpSp>
        <p:grpSp>
          <p:nvGrpSpPr>
            <p:cNvPr id="1058" name="Group 38"/>
            <p:cNvGrpSpPr>
              <a:grpSpLocks/>
            </p:cNvGrpSpPr>
            <p:nvPr/>
          </p:nvGrpSpPr>
          <p:grpSpPr bwMode="auto">
            <a:xfrm>
              <a:off x="1104" y="3264"/>
              <a:ext cx="1186" cy="777"/>
              <a:chOff x="7056" y="12240"/>
              <a:chExt cx="1776" cy="1240"/>
            </a:xfrm>
          </p:grpSpPr>
          <p:pic>
            <p:nvPicPr>
              <p:cNvPr id="1062" name="Picture 39" descr="MPj04373320000[1]"/>
              <p:cNvPicPr>
                <a:picLocks noChangeAspect="1" noChangeArrowheads="1"/>
              </p:cNvPicPr>
              <p:nvPr/>
            </p:nvPicPr>
            <p:blipFill>
              <a:blip r:embed="rId10" cstate="print"/>
              <a:srcRect/>
              <a:stretch>
                <a:fillRect/>
              </a:stretch>
            </p:blipFill>
            <p:spPr bwMode="auto">
              <a:xfrm>
                <a:off x="7326" y="12240"/>
                <a:ext cx="599" cy="657"/>
              </a:xfrm>
              <a:prstGeom prst="rect">
                <a:avLst/>
              </a:prstGeom>
              <a:noFill/>
              <a:ln w="9525">
                <a:noFill/>
                <a:miter lim="800000"/>
                <a:headEnd/>
                <a:tailEnd/>
              </a:ln>
            </p:spPr>
          </p:pic>
          <p:sp>
            <p:nvSpPr>
              <p:cNvPr id="1063" name="Text Box 40"/>
              <p:cNvSpPr txBox="1">
                <a:spLocks noChangeArrowheads="1"/>
              </p:cNvSpPr>
              <p:nvPr/>
            </p:nvSpPr>
            <p:spPr bwMode="auto">
              <a:xfrm>
                <a:off x="7056" y="12835"/>
                <a:ext cx="1776" cy="645"/>
              </a:xfrm>
              <a:prstGeom prst="rect">
                <a:avLst/>
              </a:prstGeom>
              <a:noFill/>
              <a:ln w="9525">
                <a:noFill/>
                <a:miter lim="800000"/>
                <a:headEnd/>
                <a:tailEnd/>
              </a:ln>
            </p:spPr>
            <p:txBody>
              <a:bodyPr lIns="151522" tIns="75760" rIns="151522" bIns="75760">
                <a:spAutoFit/>
              </a:bodyPr>
              <a:lstStyle/>
              <a:p>
                <a:pPr defTabSz="1516063"/>
                <a:r>
                  <a:rPr lang="en-US" sz="1600" b="1"/>
                  <a:t>Multicultural/ linguistic input</a:t>
                </a:r>
              </a:p>
            </p:txBody>
          </p:sp>
        </p:grpSp>
        <p:cxnSp>
          <p:nvCxnSpPr>
            <p:cNvPr id="1059" name="AutoShape 41"/>
            <p:cNvCxnSpPr>
              <a:cxnSpLocks noChangeShapeType="1"/>
              <a:endCxn id="1054" idx="1"/>
            </p:cNvCxnSpPr>
            <p:nvPr/>
          </p:nvCxnSpPr>
          <p:spPr bwMode="auto">
            <a:xfrm flipV="1">
              <a:off x="989" y="2249"/>
              <a:ext cx="1231" cy="729"/>
            </a:xfrm>
            <a:prstGeom prst="curvedConnector3">
              <a:avLst>
                <a:gd name="adj1" fmla="val 49958"/>
              </a:avLst>
            </a:prstGeom>
            <a:noFill/>
            <a:ln w="9525">
              <a:solidFill>
                <a:schemeClr val="tx1"/>
              </a:solidFill>
              <a:round/>
              <a:headEnd/>
              <a:tailEnd type="triangle" w="med" len="med"/>
            </a:ln>
          </p:spPr>
        </p:cxnSp>
        <p:cxnSp>
          <p:nvCxnSpPr>
            <p:cNvPr id="1060" name="AutoShape 42"/>
            <p:cNvCxnSpPr>
              <a:cxnSpLocks noChangeShapeType="1"/>
              <a:endCxn id="1054" idx="1"/>
            </p:cNvCxnSpPr>
            <p:nvPr/>
          </p:nvCxnSpPr>
          <p:spPr bwMode="auto">
            <a:xfrm flipV="1">
              <a:off x="1684" y="2249"/>
              <a:ext cx="536" cy="1221"/>
            </a:xfrm>
            <a:prstGeom prst="curvedConnector3">
              <a:avLst>
                <a:gd name="adj1" fmla="val 50000"/>
              </a:avLst>
            </a:prstGeom>
            <a:noFill/>
            <a:ln w="9525">
              <a:solidFill>
                <a:schemeClr val="tx1"/>
              </a:solidFill>
              <a:round/>
              <a:headEnd/>
              <a:tailEnd type="triangle" w="med" len="med"/>
            </a:ln>
          </p:spPr>
        </p:cxnSp>
        <p:sp>
          <p:nvSpPr>
            <p:cNvPr id="1061" name="Text Box 43"/>
            <p:cNvSpPr txBox="1">
              <a:spLocks noChangeArrowheads="1"/>
            </p:cNvSpPr>
            <p:nvPr/>
          </p:nvSpPr>
          <p:spPr bwMode="auto">
            <a:xfrm>
              <a:off x="4080" y="2640"/>
              <a:ext cx="1536" cy="298"/>
            </a:xfrm>
            <a:prstGeom prst="rect">
              <a:avLst/>
            </a:prstGeom>
            <a:noFill/>
            <a:ln w="9525">
              <a:noFill/>
              <a:miter lim="800000"/>
              <a:headEnd/>
              <a:tailEnd/>
            </a:ln>
          </p:spPr>
          <p:txBody>
            <a:bodyPr lIns="151522" tIns="75760" rIns="151522" bIns="75760">
              <a:spAutoFit/>
            </a:bodyPr>
            <a:lstStyle/>
            <a:p>
              <a:pPr defTabSz="1516063"/>
              <a:r>
                <a:rPr lang="en-US" sz="2100" b="1"/>
                <a:t>Recommending</a:t>
              </a:r>
            </a:p>
          </p:txBody>
        </p:sp>
      </p:grpSp>
      <p:sp>
        <p:nvSpPr>
          <p:cNvPr id="1033" name="Text Box 54"/>
          <p:cNvSpPr txBox="1">
            <a:spLocks noChangeArrowheads="1"/>
          </p:cNvSpPr>
          <p:nvPr/>
        </p:nvSpPr>
        <p:spPr bwMode="auto">
          <a:xfrm>
            <a:off x="3429000" y="1600200"/>
            <a:ext cx="1981200" cy="519113"/>
          </a:xfrm>
          <a:prstGeom prst="rect">
            <a:avLst/>
          </a:prstGeom>
          <a:noFill/>
          <a:ln w="9525">
            <a:noFill/>
            <a:miter lim="800000"/>
            <a:headEnd/>
            <a:tailEnd/>
          </a:ln>
        </p:spPr>
        <p:txBody>
          <a:bodyPr>
            <a:spAutoFit/>
          </a:bodyPr>
          <a:lstStyle/>
          <a:p>
            <a:pPr>
              <a:spcBef>
                <a:spcPct val="50000"/>
              </a:spcBef>
            </a:pPr>
            <a:r>
              <a:rPr lang="en-US" sz="2800" b="1" i="1">
                <a:solidFill>
                  <a:srgbClr val="FF9900"/>
                </a:solidFill>
              </a:rPr>
              <a:t>sources</a:t>
            </a:r>
          </a:p>
        </p:txBody>
      </p:sp>
      <p:sp>
        <p:nvSpPr>
          <p:cNvPr id="1034" name="Text Box 55"/>
          <p:cNvSpPr txBox="1">
            <a:spLocks noChangeArrowheads="1"/>
          </p:cNvSpPr>
          <p:nvPr/>
        </p:nvSpPr>
        <p:spPr bwMode="auto">
          <a:xfrm>
            <a:off x="4495800" y="5486400"/>
            <a:ext cx="1066800" cy="519113"/>
          </a:xfrm>
          <a:prstGeom prst="rect">
            <a:avLst/>
          </a:prstGeom>
          <a:noFill/>
          <a:ln w="9525">
            <a:noFill/>
            <a:miter lim="800000"/>
            <a:headEnd/>
            <a:tailEnd/>
          </a:ln>
        </p:spPr>
        <p:txBody>
          <a:bodyPr>
            <a:spAutoFit/>
          </a:bodyPr>
          <a:lstStyle/>
          <a:p>
            <a:pPr>
              <a:spcBef>
                <a:spcPct val="50000"/>
              </a:spcBef>
            </a:pPr>
            <a:r>
              <a:rPr lang="en-US" sz="2800" b="1" i="1">
                <a:solidFill>
                  <a:schemeClr val="bg2"/>
                </a:solidFill>
              </a:rPr>
              <a:t>uses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A214DA1C-5217-4272-A454-809FD6C22AF8}" type="slidenum">
              <a:rPr lang="en-US" smtClean="0"/>
              <a:pPr/>
              <a:t>7</a:t>
            </a:fld>
            <a:endParaRPr lang="en-US" smtClean="0"/>
          </a:p>
        </p:txBody>
      </p:sp>
      <p:sp>
        <p:nvSpPr>
          <p:cNvPr id="13315" name="Rectangle 2"/>
          <p:cNvSpPr>
            <a:spLocks noGrp="1" noChangeArrowheads="1"/>
          </p:cNvSpPr>
          <p:nvPr>
            <p:ph type="title"/>
          </p:nvPr>
        </p:nvSpPr>
        <p:spPr>
          <a:xfrm>
            <a:off x="457200" y="76200"/>
            <a:ext cx="8229600" cy="1066800"/>
          </a:xfrm>
        </p:spPr>
        <p:txBody>
          <a:bodyPr/>
          <a:lstStyle/>
          <a:p>
            <a:pPr eaLnBrk="1" hangingPunct="1"/>
            <a:r>
              <a:rPr lang="en-US" sz="4000" smtClean="0"/>
              <a:t>Categories from focus group study</a:t>
            </a:r>
          </a:p>
        </p:txBody>
      </p:sp>
      <p:pic>
        <p:nvPicPr>
          <p:cNvPr id="13316" name="Picture 297"/>
          <p:cNvPicPr>
            <a:picLocks noGrp="1" noChangeAspect="1" noChangeArrowheads="1"/>
          </p:cNvPicPr>
          <p:nvPr>
            <p:ph idx="4294967295"/>
          </p:nvPr>
        </p:nvPicPr>
        <p:blipFill>
          <a:blip r:embed="rId3" cstate="print"/>
          <a:srcRect/>
          <a:stretch>
            <a:fillRect/>
          </a:stretch>
        </p:blipFill>
        <p:spPr>
          <a:xfrm>
            <a:off x="152400" y="2819400"/>
            <a:ext cx="8686800" cy="3581400"/>
          </a:xfrm>
          <a:noFill/>
        </p:spPr>
      </p:pic>
      <p:sp>
        <p:nvSpPr>
          <p:cNvPr id="13317" name="Rectangle 7"/>
          <p:cNvSpPr>
            <a:spLocks noGrp="1" noChangeArrowheads="1"/>
          </p:cNvSpPr>
          <p:nvPr>
            <p:ph type="body" idx="1"/>
          </p:nvPr>
        </p:nvSpPr>
        <p:spPr>
          <a:xfrm>
            <a:off x="457200" y="1371600"/>
            <a:ext cx="8229600" cy="990600"/>
          </a:xfrm>
        </p:spPr>
        <p:txBody>
          <a:bodyPr/>
          <a:lstStyle/>
          <a:p>
            <a:pPr marL="0" indent="0" eaLnBrk="1" hangingPunct="1">
              <a:buFontTx/>
              <a:buNone/>
            </a:pPr>
            <a:r>
              <a:rPr lang="en-US" sz="2800" smtClean="0"/>
              <a:t>Results from focus group interviews following the April 16, 2007 tragedy at Virginia Tech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FB4EEBC-D0BD-4870-B5DA-70D03DB30EB3}" type="slidenum">
              <a:rPr lang="en-US" smtClean="0"/>
              <a:pPr/>
              <a:t>8</a:t>
            </a:fld>
            <a:endParaRPr lang="en-US" smtClean="0"/>
          </a:p>
        </p:txBody>
      </p:sp>
      <p:sp>
        <p:nvSpPr>
          <p:cNvPr id="8195" name="Rectangle 6"/>
          <p:cNvSpPr>
            <a:spLocks noGrp="1" noChangeArrowheads="1"/>
          </p:cNvSpPr>
          <p:nvPr>
            <p:ph type="title"/>
          </p:nvPr>
        </p:nvSpPr>
        <p:spPr>
          <a:xfrm>
            <a:off x="457200" y="0"/>
            <a:ext cx="8229600" cy="944562"/>
          </a:xfrm>
        </p:spPr>
        <p:txBody>
          <a:bodyPr/>
          <a:lstStyle/>
          <a:p>
            <a:pPr eaLnBrk="1" hangingPunct="1"/>
            <a:r>
              <a:rPr lang="en-US" dirty="0" smtClean="0"/>
              <a:t>CTR stakeholders</a:t>
            </a:r>
          </a:p>
        </p:txBody>
      </p:sp>
      <p:pic>
        <p:nvPicPr>
          <p:cNvPr id="8196" name="Picture 5" descr="user info exchange"/>
          <p:cNvPicPr>
            <a:picLocks noGrp="1" noChangeAspect="1" noChangeArrowheads="1"/>
          </p:cNvPicPr>
          <p:nvPr>
            <p:ph idx="1"/>
          </p:nvPr>
        </p:nvPicPr>
        <p:blipFill>
          <a:blip r:embed="rId3" cstate="print"/>
          <a:srcRect/>
          <a:stretch>
            <a:fillRect/>
          </a:stretch>
        </p:blipFill>
        <p:spPr>
          <a:xfrm>
            <a:off x="533400" y="762000"/>
            <a:ext cx="8128000" cy="60960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219200"/>
          <a:ext cx="8763000" cy="5029197"/>
        </p:xfrm>
        <a:graphic>
          <a:graphicData uri="http://schemas.openxmlformats.org/drawingml/2006/table">
            <a:tbl>
              <a:tblPr/>
              <a:tblGrid>
                <a:gridCol w="2921000"/>
                <a:gridCol w="2921000"/>
                <a:gridCol w="2921000"/>
              </a:tblGrid>
              <a:tr h="415548">
                <a:tc gridSpan="2">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Times New Roman" pitchFamily="18" charset="0"/>
                          <a:ea typeface="ＭＳ Ｐゴシック" pitchFamily="-106" charset="-128"/>
                          <a:cs typeface="Times New Roman" pitchFamily="18" charset="0"/>
                        </a:rPr>
                        <a:t>Infrastructure Services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rowSpan="2">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ea typeface="ＭＳ Ｐゴシック" pitchFamily="-106" charset="-128"/>
                          <a:cs typeface="Times New Roman" pitchFamily="18" charset="0"/>
                        </a:rPr>
                        <a:t>Information Satisfaction Services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Repository-Building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Add Value</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Acquiring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Classifying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Browsing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1925">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Cataloging and Annotating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Clustering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Collaborating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288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Crawling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Entity Extraction, and Integration through URM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Customizing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Digitizing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Evaluating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Filtering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Federating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Auto Tagging</a:t>
                      </a:r>
                      <a:endPar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Providing access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Harvesting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Publicizing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Recommending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Submitting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Rating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Searching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15548">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Indexing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ea typeface="ＭＳ Ｐゴシック" pitchFamily="-106" charset="-128"/>
                          <a:cs typeface="Times New Roman" pitchFamily="18" charset="0"/>
                        </a:rPr>
                        <a:t>Ontology building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925"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ＭＳ Ｐゴシック" pitchFamily="-106" charset="-128"/>
                          <a:cs typeface="Times New Roman" pitchFamily="18" charset="0"/>
                        </a:rPr>
                        <a:t>Visualizing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7650" name="Title 1"/>
          <p:cNvSpPr>
            <a:spLocks noGrp="1"/>
          </p:cNvSpPr>
          <p:nvPr>
            <p:ph type="title"/>
          </p:nvPr>
        </p:nvSpPr>
        <p:spPr>
          <a:xfrm>
            <a:off x="457200" y="0"/>
            <a:ext cx="8229600" cy="1143000"/>
          </a:xfrm>
        </p:spPr>
        <p:txBody>
          <a:bodyPr>
            <a:scene3d>
              <a:camera prst="orthographicFront"/>
              <a:lightRig rig="soft" dir="t"/>
            </a:scene3d>
            <a:sp3d prstMaterial="softEdge">
              <a:bevelT w="25400" h="25400"/>
            </a:sp3d>
          </a:bodyPr>
          <a:lstStyle/>
          <a:p>
            <a:pPr eaLnBrk="1" fontAlgn="auto" hangingPunct="1">
              <a:spcAft>
                <a:spcPts val="0"/>
              </a:spcAft>
              <a:defRPr/>
            </a:pPr>
            <a:r>
              <a:rPr lang="en-US" altLang="zh-CN" dirty="0" smtClean="0"/>
              <a:t>Services</a:t>
            </a:r>
            <a:endParaRPr lang="en-US" altLang="zh-C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841</Words>
  <Application>Microsoft Office PowerPoint</Application>
  <PresentationFormat>On-screen Show (4:3)</PresentationFormat>
  <Paragraphs>203</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Bitmap Image</vt:lpstr>
      <vt:lpstr>CTRnet: A Crisis, Tragedy, &amp; Recovery Network (www.ctrnet.net)</vt:lpstr>
      <vt:lpstr>Crisis, Tragedy, and Recovery</vt:lpstr>
      <vt:lpstr>Limited Data &amp; Information on CTR</vt:lpstr>
      <vt:lpstr>Data Collection</vt:lpstr>
      <vt:lpstr>Slide 5</vt:lpstr>
      <vt:lpstr>An ontology for CTR</vt:lpstr>
      <vt:lpstr>Categories from focus group study</vt:lpstr>
      <vt:lpstr>CTR stakeholders</vt:lpstr>
      <vt:lpstr>Services</vt:lpstr>
      <vt:lpstr>SSP and Storytelling</vt:lpstr>
      <vt:lpstr>Potential impact</vt:lpstr>
      <vt:lpstr>Priorities</vt:lpstr>
      <vt:lpstr>Please login, guide, &amp; help us!  Thank you!</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Uma Murthy</dc:creator>
  <cp:lastModifiedBy>Edward A. Fox</cp:lastModifiedBy>
  <cp:revision>136</cp:revision>
  <dcterms:created xsi:type="dcterms:W3CDTF">2009-09-21T06:27:58Z</dcterms:created>
  <dcterms:modified xsi:type="dcterms:W3CDTF">2009-10-16T03:05:36Z</dcterms:modified>
</cp:coreProperties>
</file>