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7" r:id="rId1"/>
  </p:sldMasterIdLst>
  <p:notesMasterIdLst>
    <p:notesMasterId r:id="rId34"/>
  </p:notesMasterIdLst>
  <p:sldIdLst>
    <p:sldId id="256" r:id="rId2"/>
    <p:sldId id="306" r:id="rId3"/>
    <p:sldId id="298" r:id="rId4"/>
    <p:sldId id="299" r:id="rId5"/>
    <p:sldId id="296" r:id="rId6"/>
    <p:sldId id="300" r:id="rId7"/>
    <p:sldId id="297" r:id="rId8"/>
    <p:sldId id="287" r:id="rId9"/>
    <p:sldId id="291" r:id="rId10"/>
    <p:sldId id="266" r:id="rId11"/>
    <p:sldId id="304" r:id="rId12"/>
    <p:sldId id="324" r:id="rId13"/>
    <p:sldId id="312" r:id="rId14"/>
    <p:sldId id="313" r:id="rId15"/>
    <p:sldId id="314" r:id="rId16"/>
    <p:sldId id="315" r:id="rId17"/>
    <p:sldId id="316" r:id="rId18"/>
    <p:sldId id="317" r:id="rId19"/>
    <p:sldId id="318" r:id="rId20"/>
    <p:sldId id="319" r:id="rId21"/>
    <p:sldId id="320" r:id="rId22"/>
    <p:sldId id="321" r:id="rId23"/>
    <p:sldId id="269" r:id="rId24"/>
    <p:sldId id="295" r:id="rId25"/>
    <p:sldId id="323" r:id="rId26"/>
    <p:sldId id="322" r:id="rId27"/>
    <p:sldId id="310" r:id="rId28"/>
    <p:sldId id="309" r:id="rId29"/>
    <p:sldId id="325" r:id="rId30"/>
    <p:sldId id="308" r:id="rId31"/>
    <p:sldId id="307" r:id="rId32"/>
    <p:sldId id="301" r:id="rId3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Objects="1">
      <p:cViewPr varScale="1">
        <p:scale>
          <a:sx n="130" d="100"/>
          <a:sy n="130" d="100"/>
        </p:scale>
        <p:origin x="-1860" y="-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858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ea typeface="ＭＳ Ｐゴシック" pitchFamily="-106" charset="-128"/>
                <a:cs typeface="+mn-cs"/>
              </a:defRPr>
            </a:lvl1pPr>
          </a:lstStyle>
          <a:p>
            <a:pPr>
              <a:defRPr/>
            </a:pPr>
            <a:endParaRPr lang="en-US" altLang="zh-CN"/>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ea typeface="ＭＳ Ｐゴシック" pitchFamily="-106" charset="-128"/>
                <a:cs typeface="+mn-cs"/>
              </a:defRPr>
            </a:lvl1pPr>
          </a:lstStyle>
          <a:p>
            <a:pPr>
              <a:defRPr/>
            </a:pPr>
            <a:fld id="{028D160F-91DD-4DAC-9A71-850B68FAFAFC}" type="datetime1">
              <a:rPr lang="zh-CN" altLang="en-US"/>
              <a:pPr>
                <a:defRPr/>
              </a:pPr>
              <a:t>2009-9-29</a:t>
            </a:fld>
            <a:endParaRPr lang="en-US" altLang="zh-CN"/>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ea typeface="ＭＳ Ｐゴシック" pitchFamily="-106" charset="-128"/>
                <a:cs typeface="+mn-cs"/>
              </a:defRPr>
            </a:lvl1pPr>
          </a:lstStyle>
          <a:p>
            <a:pPr>
              <a:defRPr/>
            </a:pPr>
            <a:endParaRPr lang="en-US" altLang="zh-CN"/>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ea typeface="ＭＳ Ｐゴシック" pitchFamily="-106" charset="-128"/>
                <a:cs typeface="+mn-cs"/>
              </a:defRPr>
            </a:lvl1pPr>
          </a:lstStyle>
          <a:p>
            <a:pPr>
              <a:defRPr/>
            </a:pPr>
            <a:fld id="{AA6EA415-92FE-4FD1-B841-BD08FBBADCB7}"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106" charset="0"/>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Calibri" pitchFamily="-106" charset="0"/>
        <a:ea typeface="ＭＳ Ｐゴシック" pitchFamily="-106"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pitchFamily="-106" charset="0"/>
        <a:ea typeface="ＭＳ Ｐゴシック" pitchFamily="-106"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pitchFamily="-106" charset="0"/>
        <a:ea typeface="ＭＳ Ｐゴシック" pitchFamily="-106"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pitchFamily="-106" charset="0"/>
        <a:ea typeface="ＭＳ Ｐゴシック" pitchFamily="-106"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smtClean="0">
              <a:latin typeface="Calibri" pitchFamily="34" charset="0"/>
              <a:ea typeface="ＭＳ Ｐゴシック"/>
              <a:cs typeface="ＭＳ Ｐゴシック"/>
            </a:endParaRPr>
          </a:p>
        </p:txBody>
      </p:sp>
      <p:sp>
        <p:nvSpPr>
          <p:cNvPr id="26628" name="Slide Number Placeholder 3"/>
          <p:cNvSpPr>
            <a:spLocks noGrp="1"/>
          </p:cNvSpPr>
          <p:nvPr>
            <p:ph type="sldNum" sz="quarter" idx="5"/>
          </p:nvPr>
        </p:nvSpPr>
        <p:spPr>
          <a:noFill/>
        </p:spPr>
        <p:txBody>
          <a:bodyPr/>
          <a:lstStyle/>
          <a:p>
            <a:fld id="{6D225A2A-B937-4CD6-9D39-B44DC531ED47}" type="slidenum">
              <a:rPr lang="zh-CN" altLang="en-US" smtClean="0">
                <a:ea typeface="ＭＳ Ｐゴシック"/>
                <a:cs typeface="ＭＳ Ｐゴシック"/>
              </a:rPr>
              <a:pPr/>
              <a:t>1</a:t>
            </a:fld>
            <a:endParaRPr lang="en-US" altLang="zh-CN" smtClean="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smtClean="0">
              <a:latin typeface="Calibri" pitchFamily="34" charset="0"/>
              <a:ea typeface="ＭＳ Ｐゴシック"/>
              <a:cs typeface="ＭＳ Ｐゴシック"/>
            </a:endParaRPr>
          </a:p>
        </p:txBody>
      </p:sp>
      <p:sp>
        <p:nvSpPr>
          <p:cNvPr id="37892" name="Slide Number Placeholder 3"/>
          <p:cNvSpPr>
            <a:spLocks noGrp="1"/>
          </p:cNvSpPr>
          <p:nvPr>
            <p:ph type="sldNum" sz="quarter" idx="5"/>
          </p:nvPr>
        </p:nvSpPr>
        <p:spPr>
          <a:noFill/>
        </p:spPr>
        <p:txBody>
          <a:bodyPr/>
          <a:lstStyle/>
          <a:p>
            <a:fld id="{0AF8F626-70CC-4ACB-ACD5-057AC8436A6C}" type="slidenum">
              <a:rPr lang="zh-CN" altLang="en-US" smtClean="0">
                <a:ea typeface="ＭＳ Ｐゴシック"/>
                <a:cs typeface="ＭＳ Ｐゴシック"/>
              </a:rPr>
              <a:pPr/>
              <a:t>10</a:t>
            </a:fld>
            <a:endParaRPr lang="en-US" altLang="zh-CN" smtClean="0">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0A5CAEFB-6913-4586-8437-CDB2B25FE7EB}" type="slidenum">
              <a:rPr lang="en-US"/>
              <a:pPr/>
              <a:t>11</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defTabSz="457200"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A6EA415-92FE-4FD1-B841-BD08FBBADCB7}" type="slidenum">
              <a:rPr lang="zh-CN" altLang="en-US" smtClean="0"/>
              <a:pPr>
                <a:defRPr/>
              </a:pPr>
              <a:t>12</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698D8AF9-C6C4-4510-A658-22D71E012103}" type="slidenum">
              <a:rPr lang="en-US">
                <a:latin typeface="Arial" charset="0"/>
              </a:rPr>
              <a:pPr/>
              <a:t>13</a:t>
            </a:fld>
            <a:endParaRPr lang="en-US">
              <a:latin typeface="Arial"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7CA54387-CD32-4CBE-9E43-A9FE559C8599}" type="slidenum">
              <a:rPr lang="en-US">
                <a:latin typeface="Arial" charset="0"/>
              </a:rPr>
              <a:pPr/>
              <a:t>14</a:t>
            </a:fld>
            <a:endParaRPr lang="en-US">
              <a:latin typeface="Arial"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CFD73873-DC3A-4091-ABC5-793E6EFDE96C}" type="slidenum">
              <a:rPr lang="en-US">
                <a:latin typeface="Arial" charset="0"/>
              </a:rPr>
              <a:pPr/>
              <a:t>15</a:t>
            </a:fld>
            <a:endParaRPr lang="en-US">
              <a:latin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BE4ECA3-7F8B-47E7-801B-C1C1F4E56B06}" type="slidenum">
              <a:rPr lang="en-US">
                <a:latin typeface="Arial" charset="0"/>
              </a:rPr>
              <a:pPr/>
              <a:t>16</a:t>
            </a:fld>
            <a:endParaRPr lang="en-US">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7CE09A20-996E-41AB-A323-0152E9D01B84}" type="slidenum">
              <a:rPr lang="en-US">
                <a:latin typeface="Arial" charset="0"/>
              </a:rPr>
              <a:pPr/>
              <a:t>17</a:t>
            </a:fld>
            <a:endParaRPr lang="en-US">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US" smtClean="0">
                <a:latin typeface="Arial" charset="0"/>
              </a:rPr>
              <a:t>International Conference on Information Systems for Crisis Response and Management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eaLnBrk="1" hangingPunct="1"/>
            <a:r>
              <a:rPr lang="en-US" smtClean="0">
                <a:latin typeface="Calibri" pitchFamily="34" charset="0"/>
              </a:rPr>
              <a:t>Facebook analysis is part of the Technology and Stress Project related to the April 16 tragedy here at Virginia Tech. </a:t>
            </a:r>
          </a:p>
        </p:txBody>
      </p:sp>
      <p:sp>
        <p:nvSpPr>
          <p:cNvPr id="21508" name="Slide Number Placeholder 3"/>
          <p:cNvSpPr>
            <a:spLocks noGrp="1"/>
          </p:cNvSpPr>
          <p:nvPr>
            <p:ph type="sldNum" sz="quarter" idx="5"/>
          </p:nvPr>
        </p:nvSpPr>
        <p:spPr>
          <a:noFill/>
        </p:spPr>
        <p:txBody>
          <a:bodyPr/>
          <a:lstStyle/>
          <a:p>
            <a:fld id="{A00B59DB-4E7E-4356-8784-9127A2960955}" type="slidenum">
              <a:rPr lang="zh-CN" altLang="en-US">
                <a:latin typeface="Arial" charset="0"/>
                <a:ea typeface="MS PGothic" pitchFamily="34" charset="-128"/>
              </a:rPr>
              <a:pPr/>
              <a:t>18</a:t>
            </a:fld>
            <a:endParaRPr lang="en-US" altLang="zh-CN">
              <a:latin typeface="Arial" charset="0"/>
              <a:ea typeface="MS PGothic"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smtClean="0">
              <a:latin typeface="Calibri" pitchFamily="34" charset="0"/>
            </a:endParaRPr>
          </a:p>
        </p:txBody>
      </p:sp>
      <p:sp>
        <p:nvSpPr>
          <p:cNvPr id="22532" name="Slide Number Placeholder 3"/>
          <p:cNvSpPr>
            <a:spLocks noGrp="1"/>
          </p:cNvSpPr>
          <p:nvPr>
            <p:ph type="sldNum" sz="quarter" idx="5"/>
          </p:nvPr>
        </p:nvSpPr>
        <p:spPr>
          <a:noFill/>
        </p:spPr>
        <p:txBody>
          <a:bodyPr/>
          <a:lstStyle/>
          <a:p>
            <a:fld id="{F9F1C3CB-633B-4FE7-A681-7A6E9876D1E9}" type="slidenum">
              <a:rPr lang="zh-CN" altLang="en-US">
                <a:latin typeface="Arial" charset="0"/>
                <a:ea typeface="MS PGothic" pitchFamily="34" charset="-128"/>
              </a:rPr>
              <a:pPr/>
              <a:t>19</a:t>
            </a:fld>
            <a:endParaRPr lang="en-US" altLang="zh-CN">
              <a:latin typeface="Arial" charset="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A6EA415-92FE-4FD1-B841-BD08FBBADCB7}" type="slidenum">
              <a:rPr lang="zh-CN" altLang="en-US" smtClean="0"/>
              <a:pPr>
                <a:defRPr/>
              </a:pPr>
              <a:t>2</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eaLnBrk="1" hangingPunct="1"/>
            <a:r>
              <a:rPr lang="en-US" smtClean="0">
                <a:latin typeface="Calibri" pitchFamily="34" charset="0"/>
              </a:rPr>
              <a:t>Students went to Facebook mainly because their friends were there and this can be seen from the experiment which shows that majority of the responders included this in their explanation</a:t>
            </a:r>
          </a:p>
          <a:p>
            <a:pPr eaLnBrk="1" hangingPunct="1"/>
            <a:r>
              <a:rPr lang="en-US" smtClean="0">
                <a:latin typeface="Calibri" pitchFamily="34" charset="0"/>
              </a:rPr>
              <a:t>Facebook is the only social networking site in which they are part or they had a page in Facebook was another major reason why they went to Facebook</a:t>
            </a:r>
          </a:p>
          <a:p>
            <a:pPr eaLnBrk="1" hangingPunct="1"/>
            <a:r>
              <a:rPr lang="en-US" smtClean="0">
                <a:latin typeface="Calibri" pitchFamily="34" charset="0"/>
              </a:rPr>
              <a:t>The most important reason quoted was that they want to communicate that they are ”ok”</a:t>
            </a:r>
          </a:p>
          <a:p>
            <a:pPr eaLnBrk="1" hangingPunct="1"/>
            <a:r>
              <a:rPr lang="en-US" smtClean="0">
                <a:latin typeface="Calibri" pitchFamily="34" charset="0"/>
              </a:rPr>
              <a:t>this was supported by the actions like “changing their status messages and sending messages to say they were ok” that they performed when they visited that site Most of the responders said they used Facebook  social networking site . Only 10% choose Myspace</a:t>
            </a:r>
          </a:p>
        </p:txBody>
      </p:sp>
      <p:sp>
        <p:nvSpPr>
          <p:cNvPr id="23556" name="Slide Number Placeholder 3"/>
          <p:cNvSpPr>
            <a:spLocks noGrp="1"/>
          </p:cNvSpPr>
          <p:nvPr>
            <p:ph type="sldNum" sz="quarter" idx="5"/>
          </p:nvPr>
        </p:nvSpPr>
        <p:spPr>
          <a:noFill/>
        </p:spPr>
        <p:txBody>
          <a:bodyPr/>
          <a:lstStyle/>
          <a:p>
            <a:fld id="{D2106CC4-A57B-4DE0-8EAD-68E3C3FAACBD}" type="slidenum">
              <a:rPr lang="zh-CN" altLang="en-US">
                <a:latin typeface="Arial" charset="0"/>
                <a:ea typeface="MS PGothic" pitchFamily="34" charset="-128"/>
              </a:rPr>
              <a:pPr/>
              <a:t>20</a:t>
            </a:fld>
            <a:endParaRPr lang="en-US" altLang="zh-CN">
              <a:latin typeface="Arial" charset="0"/>
              <a:ea typeface="MS PGothic"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eaLnBrk="1" hangingPunct="1"/>
            <a:r>
              <a:rPr lang="en-US" smtClean="0">
                <a:latin typeface="Calibri" pitchFamily="34" charset="0"/>
              </a:rPr>
              <a:t>Students went to Facebook mainly because their friends were there and this can be seen from the experiment which shows that majority of the responders included this in their explanation</a:t>
            </a:r>
          </a:p>
          <a:p>
            <a:pPr eaLnBrk="1" hangingPunct="1"/>
            <a:r>
              <a:rPr lang="en-US" smtClean="0">
                <a:latin typeface="Calibri" pitchFamily="34" charset="0"/>
              </a:rPr>
              <a:t>Facebook is the only social networking site in which they are part or they had a page in Facebook was another major reason why they went to Facebook</a:t>
            </a:r>
          </a:p>
          <a:p>
            <a:pPr eaLnBrk="1" hangingPunct="1"/>
            <a:r>
              <a:rPr lang="en-US" smtClean="0">
                <a:latin typeface="Calibri" pitchFamily="34" charset="0"/>
              </a:rPr>
              <a:t>The most important reason quoted was that they want to communicate that they are ”ok”</a:t>
            </a:r>
          </a:p>
          <a:p>
            <a:pPr eaLnBrk="1" hangingPunct="1"/>
            <a:r>
              <a:rPr lang="en-US" smtClean="0">
                <a:latin typeface="Calibri" pitchFamily="34" charset="0"/>
              </a:rPr>
              <a:t>this was supported by the actions like “changing their status messages and sending messages to say they were ok” that they performed when they visited that site Most of the responders said they used Facebook  social networking site . Only 10% choose Myspace</a:t>
            </a:r>
          </a:p>
        </p:txBody>
      </p:sp>
      <p:sp>
        <p:nvSpPr>
          <p:cNvPr id="24580" name="Slide Number Placeholder 3"/>
          <p:cNvSpPr>
            <a:spLocks noGrp="1"/>
          </p:cNvSpPr>
          <p:nvPr>
            <p:ph type="sldNum" sz="quarter" idx="5"/>
          </p:nvPr>
        </p:nvSpPr>
        <p:spPr>
          <a:noFill/>
        </p:spPr>
        <p:txBody>
          <a:bodyPr/>
          <a:lstStyle/>
          <a:p>
            <a:fld id="{D737A79F-7418-4C00-8D2F-A9578C503266}" type="slidenum">
              <a:rPr lang="zh-CN" altLang="en-US">
                <a:latin typeface="Arial" charset="0"/>
                <a:ea typeface="MS PGothic" pitchFamily="34" charset="-128"/>
              </a:rPr>
              <a:pPr/>
              <a:t>21</a:t>
            </a:fld>
            <a:endParaRPr lang="en-US" altLang="zh-CN">
              <a:latin typeface="Arial" charset="0"/>
              <a:ea typeface="MS PGothic"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F06E9D7-5625-4C91-B1F0-DFAAA53EFAB3}" type="slidenum">
              <a:rPr lang="en-US">
                <a:latin typeface="Arial" charset="0"/>
              </a:rPr>
              <a:pPr/>
              <a:t>22</a:t>
            </a:fld>
            <a:endParaRPr 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r>
              <a:rPr lang="en-US" smtClean="0">
                <a:latin typeface="Calibri" pitchFamily="34" charset="0"/>
                <a:ea typeface="ＭＳ Ｐゴシック"/>
                <a:cs typeface="ＭＳ Ｐゴシック"/>
              </a:rPr>
              <a:t>For service slidesThere are two types of services involved in CTR</a:t>
            </a:r>
          </a:p>
          <a:p>
            <a:pPr eaLnBrk="1" hangingPunct="1"/>
            <a:r>
              <a:rPr lang="en-US" smtClean="0">
                <a:latin typeface="Calibri" pitchFamily="34" charset="0"/>
                <a:ea typeface="ＭＳ Ｐゴシック"/>
                <a:cs typeface="ＭＳ Ｐゴシック"/>
              </a:rPr>
              <a:t>Acquiring is taking Digital objects that are not there in Digital library and incorporating into this. </a:t>
            </a:r>
          </a:p>
          <a:p>
            <a:pPr eaLnBrk="1" hangingPunct="1"/>
            <a:r>
              <a:rPr lang="en-US" smtClean="0">
                <a:latin typeface="Calibri" pitchFamily="34" charset="0"/>
                <a:ea typeface="ＭＳ Ｐゴシック"/>
                <a:cs typeface="ＭＳ Ｐゴシック"/>
              </a:rPr>
              <a:t>Acquiring adds ability to classify the objects</a:t>
            </a:r>
          </a:p>
          <a:p>
            <a:pPr eaLnBrk="1" hangingPunct="1"/>
            <a:r>
              <a:rPr lang="en-US" smtClean="0">
                <a:latin typeface="Calibri" pitchFamily="34" charset="0"/>
                <a:ea typeface="ＭＳ Ｐゴシック"/>
                <a:cs typeface="ＭＳ Ｐゴシック"/>
              </a:rPr>
              <a:t>Annotating incorporates annotation into already existing set of annotations.</a:t>
            </a:r>
          </a:p>
          <a:p>
            <a:pPr eaLnBrk="1" hangingPunct="1"/>
            <a:r>
              <a:rPr lang="en-US" smtClean="0">
                <a:latin typeface="Calibri" pitchFamily="34" charset="0"/>
                <a:ea typeface="ＭＳ Ｐゴシック"/>
                <a:cs typeface="ＭＳ Ｐゴシック"/>
              </a:rPr>
              <a:t>Catalogue is list of digital objects available in the digital library“</a:t>
            </a:r>
          </a:p>
          <a:p>
            <a:pPr eaLnBrk="1" hangingPunct="1"/>
            <a:r>
              <a:rPr lang="en-US" smtClean="0">
                <a:latin typeface="Calibri" pitchFamily="34" charset="0"/>
                <a:ea typeface="ＭＳ Ｐゴシック"/>
                <a:cs typeface="ＭＳ Ｐゴシック"/>
              </a:rPr>
              <a:t>Crawling is an automated program that browses through the world wide web in methodical and automated manner to collect the information needed. </a:t>
            </a:r>
          </a:p>
          <a:p>
            <a:pPr eaLnBrk="1" hangingPunct="1"/>
            <a:r>
              <a:rPr lang="en-US" smtClean="0">
                <a:latin typeface="Calibri" pitchFamily="34" charset="0"/>
                <a:ea typeface="ＭＳ Ｐゴシック"/>
                <a:cs typeface="ＭＳ Ｐゴシック"/>
              </a:rPr>
              <a:t>Crawler is an important component in the search engine.”</a:t>
            </a:r>
          </a:p>
          <a:p>
            <a:pPr eaLnBrk="1" hangingPunct="1"/>
            <a:r>
              <a:rPr lang="en-US" smtClean="0">
                <a:latin typeface="Calibri" pitchFamily="34" charset="0"/>
                <a:ea typeface="ＭＳ Ｐゴシック"/>
                <a:cs typeface="ＭＳ Ｐゴシック"/>
              </a:rPr>
              <a:t>There are two types of services involved in CTR  infrastructure  services and information services</a:t>
            </a:r>
          </a:p>
          <a:p>
            <a:pPr eaLnBrk="1" hangingPunct="1"/>
            <a:r>
              <a:rPr lang="en-US" smtClean="0">
                <a:latin typeface="Calibri" pitchFamily="34" charset="0"/>
                <a:ea typeface="ＭＳ Ｐゴシック"/>
                <a:cs typeface="ＭＳ Ｐゴシック"/>
              </a:rPr>
              <a:t>Acquiring is taking Digital objects that are not there in Digital library and incorporating into this. </a:t>
            </a:r>
          </a:p>
          <a:p>
            <a:pPr eaLnBrk="1" hangingPunct="1"/>
            <a:r>
              <a:rPr lang="en-US" smtClean="0">
                <a:latin typeface="Calibri" pitchFamily="34" charset="0"/>
                <a:ea typeface="ＭＳ Ｐゴシック"/>
                <a:cs typeface="ＭＳ Ｐゴシック"/>
              </a:rPr>
              <a:t>Acquiring adds ability to classify the objects. Information from data sources, Integrator will be used to integrate data from different sources</a:t>
            </a:r>
          </a:p>
          <a:p>
            <a:pPr eaLnBrk="1" hangingPunct="1"/>
            <a:r>
              <a:rPr lang="en-US" smtClean="0">
                <a:latin typeface="Calibri" pitchFamily="34" charset="0"/>
                <a:ea typeface="ＭＳ Ｐゴシック"/>
                <a:cs typeface="ＭＳ Ｐゴシック"/>
              </a:rPr>
              <a:t>Annotating incorporates annotation into already existing set of annotations. Done by user</a:t>
            </a:r>
          </a:p>
          <a:p>
            <a:pPr eaLnBrk="1" hangingPunct="1"/>
            <a:r>
              <a:rPr lang="en-US" smtClean="0">
                <a:latin typeface="Calibri" pitchFamily="34" charset="0"/>
                <a:ea typeface="ＭＳ Ｐゴシック"/>
                <a:cs typeface="ＭＳ Ｐゴシック"/>
              </a:rPr>
              <a:t>Catalogue is list of digital objects available in the digital library . Done by user“</a:t>
            </a:r>
          </a:p>
          <a:p>
            <a:pPr eaLnBrk="1" hangingPunct="1"/>
            <a:r>
              <a:rPr lang="en-US" smtClean="0">
                <a:latin typeface="Calibri" pitchFamily="34" charset="0"/>
                <a:ea typeface="ＭＳ Ｐゴシック"/>
                <a:cs typeface="ＭＳ Ｐゴシック"/>
              </a:rPr>
              <a:t>Crawling is an automated program that browses through the world wide web in methodical and automated manner to collect the information needed. Crawler is an important component in the search engine.” Done by  Integrator</a:t>
            </a:r>
          </a:p>
          <a:p>
            <a:pPr eaLnBrk="1" hangingPunct="1"/>
            <a:r>
              <a:rPr lang="en-US" smtClean="0">
                <a:latin typeface="Calibri" pitchFamily="34" charset="0"/>
                <a:ea typeface="ＭＳ Ｐゴシック"/>
                <a:cs typeface="ＭＳ Ｐゴシック"/>
              </a:rPr>
              <a:t>Digitizing (Done by user)</a:t>
            </a:r>
          </a:p>
          <a:p>
            <a:pPr eaLnBrk="1" hangingPunct="1"/>
            <a:r>
              <a:rPr lang="en-US" smtClean="0">
                <a:latin typeface="Calibri" pitchFamily="34" charset="0"/>
                <a:ea typeface="ＭＳ Ｐゴシック"/>
                <a:cs typeface="ＭＳ Ｐゴシック"/>
              </a:rPr>
              <a:t>Federating  is simultaneous search in mutiple databases (Integrator)</a:t>
            </a:r>
          </a:p>
          <a:p>
            <a:pPr eaLnBrk="1" hangingPunct="1"/>
            <a:r>
              <a:rPr lang="en-US" smtClean="0">
                <a:latin typeface="Calibri" pitchFamily="34" charset="0"/>
                <a:ea typeface="ＭＳ Ｐゴシック"/>
                <a:cs typeface="ＭＳ Ｐゴシック"/>
              </a:rPr>
              <a:t>Submitting (Done by user on Website and Faceboook application)</a:t>
            </a:r>
          </a:p>
          <a:p>
            <a:pPr eaLnBrk="1" hangingPunct="1"/>
            <a:r>
              <a:rPr lang="en-US" smtClean="0">
                <a:latin typeface="Calibri" pitchFamily="34" charset="0"/>
                <a:ea typeface="ＭＳ Ｐゴシック"/>
                <a:cs typeface="ＭＳ Ｐゴシック"/>
              </a:rPr>
              <a:t>These are not the exhaustive list of services services such as filtering could be addedEach service provides adds a value or produces a distinct output to the DL</a:t>
            </a:r>
          </a:p>
          <a:p>
            <a:pPr eaLnBrk="1" hangingPunct="1"/>
            <a:r>
              <a:rPr lang="en-US" smtClean="0">
                <a:latin typeface="Calibri" pitchFamily="34" charset="0"/>
                <a:ea typeface="ＭＳ Ｐゴシック"/>
                <a:cs typeface="ＭＳ Ｐゴシック"/>
              </a:rPr>
              <a:t>Publicizing – sharing information on facebook application and website</a:t>
            </a:r>
          </a:p>
          <a:p>
            <a:pPr eaLnBrk="1" hangingPunct="1"/>
            <a:r>
              <a:rPr lang="en-US" smtClean="0">
                <a:latin typeface="Calibri" pitchFamily="34" charset="0"/>
                <a:ea typeface="ＭＳ Ｐゴシック"/>
                <a:cs typeface="ＭＳ Ｐゴシック"/>
              </a:rPr>
              <a:t>Output of infrastructure is input to the information service . Some other services such as binding can be used. Binding is nothing but collection of digital objects into personal folder of a user</a:t>
            </a:r>
          </a:p>
          <a:p>
            <a:pPr eaLnBrk="1" hangingPunct="1"/>
            <a:endParaRPr lang="en-US" smtClean="0">
              <a:latin typeface="Calibri" pitchFamily="34" charset="0"/>
              <a:ea typeface="ＭＳ Ｐゴシック"/>
              <a:cs typeface="ＭＳ Ｐゴシック"/>
            </a:endParaRPr>
          </a:p>
        </p:txBody>
      </p:sp>
      <p:sp>
        <p:nvSpPr>
          <p:cNvPr id="39940" name="Slide Number Placeholder 3"/>
          <p:cNvSpPr>
            <a:spLocks noGrp="1"/>
          </p:cNvSpPr>
          <p:nvPr>
            <p:ph type="sldNum" sz="quarter" idx="5"/>
          </p:nvPr>
        </p:nvSpPr>
        <p:spPr>
          <a:noFill/>
        </p:spPr>
        <p:txBody>
          <a:bodyPr/>
          <a:lstStyle/>
          <a:p>
            <a:fld id="{7E773E34-4883-45DA-8F03-0D680F8A5D64}" type="slidenum">
              <a:rPr lang="zh-CN" altLang="en-US" smtClean="0">
                <a:ea typeface="ＭＳ Ｐゴシック"/>
                <a:cs typeface="ＭＳ Ｐゴシック"/>
              </a:rPr>
              <a:pPr/>
              <a:t>23</a:t>
            </a:fld>
            <a:endParaRPr lang="en-US" altLang="zh-CN" smtClean="0">
              <a:ea typeface="ＭＳ Ｐゴシック"/>
              <a:cs typeface="ＭＳ Ｐゴシック"/>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r>
              <a:rPr lang="en-US" altLang="zh-CN" smtClean="0">
                <a:latin typeface="Calibri" pitchFamily="34" charset="0"/>
                <a:ea typeface="ＭＳ Ｐゴシック"/>
                <a:cs typeface="ＭＳ Ｐゴシック"/>
              </a:rPr>
              <a:t>When the users use the CTR DL, the system can record the queries automatically, and these queries can be some people’s name, some events’ name, or any other information, like articles, webpages. Then given two queries, we treat them as endpoints, such as two events, two topics, two articles, or any other two simple queries, the SSP and Storytelling can identify the chain of intermediate information carriers from one to other, satisfying any neighboring intermediate points have a relatively high similarity value. The SSP can return the chain immediately, so it is an online service. The storytelling can mine deeper relationships, but needs more time. All the result can be visulized in the same chain format, and the result can also be offered in the format of text summarization.</a:t>
            </a:r>
            <a:endParaRPr lang="zh-CN" altLang="en-US" smtClean="0">
              <a:latin typeface="Calibri" pitchFamily="34" charset="0"/>
              <a:ea typeface="ＭＳ Ｐゴシック"/>
              <a:cs typeface="ＭＳ Ｐゴシック"/>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smtClean="0">
              <a:latin typeface="Calibri" pitchFamily="34" charset="0"/>
              <a:ea typeface="ＭＳ Ｐゴシック"/>
              <a:cs typeface="ＭＳ Ｐゴシック"/>
            </a:endParaRPr>
          </a:p>
        </p:txBody>
      </p:sp>
      <p:sp>
        <p:nvSpPr>
          <p:cNvPr id="4"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eaLnBrk="0" hangingPunct="0">
              <a:defRPr/>
            </a:pPr>
            <a:fld id="{B0613A2F-F9C5-4B60-833A-FD3A926D4FDF}" type="slidenum">
              <a:rPr lang="zh-CN" altLang="en-US" sz="1200">
                <a:ea typeface="ＭＳ Ｐゴシック" pitchFamily="-106" charset="-128"/>
                <a:cs typeface="+mn-cs"/>
              </a:rPr>
              <a:pPr algn="r" eaLnBrk="0" hangingPunct="0">
                <a:defRPr/>
              </a:pPr>
              <a:t>25</a:t>
            </a:fld>
            <a:endParaRPr lang="en-US" altLang="zh-CN" sz="1200">
              <a:ea typeface="ＭＳ Ｐゴシック" pitchFamily="-106" charset="-128"/>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smtClean="0">
              <a:latin typeface="Calibri" pitchFamily="34" charset="0"/>
              <a:ea typeface="ＭＳ Ｐゴシック"/>
              <a:cs typeface="ＭＳ Ｐゴシック"/>
            </a:endParaRPr>
          </a:p>
        </p:txBody>
      </p:sp>
      <p:sp>
        <p:nvSpPr>
          <p:cNvPr id="4"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eaLnBrk="0" hangingPunct="0">
              <a:defRPr/>
            </a:pPr>
            <a:fld id="{44562FB2-8830-463B-A824-6D6DCAB8720D}" type="slidenum">
              <a:rPr lang="zh-CN" altLang="en-US" sz="1200">
                <a:ea typeface="ＭＳ Ｐゴシック" pitchFamily="-106" charset="-128"/>
                <a:cs typeface="+mn-cs"/>
              </a:rPr>
              <a:pPr algn="r" eaLnBrk="0" hangingPunct="0">
                <a:defRPr/>
              </a:pPr>
              <a:t>26</a:t>
            </a:fld>
            <a:endParaRPr lang="en-US" altLang="zh-CN" sz="1200">
              <a:ea typeface="ＭＳ Ｐゴシック" pitchFamily="-106" charset="-128"/>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A6EA415-92FE-4FD1-B841-BD08FBBADCB7}" type="slidenum">
              <a:rPr lang="zh-CN" altLang="en-US" smtClean="0"/>
              <a:pPr>
                <a:defRPr/>
              </a:pPr>
              <a:t>27</a:t>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A6EA415-92FE-4FD1-B841-BD08FBBADCB7}" type="slidenum">
              <a:rPr lang="zh-CN" altLang="en-US" smtClean="0"/>
              <a:pPr>
                <a:defRPr/>
              </a:pPr>
              <a:t>28</a:t>
            </a:fld>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A6EA415-92FE-4FD1-B841-BD08FBBADCB7}" type="slidenum">
              <a:rPr lang="zh-CN" altLang="en-US" smtClean="0"/>
              <a:pPr>
                <a:defRPr/>
              </a:pPr>
              <a:t>29</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A6EA415-92FE-4FD1-B841-BD08FBBADCB7}" type="slidenum">
              <a:rPr lang="zh-CN" altLang="en-US" smtClean="0"/>
              <a:pPr>
                <a:defRPr/>
              </a:pPr>
              <a:t>3</a:t>
            </a:fld>
            <a:endParaRPr lang="en-US"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A6EA415-92FE-4FD1-B841-BD08FBBADCB7}" type="slidenum">
              <a:rPr lang="zh-CN" altLang="en-US" smtClean="0"/>
              <a:pPr>
                <a:defRPr/>
              </a:pPr>
              <a:t>30</a:t>
            </a:fld>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A6EA415-92FE-4FD1-B841-BD08FBBADCB7}" type="slidenum">
              <a:rPr lang="zh-CN" altLang="en-US" smtClean="0"/>
              <a:pPr>
                <a:defRPr/>
              </a:pPr>
              <a:t>31</a:t>
            </a:fld>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31AD6E7F-C781-4A88-898C-1CA4B8C6261D}" type="slidenum">
              <a:rPr lang="en-US"/>
              <a:pPr/>
              <a:t>32</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A6EA415-92FE-4FD1-B841-BD08FBBADCB7}" type="slidenum">
              <a:rPr lang="zh-CN" altLang="en-US" smtClean="0"/>
              <a:pPr>
                <a:defRPr/>
              </a:pPr>
              <a:t>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smtClean="0">
              <a:latin typeface="Calibri" pitchFamily="34" charset="0"/>
              <a:ea typeface="ＭＳ Ｐゴシック"/>
              <a:cs typeface="ＭＳ Ｐゴシック"/>
            </a:endParaRPr>
          </a:p>
        </p:txBody>
      </p:sp>
      <p:sp>
        <p:nvSpPr>
          <p:cNvPr id="27652" name="Slide Number Placeholder 3"/>
          <p:cNvSpPr>
            <a:spLocks noGrp="1"/>
          </p:cNvSpPr>
          <p:nvPr>
            <p:ph type="sldNum" sz="quarter" idx="5"/>
          </p:nvPr>
        </p:nvSpPr>
        <p:spPr>
          <a:noFill/>
        </p:spPr>
        <p:txBody>
          <a:bodyPr/>
          <a:lstStyle/>
          <a:p>
            <a:fld id="{B43573A0-D5BF-4E7A-92D2-6BC8D3EBF9B8}" type="slidenum">
              <a:rPr lang="zh-CN" altLang="en-US" smtClean="0">
                <a:ea typeface="ＭＳ Ｐゴシック"/>
                <a:cs typeface="ＭＳ Ｐゴシック"/>
              </a:rPr>
              <a:pPr/>
              <a:t>5</a:t>
            </a:fld>
            <a:endParaRPr lang="en-US" altLang="zh-CN" smtClean="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754727E4-26CB-411A-9738-97E86DF1A465}" type="slidenum">
              <a:rPr lang="en-US"/>
              <a:pPr/>
              <a:t>6</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mtClean="0">
              <a:latin typeface="Calibri" pitchFamily="34" charset="0"/>
              <a:ea typeface="ＭＳ Ｐゴシック"/>
              <a:cs typeface="ＭＳ Ｐゴシック"/>
            </a:endParaRPr>
          </a:p>
        </p:txBody>
      </p:sp>
      <p:sp>
        <p:nvSpPr>
          <p:cNvPr id="28676" name="Slide Number Placeholder 3"/>
          <p:cNvSpPr>
            <a:spLocks noGrp="1"/>
          </p:cNvSpPr>
          <p:nvPr>
            <p:ph type="sldNum" sz="quarter" idx="5"/>
          </p:nvPr>
        </p:nvSpPr>
        <p:spPr>
          <a:noFill/>
        </p:spPr>
        <p:txBody>
          <a:bodyPr/>
          <a:lstStyle/>
          <a:p>
            <a:fld id="{BC8C7F60-F8F8-40D4-8393-F690A7143E43}" type="slidenum">
              <a:rPr lang="zh-CN" altLang="en-US" smtClean="0">
                <a:ea typeface="ＭＳ Ｐゴシック"/>
                <a:cs typeface="ＭＳ Ｐゴシック"/>
              </a:rPr>
              <a:pPr/>
              <a:t>7</a:t>
            </a:fld>
            <a:endParaRPr lang="en-US" altLang="zh-CN" smtClean="0">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smtClean="0">
              <a:latin typeface="Calibri" pitchFamily="34" charset="0"/>
              <a:ea typeface="ＭＳ Ｐゴシック"/>
              <a:cs typeface="ＭＳ Ｐゴシック"/>
            </a:endParaRPr>
          </a:p>
        </p:txBody>
      </p:sp>
      <p:sp>
        <p:nvSpPr>
          <p:cNvPr id="29700" name="Slide Number Placeholder 3"/>
          <p:cNvSpPr>
            <a:spLocks noGrp="1"/>
          </p:cNvSpPr>
          <p:nvPr>
            <p:ph type="sldNum" sz="quarter" idx="5"/>
          </p:nvPr>
        </p:nvSpPr>
        <p:spPr>
          <a:noFill/>
        </p:spPr>
        <p:txBody>
          <a:bodyPr/>
          <a:lstStyle/>
          <a:p>
            <a:fld id="{39A527D5-AEFA-4C6D-9B85-9A1FE2BD02EF}" type="slidenum">
              <a:rPr lang="zh-CN" altLang="en-US" smtClean="0">
                <a:ea typeface="ＭＳ Ｐゴシック"/>
                <a:cs typeface="ＭＳ Ｐゴシック"/>
              </a:rPr>
              <a:pPr/>
              <a:t>8</a:t>
            </a:fld>
            <a:endParaRPr lang="en-US" altLang="zh-CN" smtClean="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smtClean="0">
              <a:latin typeface="Calibri" pitchFamily="34" charset="0"/>
              <a:ea typeface="ＭＳ Ｐゴシック"/>
              <a:cs typeface="ＭＳ Ｐゴシック"/>
            </a:endParaRPr>
          </a:p>
        </p:txBody>
      </p:sp>
      <p:sp>
        <p:nvSpPr>
          <p:cNvPr id="33796" name="Slide Number Placeholder 3"/>
          <p:cNvSpPr>
            <a:spLocks noGrp="1"/>
          </p:cNvSpPr>
          <p:nvPr>
            <p:ph type="sldNum" sz="quarter" idx="5"/>
          </p:nvPr>
        </p:nvSpPr>
        <p:spPr>
          <a:noFill/>
        </p:spPr>
        <p:txBody>
          <a:bodyPr/>
          <a:lstStyle/>
          <a:p>
            <a:fld id="{08F051A2-5ABD-4720-96FB-806D97B058FC}" type="slidenum">
              <a:rPr lang="zh-CN" altLang="en-US" smtClean="0">
                <a:ea typeface="ＭＳ Ｐゴシック"/>
                <a:cs typeface="ＭＳ Ｐゴシック"/>
              </a:rPr>
              <a:pPr/>
              <a:t>9</a:t>
            </a:fld>
            <a:endParaRPr lang="en-US" altLang="zh-CN" smtClean="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06" charset="-128"/>
            </a:endParaRPr>
          </a:p>
        </p:txBody>
      </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9"/>
          <p:cNvSpPr>
            <a:spLocks noGrp="1"/>
          </p:cNvSpPr>
          <p:nvPr>
            <p:ph type="dt" sz="half" idx="10"/>
          </p:nvPr>
        </p:nvSpPr>
        <p:spPr/>
        <p:txBody>
          <a:bodyPr/>
          <a:lstStyle>
            <a:lvl1pPr>
              <a:defRPr>
                <a:solidFill>
                  <a:srgbClr val="FFFFFF"/>
                </a:solidFill>
              </a:defRPr>
            </a:lvl1pPr>
          </a:lstStyle>
          <a:p>
            <a:pPr>
              <a:defRPr/>
            </a:pPr>
            <a:fld id="{E56405CB-6308-4615-BF2B-41DBD7A5F1F9}" type="datetime1">
              <a:rPr lang="en-US"/>
              <a:pPr>
                <a:defRPr/>
              </a:pPr>
              <a:t>9/29/2009</a:t>
            </a:fld>
            <a:endParaRPr lang="en-US"/>
          </a:p>
        </p:txBody>
      </p:sp>
      <p:sp>
        <p:nvSpPr>
          <p:cNvPr id="6" name="Footer Placeholder 18"/>
          <p:cNvSpPr>
            <a:spLocks noGrp="1"/>
          </p:cNvSpPr>
          <p:nvPr>
            <p:ph type="ftr" sz="quarter" idx="11"/>
          </p:nvPr>
        </p:nvSpPr>
        <p:spPr/>
        <p:txBody>
          <a:bodyPr/>
          <a:lstStyle>
            <a:lvl1pPr>
              <a:defRPr>
                <a:solidFill>
                  <a:srgbClr val="E8F0F4"/>
                </a:solidFill>
              </a:defRPr>
            </a:lvl1pPr>
          </a:lstStyle>
          <a:p>
            <a:pPr>
              <a:defRPr/>
            </a:pPr>
            <a:endParaRPr lang="en-US"/>
          </a:p>
        </p:txBody>
      </p:sp>
      <p:sp>
        <p:nvSpPr>
          <p:cNvPr id="7" name="Slide Number Placeholder 26"/>
          <p:cNvSpPr>
            <a:spLocks noGrp="1"/>
          </p:cNvSpPr>
          <p:nvPr>
            <p:ph type="sldNum" sz="quarter" idx="12"/>
          </p:nvPr>
        </p:nvSpPr>
        <p:spPr/>
        <p:txBody>
          <a:bodyPr/>
          <a:lstStyle>
            <a:lvl1pPr>
              <a:defRPr>
                <a:solidFill>
                  <a:srgbClr val="FFFFFF"/>
                </a:solidFill>
              </a:defRPr>
            </a:lvl1pPr>
          </a:lstStyle>
          <a:p>
            <a:pPr>
              <a:defRPr/>
            </a:pPr>
            <a:fld id="{A49BA24E-F131-4B92-9781-ABDCCBBA31D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B3759DC-B90A-4264-8EC2-72F64E85AD44}" type="datetime1">
              <a:rPr lang="en-US"/>
              <a:pPr>
                <a:defRPr/>
              </a:pPr>
              <a:t>9/29/2009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ABAF9E9-5408-48CD-874F-CA1DAE892A3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D0376F1-FC17-4647-B84B-00B8FB9113B6}" type="datetime1">
              <a:rPr lang="en-US"/>
              <a:pPr>
                <a:defRPr/>
              </a:pPr>
              <a:t>9/29/2009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4C67CD6-B9E2-4091-AA77-6BF156ABFAE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D8013D-DE3B-4139-8F21-5203E1FE62E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5905BD-2910-40A7-BD5E-E1CD676FBE1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EFB6236E-7958-41B2-AFC3-8783966133C3}" type="datetime1">
              <a:rPr lang="en-US"/>
              <a:pPr>
                <a:defRPr/>
              </a:pPr>
              <a:t>9/29/2009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F4BCBB7-D2C3-4E2D-87DE-9A056A3B24E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dist="25400" dir="5400000" rotWithShape="0">
              <a:srgbClr val="808080">
                <a:alpha val="45999"/>
              </a:srgbClr>
            </a:outerShdw>
          </a:effectLst>
        </p:spPr>
        <p:txBody>
          <a:bodyPr anchor="ctr"/>
          <a:lstStyle/>
          <a:p>
            <a:pPr>
              <a:defRPr/>
            </a:pPr>
            <a:endParaRPr lang="en-US">
              <a:solidFill>
                <a:srgbClr val="FFFFFF"/>
              </a:solidFill>
              <a:latin typeface="Lucida Sans Unicode" pitchFamily="34" charset="0"/>
              <a:ea typeface="ＭＳ Ｐゴシック" pitchFamily="-106" charset="-128"/>
              <a:cs typeface="+mn-cs"/>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dist="25400" dir="5400000" rotWithShape="0">
              <a:srgbClr val="808080">
                <a:alpha val="45999"/>
              </a:srgbClr>
            </a:outerShdw>
          </a:effectLst>
        </p:spPr>
        <p:txBody>
          <a:bodyPr anchor="ctr"/>
          <a:lstStyle/>
          <a:p>
            <a:pPr>
              <a:defRPr/>
            </a:pPr>
            <a:endParaRPr lang="en-US">
              <a:solidFill>
                <a:srgbClr val="FFFFFF"/>
              </a:solidFill>
              <a:latin typeface="Lucida Sans Unicode" pitchFamily="34" charset="0"/>
              <a:ea typeface="ＭＳ Ｐゴシック" pitchFamily="-106" charset="-128"/>
              <a:cs typeface="+mn-cs"/>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BCB43F1F-B188-4854-9A9C-97B048446A7C}" type="datetime1">
              <a:rPr lang="en-US"/>
              <a:pPr>
                <a:defRPr/>
              </a:pPr>
              <a:t>9/29/2009</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7039237D-E194-4CB5-AD66-56078A1CB03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fld id="{755A7DA1-8F2B-4454-9AC7-389B39117D3B}" type="datetime1">
              <a:rPr lang="en-US"/>
              <a:pPr>
                <a:defRPr/>
              </a:pPr>
              <a:t>9/29/2009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A00C5A1C-2717-41F6-892D-7D48060E526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B5C0A8EE-6C96-42AD-9850-7E7751F95C69}" type="datetime1">
              <a:rPr lang="en-US"/>
              <a:pPr>
                <a:defRPr/>
              </a:pPr>
              <a:t>9/29/2009</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CF50B62A-A6E4-42CD-8C07-9AB4080EBB9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BA0A4A29-64B5-4B1A-AC0F-4C74E5F85D39}" type="datetime1">
              <a:rPr lang="en-US"/>
              <a:pPr>
                <a:defRPr/>
              </a:pPr>
              <a:t>9/29/2009</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F00480AF-87CC-4F58-B4E7-B07D3099674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2AABC2E-228B-4950-9C67-536A6F7CAE0A}" type="datetime1">
              <a:rPr lang="en-US"/>
              <a:pPr>
                <a:defRPr/>
              </a:pPr>
              <a:t>9/29/2009</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621C707D-E572-423C-8B0E-DAC35D8E41A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5042A74-78EA-4250-A2B3-14D1025B42EE}" type="datetime1">
              <a:rPr lang="en-US"/>
              <a:pPr>
                <a:defRPr/>
              </a:pPr>
              <a:t>9/29/2009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5160E33-74A4-42B2-8286-B894F8A94DA7}"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ea typeface="ＭＳ Ｐゴシック" pitchFamily="-106" charset="-128"/>
              <a:cs typeface="+mn-cs"/>
            </a:endParaRPr>
          </a:p>
        </p:txBody>
      </p:sp>
      <p:sp>
        <p:nvSpPr>
          <p:cNvPr id="6" name="Chevron 5"/>
          <p:cNvSpPr>
            <a:spLocks noChangeArrowheads="1"/>
          </p:cNvSpPr>
          <p:nvPr/>
        </p:nvSpPr>
        <p:spPr bwMode="auto">
          <a:xfrm>
            <a:off x="8664575" y="4987925"/>
            <a:ext cx="182563"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dist="25400" dir="5400000" rotWithShape="0">
              <a:srgbClr val="808080">
                <a:alpha val="45999"/>
              </a:srgbClr>
            </a:outerShdw>
          </a:effectLst>
        </p:spPr>
        <p:txBody>
          <a:bodyPr anchor="ctr"/>
          <a:lstStyle/>
          <a:p>
            <a:pPr>
              <a:defRPr/>
            </a:pPr>
            <a:endParaRPr lang="en-US">
              <a:solidFill>
                <a:srgbClr val="FFFFFF"/>
              </a:solidFill>
              <a:latin typeface="Lucida Sans Unicode" pitchFamily="34" charset="0"/>
              <a:ea typeface="ＭＳ Ｐゴシック" pitchFamily="-106" charset="-128"/>
              <a:cs typeface="+mn-cs"/>
            </a:endParaRPr>
          </a:p>
        </p:txBody>
      </p:sp>
      <p:sp>
        <p:nvSpPr>
          <p:cNvPr id="7" name="Chevron 6"/>
          <p:cNvSpPr>
            <a:spLocks noChangeArrowheads="1"/>
          </p:cNvSpPr>
          <p:nvPr/>
        </p:nvSpPr>
        <p:spPr bwMode="auto">
          <a:xfrm>
            <a:off x="8477250" y="4987925"/>
            <a:ext cx="182563"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dist="25400" dir="5400000" rotWithShape="0">
              <a:srgbClr val="808080">
                <a:alpha val="45999"/>
              </a:srgbClr>
            </a:outerShdw>
          </a:effectLst>
        </p:spPr>
        <p:txBody>
          <a:bodyPr anchor="ctr"/>
          <a:lstStyle/>
          <a:p>
            <a:pPr>
              <a:defRPr/>
            </a:pPr>
            <a:endParaRPr lang="en-US">
              <a:solidFill>
                <a:srgbClr val="FFFFFF"/>
              </a:solidFill>
              <a:latin typeface="Lucida Sans Unicode" pitchFamily="34" charset="0"/>
              <a:ea typeface="ＭＳ Ｐゴシック" pitchFamily="-106" charset="-128"/>
              <a:cs typeface="+mn-cs"/>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8" name="Date Placeholder 4"/>
          <p:cNvSpPr>
            <a:spLocks noGrp="1"/>
          </p:cNvSpPr>
          <p:nvPr>
            <p:ph type="dt" sz="half" idx="10"/>
          </p:nvPr>
        </p:nvSpPr>
        <p:spPr/>
        <p:txBody>
          <a:bodyPr/>
          <a:lstStyle>
            <a:lvl1pPr>
              <a:defRPr/>
            </a:lvl1pPr>
          </a:lstStyle>
          <a:p>
            <a:pPr>
              <a:defRPr/>
            </a:pPr>
            <a:fld id="{13C99316-2FBA-4CE5-BC36-7628E86DAA52}" type="datetime1">
              <a:rPr lang="en-US"/>
              <a:pPr>
                <a:defRPr/>
              </a:pPr>
              <a:t>9/29/2009</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7B457B8E-6A84-4129-85BE-BD0EF0C05E0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27"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ea typeface="ＭＳ Ｐゴシック" pitchFamily="-106" charset="-128"/>
                <a:cs typeface="+mn-cs"/>
              </a:defRPr>
            </a:lvl1pPr>
          </a:lstStyle>
          <a:p>
            <a:pPr>
              <a:defRPr/>
            </a:pPr>
            <a:fld id="{4EFDE9B8-E34D-4F65-A278-D67B7358E617}" type="datetime1">
              <a:rPr lang="en-US"/>
              <a:pPr>
                <a:defRPr/>
              </a:pPr>
              <a:t>9/29/2009</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ea typeface="ＭＳ Ｐゴシック" pitchFamily="-106" charset="-128"/>
                <a:cs typeface="+mn-cs"/>
              </a:defRPr>
            </a:lvl1pPr>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ea typeface="ＭＳ Ｐゴシック" pitchFamily="-106" charset="-128"/>
                <a:cs typeface="+mn-cs"/>
              </a:defRPr>
            </a:lvl1pPr>
          </a:lstStyle>
          <a:p>
            <a:pPr>
              <a:defRPr/>
            </a:pPr>
            <a:fld id="{5C9B9CC0-C90F-4788-8DC9-96F10672283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6" r:id="rId1"/>
    <p:sldLayoutId id="2147483812" r:id="rId2"/>
    <p:sldLayoutId id="2147483817" r:id="rId3"/>
    <p:sldLayoutId id="2147483818" r:id="rId4"/>
    <p:sldLayoutId id="2147483819" r:id="rId5"/>
    <p:sldLayoutId id="2147483820" r:id="rId6"/>
    <p:sldLayoutId id="2147483813" r:id="rId7"/>
    <p:sldLayoutId id="2147483821" r:id="rId8"/>
    <p:sldLayoutId id="2147483822" r:id="rId9"/>
    <p:sldLayoutId id="2147483814" r:id="rId10"/>
    <p:sldLayoutId id="2147483815" r:id="rId11"/>
    <p:sldLayoutId id="2147483823" r:id="rId12"/>
    <p:sldLayoutId id="2147483824" r:id="rId13"/>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100" b="1">
          <a:solidFill>
            <a:schemeClr val="tx2"/>
          </a:solidFill>
          <a:latin typeface="Lucida Sans Unicode" pitchFamily="-106" charset="-52"/>
          <a:ea typeface="ＭＳ Ｐゴシック" pitchFamily="-106" charset="-128"/>
          <a:cs typeface="ＭＳ Ｐゴシック" pitchFamily="-106" charset="-128"/>
        </a:defRPr>
      </a:lvl2pPr>
      <a:lvl3pPr algn="l" rtl="0" eaLnBrk="0" fontAlgn="base" hangingPunct="0">
        <a:spcBef>
          <a:spcPct val="0"/>
        </a:spcBef>
        <a:spcAft>
          <a:spcPct val="0"/>
        </a:spcAft>
        <a:defRPr sz="4100" b="1">
          <a:solidFill>
            <a:schemeClr val="tx2"/>
          </a:solidFill>
          <a:latin typeface="Lucida Sans Unicode" pitchFamily="-106" charset="-52"/>
          <a:ea typeface="ＭＳ Ｐゴシック" pitchFamily="-106" charset="-128"/>
          <a:cs typeface="ＭＳ Ｐゴシック" pitchFamily="-106" charset="-128"/>
        </a:defRPr>
      </a:lvl3pPr>
      <a:lvl4pPr algn="l" rtl="0" eaLnBrk="0" fontAlgn="base" hangingPunct="0">
        <a:spcBef>
          <a:spcPct val="0"/>
        </a:spcBef>
        <a:spcAft>
          <a:spcPct val="0"/>
        </a:spcAft>
        <a:defRPr sz="4100" b="1">
          <a:solidFill>
            <a:schemeClr val="tx2"/>
          </a:solidFill>
          <a:latin typeface="Lucida Sans Unicode" pitchFamily="-106" charset="-52"/>
          <a:ea typeface="ＭＳ Ｐゴシック" pitchFamily="-106" charset="-128"/>
          <a:cs typeface="ＭＳ Ｐゴシック" pitchFamily="-106" charset="-128"/>
        </a:defRPr>
      </a:lvl4pPr>
      <a:lvl5pPr algn="l" rtl="0" eaLnBrk="0" fontAlgn="base" hangingPunct="0">
        <a:spcBef>
          <a:spcPct val="0"/>
        </a:spcBef>
        <a:spcAft>
          <a:spcPct val="0"/>
        </a:spcAft>
        <a:defRPr sz="4100" b="1">
          <a:solidFill>
            <a:schemeClr val="tx2"/>
          </a:solidFill>
          <a:latin typeface="Lucida Sans Unicode" pitchFamily="-106" charset="-52"/>
          <a:ea typeface="ＭＳ Ｐゴシック" pitchFamily="-106" charset="-128"/>
          <a:cs typeface="ＭＳ Ｐゴシック" pitchFamily="-106" charset="-128"/>
        </a:defRPr>
      </a:lvl5pPr>
      <a:lvl6pPr marL="457200" algn="l" rtl="0" fontAlgn="base">
        <a:spcBef>
          <a:spcPct val="0"/>
        </a:spcBef>
        <a:spcAft>
          <a:spcPct val="0"/>
        </a:spcAft>
        <a:defRPr sz="4100" b="1">
          <a:solidFill>
            <a:schemeClr val="tx2"/>
          </a:solidFill>
          <a:latin typeface="Lucida Sans Unicode" pitchFamily="-106" charset="-52"/>
          <a:ea typeface="ＭＳ Ｐゴシック" pitchFamily="-106" charset="-128"/>
          <a:cs typeface="ＭＳ Ｐゴシック" pitchFamily="-106" charset="-128"/>
        </a:defRPr>
      </a:lvl6pPr>
      <a:lvl7pPr marL="914400" algn="l" rtl="0" fontAlgn="base">
        <a:spcBef>
          <a:spcPct val="0"/>
        </a:spcBef>
        <a:spcAft>
          <a:spcPct val="0"/>
        </a:spcAft>
        <a:defRPr sz="4100" b="1">
          <a:solidFill>
            <a:schemeClr val="tx2"/>
          </a:solidFill>
          <a:latin typeface="Lucida Sans Unicode" pitchFamily="-106" charset="-52"/>
          <a:ea typeface="ＭＳ Ｐゴシック" pitchFamily="-106" charset="-128"/>
          <a:cs typeface="ＭＳ Ｐゴシック" pitchFamily="-106" charset="-128"/>
        </a:defRPr>
      </a:lvl7pPr>
      <a:lvl8pPr marL="1371600" algn="l" rtl="0" fontAlgn="base">
        <a:spcBef>
          <a:spcPct val="0"/>
        </a:spcBef>
        <a:spcAft>
          <a:spcPct val="0"/>
        </a:spcAft>
        <a:defRPr sz="4100" b="1">
          <a:solidFill>
            <a:schemeClr val="tx2"/>
          </a:solidFill>
          <a:latin typeface="Lucida Sans Unicode" pitchFamily="-106" charset="-52"/>
          <a:ea typeface="ＭＳ Ｐゴシック" pitchFamily="-106" charset="-128"/>
          <a:cs typeface="ＭＳ Ｐゴシック" pitchFamily="-106" charset="-128"/>
        </a:defRPr>
      </a:lvl8pPr>
      <a:lvl9pPr marL="1828800" algn="l" rtl="0" fontAlgn="base">
        <a:spcBef>
          <a:spcPct val="0"/>
        </a:spcBef>
        <a:spcAft>
          <a:spcPct val="0"/>
        </a:spcAft>
        <a:defRPr sz="4100" b="1">
          <a:solidFill>
            <a:schemeClr val="tx2"/>
          </a:solidFill>
          <a:latin typeface="Lucida Sans Unicode" pitchFamily="-106" charset="-52"/>
          <a:ea typeface="ＭＳ Ｐゴシック" pitchFamily="-106" charset="-128"/>
          <a:cs typeface="ＭＳ Ｐゴシック" pitchFamily="-106" charset="-128"/>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ＭＳ Ｐゴシック" pitchFamily="-106" charset="-128"/>
          <a:cs typeface="ＭＳ Ｐゴシック" pitchFamily="-106" charset="-128"/>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ＭＳ Ｐゴシック" pitchFamily="-106" charset="-128"/>
          <a:cs typeface="ＭＳ Ｐゴシック"/>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ＭＳ Ｐゴシック" pitchFamily="-106" charset="-128"/>
          <a:cs typeface="ＭＳ Ｐゴシック"/>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ＭＳ Ｐゴシック" pitchFamily="-106" charset="-128"/>
          <a:cs typeface="ＭＳ Ｐゴシック"/>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ＭＳ Ｐゴシック" pitchFamily="-106" charset="-128"/>
          <a:cs typeface="ＭＳ Ｐゴシック"/>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ox@vt.edu" TargetMode="External"/><Relationship Id="rId7" Type="http://schemas.openxmlformats.org/officeDocument/2006/relationships/hyperlink" Target="http://www.ctrnet.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dl-vt-416.org/" TargetMode="External"/><Relationship Id="rId5" Type="http://schemas.openxmlformats.org/officeDocument/2006/relationships/hyperlink" Target="http://www.dlib.vt.edu/" TargetMode="External"/><Relationship Id="rId4" Type="http://schemas.openxmlformats.org/officeDocument/2006/relationships/hyperlink" Target="http://fox.cs.vt.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4.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8.wmf"/><Relationship Id="rId10" Type="http://schemas.openxmlformats.org/officeDocument/2006/relationships/image" Target="../media/image12.jpeg"/><Relationship Id="rId4" Type="http://schemas.openxmlformats.org/officeDocument/2006/relationships/image" Target="../media/image7.jpeg"/><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ctrnet.net/"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archive-it.org/collections/1075" TargetMode="External"/><Relationship Id="rId3" Type="http://schemas.openxmlformats.org/officeDocument/2006/relationships/hyperlink" Target="http://tsunami.archive.org/" TargetMode="External"/><Relationship Id="rId7" Type="http://schemas.openxmlformats.org/officeDocument/2006/relationships/hyperlink" Target="http://www.archive-it.org/collections/174" TargetMode="External"/><Relationship Id="rId12" Type="http://schemas.openxmlformats.org/officeDocument/2006/relationships/hyperlink" Target="http://www.archive-it.org/collections/104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archive-it.org/collections/1120" TargetMode="External"/><Relationship Id="rId11" Type="http://schemas.openxmlformats.org/officeDocument/2006/relationships/hyperlink" Target="http://www.april16archive.org/" TargetMode="External"/><Relationship Id="rId5" Type="http://schemas.openxmlformats.org/officeDocument/2006/relationships/hyperlink" Target="http://www.archive-it.org/collections/872" TargetMode="External"/><Relationship Id="rId10" Type="http://schemas.openxmlformats.org/officeDocument/2006/relationships/hyperlink" Target="http://www.archive-it.org/collections/1044" TargetMode="External"/><Relationship Id="rId4" Type="http://schemas.openxmlformats.org/officeDocument/2006/relationships/hyperlink" Target="http://www.archive-it.org/collections/937" TargetMode="External"/><Relationship Id="rId9" Type="http://schemas.openxmlformats.org/officeDocument/2006/relationships/hyperlink" Target="http://www.archive-it.org/collections/970"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685800" y="2286000"/>
            <a:ext cx="7772400" cy="1829761"/>
          </a:xfrm>
        </p:spPr>
        <p:txBody>
          <a:bodyPr>
            <a:normAutofit fontScale="90000"/>
            <a:scene3d>
              <a:camera prst="orthographicFront"/>
              <a:lightRig rig="soft" dir="t"/>
            </a:scene3d>
            <a:sp3d prstMaterial="softEdge">
              <a:bevelT w="25400" h="25400"/>
            </a:sp3d>
          </a:bodyPr>
          <a:lstStyle/>
          <a:p>
            <a:pPr eaLnBrk="1" fontAlgn="auto" hangingPunct="1">
              <a:spcAft>
                <a:spcPts val="0"/>
              </a:spcAft>
              <a:defRPr/>
            </a:pPr>
            <a:r>
              <a:rPr lang="en-US" altLang="zh-CN" sz="3100" dirty="0" smtClean="0"/>
              <a:t>Local Advisory Board Meeting</a:t>
            </a:r>
            <a:br>
              <a:rPr lang="en-US" altLang="zh-CN" sz="3100" dirty="0" smtClean="0"/>
            </a:br>
            <a:r>
              <a:rPr lang="en-US" altLang="zh-CN" sz="3100" dirty="0" smtClean="0"/>
              <a:t>Blacksburg, VA – 9/29/2009</a:t>
            </a:r>
            <a:br>
              <a:rPr lang="en-US" altLang="zh-CN" sz="3100" dirty="0" smtClean="0"/>
            </a:br>
            <a:r>
              <a:rPr lang="en-US" altLang="zh-CN" sz="3100" dirty="0" smtClean="0"/>
              <a:t/>
            </a:r>
            <a:br>
              <a:rPr lang="en-US" altLang="zh-CN" sz="3100" dirty="0" smtClean="0"/>
            </a:br>
            <a:r>
              <a:rPr lang="en-US" altLang="zh-CN" sz="3100" dirty="0" smtClean="0"/>
              <a:t/>
            </a:r>
            <a:br>
              <a:rPr lang="en-US" altLang="zh-CN" sz="3100" dirty="0" smtClean="0"/>
            </a:br>
            <a:r>
              <a:rPr lang="en-US" altLang="zh-CN" dirty="0" smtClean="0"/>
              <a:t>Crisis</a:t>
            </a:r>
            <a:r>
              <a:rPr lang="en-US" altLang="zh-CN" dirty="0"/>
              <a:t>, Tragedy, and </a:t>
            </a:r>
            <a:r>
              <a:rPr lang="en-US" altLang="zh-CN" dirty="0" smtClean="0"/>
              <a:t>Recovery network (</a:t>
            </a:r>
            <a:r>
              <a:rPr lang="en-US" altLang="zh-CN" dirty="0" err="1" smtClean="0"/>
              <a:t>CTRnet</a:t>
            </a:r>
            <a:r>
              <a:rPr lang="en-US" altLang="zh-CN" dirty="0" smtClean="0"/>
              <a:t>)</a:t>
            </a:r>
            <a:endParaRPr lang="en-US" altLang="zh-CN" dirty="0"/>
          </a:p>
        </p:txBody>
      </p:sp>
      <p:sp>
        <p:nvSpPr>
          <p:cNvPr id="9219" name="Subtitle 2"/>
          <p:cNvSpPr>
            <a:spLocks noGrp="1"/>
          </p:cNvSpPr>
          <p:nvPr>
            <p:ph type="subTitle" idx="1"/>
          </p:nvPr>
        </p:nvSpPr>
        <p:spPr>
          <a:xfrm>
            <a:off x="152400" y="4572000"/>
            <a:ext cx="8305800" cy="1809750"/>
          </a:xfrm>
        </p:spPr>
        <p:txBody>
          <a:bodyPr/>
          <a:lstStyle/>
          <a:p>
            <a:pPr marR="0" eaLnBrk="1" hangingPunct="1">
              <a:lnSpc>
                <a:spcPct val="60000"/>
              </a:lnSpc>
            </a:pPr>
            <a:r>
              <a:rPr lang="en-US" altLang="zh-CN" sz="3200" dirty="0" smtClean="0">
                <a:solidFill>
                  <a:srgbClr val="898989"/>
                </a:solidFill>
                <a:ea typeface="ＭＳ Ｐゴシック"/>
                <a:cs typeface="ＭＳ Ｐゴシック"/>
              </a:rPr>
              <a:t>Edward A. Fox</a:t>
            </a:r>
          </a:p>
          <a:p>
            <a:pPr marR="0" eaLnBrk="1" hangingPunct="1">
              <a:lnSpc>
                <a:spcPct val="60000"/>
              </a:lnSpc>
            </a:pPr>
            <a:endParaRPr lang="en-US" altLang="zh-CN" sz="3200" dirty="0" smtClean="0">
              <a:solidFill>
                <a:srgbClr val="898989"/>
              </a:solidFill>
              <a:ea typeface="ＭＳ Ｐゴシック"/>
              <a:cs typeface="ＭＳ Ｐゴシック"/>
            </a:endParaRPr>
          </a:p>
          <a:p>
            <a:pPr marR="0" eaLnBrk="1" hangingPunct="1">
              <a:lnSpc>
                <a:spcPct val="60000"/>
              </a:lnSpc>
            </a:pPr>
            <a:r>
              <a:rPr lang="en-US" altLang="zh-CN" sz="2300" dirty="0" smtClean="0">
                <a:solidFill>
                  <a:srgbClr val="898989"/>
                </a:solidFill>
                <a:ea typeface="ＭＳ Ｐゴシック"/>
                <a:cs typeface="ＭＳ Ｐゴシック"/>
              </a:rPr>
              <a:t>Virginia Tech, Digital Library Research Laboratory</a:t>
            </a:r>
          </a:p>
          <a:p>
            <a:pPr marR="0" eaLnBrk="1" hangingPunct="1">
              <a:lnSpc>
                <a:spcPct val="60000"/>
              </a:lnSpc>
            </a:pPr>
            <a:endParaRPr lang="en-US" altLang="zh-CN" sz="2300" dirty="0" smtClean="0">
              <a:solidFill>
                <a:srgbClr val="898989"/>
              </a:solidFill>
              <a:ea typeface="ＭＳ Ｐゴシック"/>
              <a:cs typeface="ＭＳ Ｐゴシック"/>
            </a:endParaRPr>
          </a:p>
          <a:p>
            <a:pPr marR="0" eaLnBrk="1" hangingPunct="1">
              <a:lnSpc>
                <a:spcPct val="60000"/>
              </a:lnSpc>
            </a:pPr>
            <a:r>
              <a:rPr lang="en-US" altLang="zh-CN" sz="2300" dirty="0" smtClean="0">
                <a:solidFill>
                  <a:srgbClr val="898989"/>
                </a:solidFill>
                <a:ea typeface="ＭＳ Ｐゴシック"/>
                <a:cs typeface="ＭＳ Ｐゴシック"/>
                <a:hlinkClick r:id="rId3"/>
              </a:rPr>
              <a:t>fox@vt.edu</a:t>
            </a:r>
            <a:r>
              <a:rPr lang="en-US" altLang="zh-CN" sz="2300" dirty="0" smtClean="0">
                <a:solidFill>
                  <a:srgbClr val="898989"/>
                </a:solidFill>
                <a:ea typeface="ＭＳ Ｐゴシック"/>
                <a:cs typeface="ＭＳ Ｐゴシック"/>
              </a:rPr>
              <a:t>    </a:t>
            </a:r>
            <a:r>
              <a:rPr lang="en-US" altLang="zh-CN" sz="2300" dirty="0" smtClean="0">
                <a:solidFill>
                  <a:srgbClr val="898989"/>
                </a:solidFill>
                <a:ea typeface="ＭＳ Ｐゴシック"/>
                <a:cs typeface="ＭＳ Ｐゴシック"/>
                <a:hlinkClick r:id="rId4"/>
              </a:rPr>
              <a:t>http://fox.cs.vt.edu</a:t>
            </a:r>
            <a:r>
              <a:rPr lang="en-US" altLang="zh-CN" sz="2300" dirty="0" smtClean="0">
                <a:solidFill>
                  <a:srgbClr val="898989"/>
                </a:solidFill>
                <a:ea typeface="ＭＳ Ｐゴシック"/>
                <a:cs typeface="ＭＳ Ｐゴシック"/>
              </a:rPr>
              <a:t>    </a:t>
            </a:r>
            <a:r>
              <a:rPr lang="en-US" altLang="zh-CN" sz="2300" dirty="0" smtClean="0">
                <a:solidFill>
                  <a:srgbClr val="898989"/>
                </a:solidFill>
                <a:ea typeface="ＭＳ Ｐゴシック"/>
                <a:cs typeface="ＭＳ Ｐゴシック"/>
                <a:hlinkClick r:id="rId5"/>
              </a:rPr>
              <a:t>www.dlib.vt.edu</a:t>
            </a:r>
            <a:r>
              <a:rPr lang="en-US" altLang="zh-CN" sz="2300" dirty="0" smtClean="0">
                <a:solidFill>
                  <a:srgbClr val="898989"/>
                </a:solidFill>
                <a:ea typeface="ＭＳ Ｐゴシック"/>
                <a:cs typeface="ＭＳ Ｐゴシック"/>
              </a:rPr>
              <a:t>    </a:t>
            </a:r>
          </a:p>
          <a:p>
            <a:pPr marR="0" eaLnBrk="1" hangingPunct="1">
              <a:lnSpc>
                <a:spcPct val="60000"/>
              </a:lnSpc>
            </a:pPr>
            <a:r>
              <a:rPr lang="en-US" altLang="zh-CN" sz="2300" dirty="0" smtClean="0">
                <a:solidFill>
                  <a:srgbClr val="898989"/>
                </a:solidFill>
                <a:ea typeface="ＭＳ Ｐゴシック"/>
                <a:cs typeface="ＭＳ Ｐゴシック"/>
                <a:hlinkClick r:id="rId6"/>
              </a:rPr>
              <a:t>www.dl-vt-416.org</a:t>
            </a:r>
            <a:endParaRPr lang="en-US" altLang="zh-CN" sz="2300" dirty="0" smtClean="0">
              <a:solidFill>
                <a:srgbClr val="898989"/>
              </a:solidFill>
              <a:ea typeface="ＭＳ Ｐゴシック"/>
              <a:cs typeface="ＭＳ Ｐゴシック"/>
            </a:endParaRPr>
          </a:p>
          <a:p>
            <a:pPr marR="0" eaLnBrk="1" hangingPunct="1">
              <a:lnSpc>
                <a:spcPct val="60000"/>
              </a:lnSpc>
            </a:pPr>
            <a:r>
              <a:rPr lang="en-US" altLang="zh-CN" sz="2300" dirty="0" smtClean="0">
                <a:solidFill>
                  <a:srgbClr val="898989"/>
                </a:solidFill>
                <a:ea typeface="ＭＳ Ｐゴシック"/>
                <a:cs typeface="ＭＳ Ｐゴシック"/>
                <a:hlinkClick r:id="rId7"/>
              </a:rPr>
              <a:t>www.ctrnet.net</a:t>
            </a:r>
            <a:r>
              <a:rPr lang="en-US" altLang="zh-CN" sz="2300" dirty="0" smtClean="0">
                <a:solidFill>
                  <a:srgbClr val="898989"/>
                </a:solidFill>
                <a:ea typeface="ＭＳ Ｐゴシック"/>
                <a:cs typeface="ＭＳ Ｐゴシック"/>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Content Placeholder 4" descr="user info exchange.jpg"/>
          <p:cNvPicPr>
            <a:picLocks noGrp="1" noChangeAspect="1"/>
          </p:cNvPicPr>
          <p:nvPr>
            <p:ph idx="1"/>
          </p:nvPr>
        </p:nvPicPr>
        <p:blipFill>
          <a:blip r:embed="rId3"/>
          <a:srcRect l="-18187" r="-18187"/>
          <a:stretch>
            <a:fillRect/>
          </a:stretch>
        </p:blipFill>
        <p:spPr>
          <a:xfrm>
            <a:off x="-914400" y="838200"/>
            <a:ext cx="10972800" cy="6034088"/>
          </a:xfrm>
        </p:spPr>
      </p:pic>
      <p:sp>
        <p:nvSpPr>
          <p:cNvPr id="24578" name="Title 1"/>
          <p:cNvSpPr>
            <a:spLocks noGrp="1"/>
          </p:cNvSpPr>
          <p:nvPr>
            <p:ph type="title"/>
          </p:nvPr>
        </p:nvSpPr>
        <p:spPr>
          <a:xfrm>
            <a:off x="457200" y="0"/>
            <a:ext cx="8229600" cy="1143000"/>
          </a:xfrm>
        </p:spPr>
        <p:txBody>
          <a:bodyPr>
            <a:scene3d>
              <a:camera prst="orthographicFront"/>
              <a:lightRig rig="soft" dir="t"/>
            </a:scene3d>
            <a:sp3d prstMaterial="softEdge">
              <a:bevelT w="25400" h="25400"/>
            </a:sp3d>
          </a:bodyPr>
          <a:lstStyle/>
          <a:p>
            <a:pPr eaLnBrk="1" fontAlgn="auto" hangingPunct="1">
              <a:spcAft>
                <a:spcPts val="0"/>
              </a:spcAft>
              <a:defRPr/>
            </a:pPr>
            <a:r>
              <a:rPr lang="en-US" altLang="zh-CN" dirty="0"/>
              <a:t>System Stakeholders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6"/>
          <p:cNvSpPr>
            <a:spLocks noGrp="1"/>
          </p:cNvSpPr>
          <p:nvPr>
            <p:ph type="sldNum" sz="quarter" idx="12"/>
          </p:nvPr>
        </p:nvSpPr>
        <p:spPr>
          <a:noFill/>
        </p:spPr>
        <p:txBody>
          <a:bodyPr/>
          <a:lstStyle/>
          <a:p>
            <a:fld id="{22B3A580-C939-439E-B927-A2421F3DF322}" type="slidenum">
              <a:rPr lang="en-US"/>
              <a:pPr/>
              <a:t>11</a:t>
            </a:fld>
            <a:endParaRPr lang="en-US"/>
          </a:p>
        </p:txBody>
      </p:sp>
      <p:pic>
        <p:nvPicPr>
          <p:cNvPr id="6147" name="Picture 6"/>
          <p:cNvPicPr>
            <a:picLocks noChangeAspect="1" noChangeArrowheads="1"/>
          </p:cNvPicPr>
          <p:nvPr/>
        </p:nvPicPr>
        <p:blipFill>
          <a:blip r:embed="rId3"/>
          <a:srcRect/>
          <a:stretch>
            <a:fillRect/>
          </a:stretch>
        </p:blipFill>
        <p:spPr bwMode="auto">
          <a:xfrm>
            <a:off x="3124200" y="1447800"/>
            <a:ext cx="5943600" cy="5011738"/>
          </a:xfrm>
          <a:prstGeom prst="rect">
            <a:avLst/>
          </a:prstGeom>
          <a:noFill/>
          <a:ln w="9525">
            <a:noFill/>
            <a:miter lim="800000"/>
            <a:headEnd/>
            <a:tailEnd/>
          </a:ln>
        </p:spPr>
      </p:pic>
      <p:sp>
        <p:nvSpPr>
          <p:cNvPr id="6148" name="Rectangle 3"/>
          <p:cNvSpPr>
            <a:spLocks noGrp="1" noChangeArrowheads="1"/>
          </p:cNvSpPr>
          <p:nvPr>
            <p:ph type="title"/>
          </p:nvPr>
        </p:nvSpPr>
        <p:spPr/>
        <p:txBody>
          <a:bodyPr>
            <a:normAutofit fontScale="90000"/>
          </a:bodyPr>
          <a:lstStyle/>
          <a:p>
            <a:pPr eaLnBrk="1" hangingPunct="1"/>
            <a:r>
              <a:rPr lang="en-US" sz="4000" smtClean="0">
                <a:solidFill>
                  <a:srgbClr val="FF9900"/>
                </a:solidFill>
              </a:rPr>
              <a:t>C</a:t>
            </a:r>
            <a:r>
              <a:rPr lang="en-US" sz="4000" smtClean="0"/>
              <a:t>risis, </a:t>
            </a:r>
            <a:r>
              <a:rPr lang="en-US" sz="4000" smtClean="0">
                <a:solidFill>
                  <a:srgbClr val="FF9900"/>
                </a:solidFill>
              </a:rPr>
              <a:t>T</a:t>
            </a:r>
            <a:r>
              <a:rPr lang="en-US" sz="4000" smtClean="0"/>
              <a:t>ragedy, and </a:t>
            </a:r>
            <a:r>
              <a:rPr lang="en-US" sz="4000" smtClean="0">
                <a:solidFill>
                  <a:srgbClr val="FF9900"/>
                </a:solidFill>
              </a:rPr>
              <a:t>R</a:t>
            </a:r>
            <a:r>
              <a:rPr lang="en-US" sz="4000" smtClean="0"/>
              <a:t>ecovery </a:t>
            </a:r>
            <a:r>
              <a:rPr lang="en-US" sz="4000" smtClean="0">
                <a:solidFill>
                  <a:srgbClr val="FF9900"/>
                </a:solidFill>
              </a:rPr>
              <a:t>Net</a:t>
            </a:r>
            <a:r>
              <a:rPr lang="en-US" sz="4000" smtClean="0"/>
              <a:t>work (</a:t>
            </a:r>
            <a:r>
              <a:rPr lang="en-US" sz="4000" smtClean="0">
                <a:solidFill>
                  <a:srgbClr val="FF9900"/>
                </a:solidFill>
              </a:rPr>
              <a:t>CTRnet</a:t>
            </a:r>
            <a:r>
              <a:rPr lang="en-US" sz="4000" smtClean="0"/>
              <a:t>)</a:t>
            </a:r>
          </a:p>
        </p:txBody>
      </p:sp>
      <p:sp>
        <p:nvSpPr>
          <p:cNvPr id="6149" name="Rectangle 4"/>
          <p:cNvSpPr>
            <a:spLocks noGrp="1" noChangeArrowheads="1"/>
          </p:cNvSpPr>
          <p:nvPr>
            <p:ph type="body" sz="half" idx="1"/>
          </p:nvPr>
        </p:nvSpPr>
        <p:spPr>
          <a:xfrm>
            <a:off x="304800" y="1752600"/>
            <a:ext cx="2819400" cy="4724400"/>
          </a:xfrm>
        </p:spPr>
        <p:txBody>
          <a:bodyPr/>
          <a:lstStyle/>
          <a:p>
            <a:pPr marL="231775" indent="-231775" eaLnBrk="1" hangingPunct="1">
              <a:lnSpc>
                <a:spcPct val="80000"/>
              </a:lnSpc>
              <a:spcBef>
                <a:spcPct val="50000"/>
              </a:spcBef>
            </a:pPr>
            <a:r>
              <a:rPr lang="en-US" sz="2100" smtClean="0"/>
              <a:t>Build a networked digital library relating to CTR</a:t>
            </a:r>
          </a:p>
          <a:p>
            <a:pPr marL="231775" indent="-231775" eaLnBrk="1" hangingPunct="1">
              <a:lnSpc>
                <a:spcPct val="80000"/>
              </a:lnSpc>
              <a:spcBef>
                <a:spcPct val="50000"/>
              </a:spcBef>
            </a:pPr>
            <a:r>
              <a:rPr lang="en-US" sz="2100" smtClean="0"/>
              <a:t>Integrate community, content, and services relating to CTR, making it accessible, and preserving it for long-term reuse</a:t>
            </a:r>
          </a:p>
          <a:p>
            <a:pPr marL="231775" indent="-231775" eaLnBrk="1" hangingPunct="1">
              <a:lnSpc>
                <a:spcPct val="80000"/>
              </a:lnSpc>
              <a:spcBef>
                <a:spcPct val="50000"/>
              </a:spcBef>
            </a:pPr>
            <a:r>
              <a:rPr lang="en-US" sz="2100" smtClean="0"/>
              <a:t>Support information exploration</a:t>
            </a:r>
          </a:p>
          <a:p>
            <a:pPr marL="231775" indent="-231775" eaLnBrk="1" hangingPunct="1">
              <a:lnSpc>
                <a:spcPct val="80000"/>
              </a:lnSpc>
              <a:spcBef>
                <a:spcPct val="50000"/>
              </a:spcBef>
            </a:pPr>
            <a:r>
              <a:rPr lang="en-US" sz="2100" smtClean="0"/>
              <a:t>Aided by an ontology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An ontology is</a:t>
            </a:r>
          </a:p>
          <a:p>
            <a:pPr lvl="1"/>
            <a:r>
              <a:rPr lang="en-US" dirty="0" smtClean="0"/>
              <a:t>Collection of words and phrases</a:t>
            </a:r>
          </a:p>
          <a:p>
            <a:pPr lvl="1"/>
            <a:r>
              <a:rPr lang="en-US" dirty="0" smtClean="0"/>
              <a:t>Graph of relationships, sometimes mostly hierarchical as in a taxonomy</a:t>
            </a:r>
          </a:p>
          <a:p>
            <a:pPr lvl="1"/>
            <a:r>
              <a:rPr lang="en-US" dirty="0" smtClean="0"/>
              <a:t>Covering the key concepts and terms in the discipline</a:t>
            </a:r>
          </a:p>
          <a:p>
            <a:pPr lvl="1"/>
            <a:r>
              <a:rPr lang="en-US" dirty="0" smtClean="0"/>
              <a:t>Supporting differing views on the field</a:t>
            </a:r>
          </a:p>
          <a:p>
            <a:r>
              <a:rPr lang="en-US" dirty="0" smtClean="0"/>
              <a:t>Purposes</a:t>
            </a:r>
          </a:p>
          <a:p>
            <a:pPr lvl="1"/>
            <a:r>
              <a:rPr lang="en-US" dirty="0" smtClean="0"/>
              <a:t>Describes documents</a:t>
            </a:r>
          </a:p>
          <a:p>
            <a:pPr lvl="2"/>
            <a:r>
              <a:rPr lang="en-US" dirty="0" smtClean="0"/>
              <a:t>As tags, descriptors, keywords</a:t>
            </a:r>
          </a:p>
          <a:p>
            <a:pPr lvl="1"/>
            <a:r>
              <a:rPr lang="en-US" dirty="0" smtClean="0"/>
              <a:t>Supports navigation, learning, and research</a:t>
            </a:r>
            <a:endParaRPr lang="en-US" dirty="0"/>
          </a:p>
        </p:txBody>
      </p:sp>
      <p:sp>
        <p:nvSpPr>
          <p:cNvPr id="5" name="Title 4"/>
          <p:cNvSpPr>
            <a:spLocks noGrp="1"/>
          </p:cNvSpPr>
          <p:nvPr>
            <p:ph type="title"/>
          </p:nvPr>
        </p:nvSpPr>
        <p:spPr/>
        <p:txBody>
          <a:bodyPr/>
          <a:lstStyle/>
          <a:p>
            <a:r>
              <a:rPr lang="en-US" dirty="0" smtClean="0"/>
              <a:t>CTR Ontology</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6"/>
          <p:cNvSpPr>
            <a:spLocks noGrp="1"/>
          </p:cNvSpPr>
          <p:nvPr>
            <p:ph type="sldNum" sz="quarter" idx="12"/>
          </p:nvPr>
        </p:nvSpPr>
        <p:spPr>
          <a:noFill/>
        </p:spPr>
        <p:txBody>
          <a:bodyPr/>
          <a:lstStyle/>
          <a:p>
            <a:fld id="{D8D31E61-8FA9-412A-B47D-D51DE54574C0}" type="slidenum">
              <a:rPr lang="en-US">
                <a:latin typeface="Arial" charset="0"/>
              </a:rPr>
              <a:pPr/>
              <a:t>13</a:t>
            </a:fld>
            <a:endParaRPr lang="en-US">
              <a:latin typeface="Arial" charset="0"/>
            </a:endParaRPr>
          </a:p>
        </p:txBody>
      </p:sp>
      <p:sp>
        <p:nvSpPr>
          <p:cNvPr id="4099" name="Rectangle 4"/>
          <p:cNvSpPr>
            <a:spLocks noGrp="1" noChangeArrowheads="1"/>
          </p:cNvSpPr>
          <p:nvPr>
            <p:ph type="body" sz="half" idx="1"/>
          </p:nvPr>
        </p:nvSpPr>
        <p:spPr>
          <a:xfrm>
            <a:off x="457200" y="1295400"/>
            <a:ext cx="8153400" cy="4953000"/>
          </a:xfrm>
        </p:spPr>
        <p:txBody>
          <a:bodyPr/>
          <a:lstStyle/>
          <a:p>
            <a:pPr eaLnBrk="1" hangingPunct="1">
              <a:lnSpc>
                <a:spcPct val="90000"/>
              </a:lnSpc>
            </a:pPr>
            <a:r>
              <a:rPr lang="en-US" dirty="0" smtClean="0"/>
              <a:t>Interactions with Users</a:t>
            </a:r>
          </a:p>
          <a:p>
            <a:pPr lvl="1" eaLnBrk="1" hangingPunct="1">
              <a:lnSpc>
                <a:spcPct val="90000"/>
              </a:lnSpc>
            </a:pPr>
            <a:r>
              <a:rPr lang="en-US" sz="2400" dirty="0" smtClean="0"/>
              <a:t>Stakeholders</a:t>
            </a:r>
          </a:p>
          <a:p>
            <a:pPr lvl="1" eaLnBrk="1" hangingPunct="1">
              <a:lnSpc>
                <a:spcPct val="90000"/>
              </a:lnSpc>
            </a:pPr>
            <a:r>
              <a:rPr lang="en-US" sz="2400" dirty="0" smtClean="0"/>
              <a:t>Focus Groups</a:t>
            </a:r>
          </a:p>
          <a:p>
            <a:pPr lvl="1" eaLnBrk="1" hangingPunct="1">
              <a:lnSpc>
                <a:spcPct val="90000"/>
              </a:lnSpc>
            </a:pPr>
            <a:r>
              <a:rPr lang="en-US" sz="2400" dirty="0" smtClean="0"/>
              <a:t>Survey</a:t>
            </a:r>
          </a:p>
          <a:p>
            <a:pPr lvl="1" eaLnBrk="1" hangingPunct="1">
              <a:lnSpc>
                <a:spcPct val="90000"/>
              </a:lnSpc>
            </a:pPr>
            <a:r>
              <a:rPr lang="en-US" sz="2400" dirty="0" smtClean="0"/>
              <a:t>Ontology Evaluation</a:t>
            </a:r>
          </a:p>
          <a:p>
            <a:pPr eaLnBrk="1" hangingPunct="1">
              <a:lnSpc>
                <a:spcPct val="90000"/>
              </a:lnSpc>
            </a:pPr>
            <a:r>
              <a:rPr lang="en-US" dirty="0" smtClean="0"/>
              <a:t>Automated Discovery</a:t>
            </a:r>
          </a:p>
          <a:p>
            <a:pPr lvl="1" eaLnBrk="1" hangingPunct="1">
              <a:lnSpc>
                <a:spcPct val="90000"/>
              </a:lnSpc>
            </a:pPr>
            <a:r>
              <a:rPr lang="en-US" sz="2400" dirty="0" smtClean="0"/>
              <a:t>N-Gram evaluation of ISCRAM Proceedings</a:t>
            </a:r>
          </a:p>
          <a:p>
            <a:pPr lvl="1" eaLnBrk="1" hangingPunct="1">
              <a:lnSpc>
                <a:spcPct val="90000"/>
              </a:lnSpc>
            </a:pPr>
            <a:r>
              <a:rPr lang="en-US" sz="2400" dirty="0" smtClean="0"/>
              <a:t>Related research from other disciplines</a:t>
            </a:r>
          </a:p>
          <a:p>
            <a:pPr eaLnBrk="1" hangingPunct="1">
              <a:lnSpc>
                <a:spcPct val="90000"/>
              </a:lnSpc>
            </a:pPr>
            <a:r>
              <a:rPr lang="en-US" dirty="0" smtClean="0"/>
              <a:t>Review of Literature and Existing Systems</a:t>
            </a:r>
          </a:p>
          <a:p>
            <a:pPr lvl="1" eaLnBrk="1" hangingPunct="1">
              <a:lnSpc>
                <a:spcPct val="90000"/>
              </a:lnSpc>
            </a:pPr>
            <a:r>
              <a:rPr lang="en-US" sz="2400" dirty="0" smtClean="0"/>
              <a:t>Incident Report Database Schema</a:t>
            </a:r>
          </a:p>
          <a:p>
            <a:pPr lvl="1" eaLnBrk="1" hangingPunct="1">
              <a:lnSpc>
                <a:spcPct val="90000"/>
              </a:lnSpc>
            </a:pPr>
            <a:r>
              <a:rPr lang="en-US" sz="2400" dirty="0" smtClean="0"/>
              <a:t>Integration of multiple literatures</a:t>
            </a:r>
          </a:p>
        </p:txBody>
      </p:sp>
      <p:sp>
        <p:nvSpPr>
          <p:cNvPr id="4100" name="Rectangle 7"/>
          <p:cNvSpPr>
            <a:spLocks noGrp="1" noChangeArrowheads="1"/>
          </p:cNvSpPr>
          <p:nvPr>
            <p:ph type="title"/>
          </p:nvPr>
        </p:nvSpPr>
        <p:spPr/>
        <p:txBody>
          <a:bodyPr/>
          <a:lstStyle/>
          <a:p>
            <a:pPr eaLnBrk="1" hangingPunct="1"/>
            <a:r>
              <a:rPr lang="en-US" smtClean="0"/>
              <a:t>Development Approach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4"/>
          <p:cNvSpPr>
            <a:spLocks noGrp="1"/>
          </p:cNvSpPr>
          <p:nvPr>
            <p:ph type="sldNum" sz="quarter" idx="12"/>
          </p:nvPr>
        </p:nvSpPr>
        <p:spPr>
          <a:noFill/>
        </p:spPr>
        <p:txBody>
          <a:bodyPr/>
          <a:lstStyle/>
          <a:p>
            <a:fld id="{F0A06B33-C6A0-4EB2-BDDC-FF7BD2EFDD0C}" type="slidenum">
              <a:rPr lang="en-US">
                <a:latin typeface="Arial" charset="0"/>
              </a:rPr>
              <a:pPr/>
              <a:t>14</a:t>
            </a:fld>
            <a:endParaRPr lang="en-US">
              <a:latin typeface="Arial" charset="0"/>
            </a:endParaRPr>
          </a:p>
        </p:txBody>
      </p:sp>
      <p:sp>
        <p:nvSpPr>
          <p:cNvPr id="1030" name="Rectangle 2"/>
          <p:cNvSpPr>
            <a:spLocks noGrp="1" noChangeArrowheads="1"/>
          </p:cNvSpPr>
          <p:nvPr>
            <p:ph type="title" idx="4294967295"/>
          </p:nvPr>
        </p:nvSpPr>
        <p:spPr>
          <a:xfrm>
            <a:off x="0" y="198438"/>
            <a:ext cx="8229600" cy="944562"/>
          </a:xfrm>
        </p:spPr>
        <p:txBody>
          <a:bodyPr/>
          <a:lstStyle/>
          <a:p>
            <a:pPr eaLnBrk="1" hangingPunct="1"/>
            <a:r>
              <a:rPr lang="en-US" dirty="0" smtClean="0"/>
              <a:t>An ontology for CTR</a:t>
            </a:r>
          </a:p>
        </p:txBody>
      </p:sp>
      <p:grpSp>
        <p:nvGrpSpPr>
          <p:cNvPr id="2" name="Group 48"/>
          <p:cNvGrpSpPr>
            <a:grpSpLocks/>
          </p:cNvGrpSpPr>
          <p:nvPr/>
        </p:nvGrpSpPr>
        <p:grpSpPr bwMode="auto">
          <a:xfrm>
            <a:off x="3276600" y="1219200"/>
            <a:ext cx="5562600" cy="5410200"/>
            <a:chOff x="8640" y="8112"/>
            <a:chExt cx="4800" cy="5328"/>
          </a:xfrm>
        </p:grpSpPr>
        <p:sp>
          <p:nvSpPr>
            <p:cNvPr id="1071" name="AutoShape 49"/>
            <p:cNvSpPr>
              <a:spLocks noChangeArrowheads="1"/>
            </p:cNvSpPr>
            <p:nvPr/>
          </p:nvSpPr>
          <p:spPr bwMode="auto">
            <a:xfrm>
              <a:off x="8640" y="8112"/>
              <a:ext cx="2256" cy="5328"/>
            </a:xfrm>
            <a:prstGeom prst="triangle">
              <a:avLst>
                <a:gd name="adj" fmla="val 100000"/>
              </a:avLst>
            </a:prstGeom>
            <a:solidFill>
              <a:srgbClr val="FBD79D"/>
            </a:solidFill>
            <a:ln w="9525">
              <a:noFill/>
              <a:miter lim="800000"/>
              <a:headEnd/>
              <a:tailEnd/>
            </a:ln>
          </p:spPr>
          <p:txBody>
            <a:bodyPr wrap="none" anchor="ctr"/>
            <a:lstStyle/>
            <a:p>
              <a:endParaRPr lang="en-US"/>
            </a:p>
          </p:txBody>
        </p:sp>
        <p:sp>
          <p:nvSpPr>
            <p:cNvPr id="1072" name="Rectangle 50"/>
            <p:cNvSpPr>
              <a:spLocks noChangeArrowheads="1"/>
            </p:cNvSpPr>
            <p:nvPr/>
          </p:nvSpPr>
          <p:spPr bwMode="auto">
            <a:xfrm>
              <a:off x="10896" y="8112"/>
              <a:ext cx="2544" cy="5328"/>
            </a:xfrm>
            <a:prstGeom prst="rect">
              <a:avLst/>
            </a:prstGeom>
            <a:solidFill>
              <a:srgbClr val="FBD79D"/>
            </a:solidFill>
            <a:ln w="9525">
              <a:noFill/>
              <a:miter lim="800000"/>
              <a:headEnd/>
              <a:tailEnd/>
            </a:ln>
          </p:spPr>
          <p:txBody>
            <a:bodyPr wrap="none" anchor="ctr"/>
            <a:lstStyle/>
            <a:p>
              <a:endParaRPr lang="en-US"/>
            </a:p>
          </p:txBody>
        </p:sp>
      </p:grpSp>
      <p:grpSp>
        <p:nvGrpSpPr>
          <p:cNvPr id="3" name="Group 51"/>
          <p:cNvGrpSpPr>
            <a:grpSpLocks/>
          </p:cNvGrpSpPr>
          <p:nvPr/>
        </p:nvGrpSpPr>
        <p:grpSpPr bwMode="auto">
          <a:xfrm>
            <a:off x="381000" y="1219200"/>
            <a:ext cx="5562600" cy="5410200"/>
            <a:chOff x="6143" y="8112"/>
            <a:chExt cx="4753" cy="5328"/>
          </a:xfrm>
        </p:grpSpPr>
        <p:sp>
          <p:nvSpPr>
            <p:cNvPr id="1069" name="AutoShape 52"/>
            <p:cNvSpPr>
              <a:spLocks noChangeArrowheads="1"/>
            </p:cNvSpPr>
            <p:nvPr/>
          </p:nvSpPr>
          <p:spPr bwMode="auto">
            <a:xfrm rot="10800000">
              <a:off x="8640" y="8112"/>
              <a:ext cx="2256" cy="5328"/>
            </a:xfrm>
            <a:prstGeom prst="triangle">
              <a:avLst>
                <a:gd name="adj" fmla="val 100000"/>
              </a:avLst>
            </a:prstGeom>
            <a:solidFill>
              <a:srgbClr val="DDDDDD"/>
            </a:solidFill>
            <a:ln w="9525">
              <a:noFill/>
              <a:miter lim="800000"/>
              <a:headEnd/>
              <a:tailEnd/>
            </a:ln>
          </p:spPr>
          <p:txBody>
            <a:bodyPr wrap="none" anchor="ctr"/>
            <a:lstStyle/>
            <a:p>
              <a:endParaRPr lang="en-US"/>
            </a:p>
          </p:txBody>
        </p:sp>
        <p:sp>
          <p:nvSpPr>
            <p:cNvPr id="1070" name="Rectangle 53"/>
            <p:cNvSpPr>
              <a:spLocks noChangeArrowheads="1"/>
            </p:cNvSpPr>
            <p:nvPr/>
          </p:nvSpPr>
          <p:spPr bwMode="auto">
            <a:xfrm rot="10800000">
              <a:off x="6143" y="8112"/>
              <a:ext cx="2544" cy="5328"/>
            </a:xfrm>
            <a:prstGeom prst="rect">
              <a:avLst/>
            </a:prstGeom>
            <a:solidFill>
              <a:srgbClr val="DDDDDD"/>
            </a:solidFill>
            <a:ln w="9525">
              <a:noFill/>
              <a:miter lim="800000"/>
              <a:headEnd/>
              <a:tailEnd/>
            </a:ln>
          </p:spPr>
          <p:txBody>
            <a:bodyPr wrap="none" anchor="ctr"/>
            <a:lstStyle/>
            <a:p>
              <a:endParaRPr lang="en-US"/>
            </a:p>
          </p:txBody>
        </p:sp>
      </p:grpSp>
      <p:sp>
        <p:nvSpPr>
          <p:cNvPr id="1031" name="Text Box 33"/>
          <p:cNvSpPr txBox="1">
            <a:spLocks noChangeArrowheads="1"/>
          </p:cNvSpPr>
          <p:nvPr/>
        </p:nvSpPr>
        <p:spPr bwMode="auto">
          <a:xfrm>
            <a:off x="381000" y="4800600"/>
            <a:ext cx="1735138" cy="641350"/>
          </a:xfrm>
          <a:prstGeom prst="rect">
            <a:avLst/>
          </a:prstGeom>
          <a:noFill/>
          <a:ln w="9525">
            <a:noFill/>
            <a:miter lim="800000"/>
            <a:headEnd/>
            <a:tailEnd/>
          </a:ln>
        </p:spPr>
        <p:txBody>
          <a:bodyPr wrap="none" lIns="151522" tIns="75760" rIns="151522" bIns="75760">
            <a:spAutoFit/>
          </a:bodyPr>
          <a:lstStyle/>
          <a:p>
            <a:pPr defTabSz="1516063"/>
            <a:r>
              <a:rPr lang="en-US" sz="1600" b="1"/>
              <a:t>Social network</a:t>
            </a:r>
          </a:p>
          <a:p>
            <a:pPr defTabSz="1516063"/>
            <a:r>
              <a:rPr lang="en-US" sz="1600" b="1"/>
              <a:t>applications</a:t>
            </a:r>
          </a:p>
        </p:txBody>
      </p:sp>
      <p:grpSp>
        <p:nvGrpSpPr>
          <p:cNvPr id="4" name="Group 56"/>
          <p:cNvGrpSpPr>
            <a:grpSpLocks/>
          </p:cNvGrpSpPr>
          <p:nvPr/>
        </p:nvGrpSpPr>
        <p:grpSpPr bwMode="auto">
          <a:xfrm>
            <a:off x="533400" y="1295400"/>
            <a:ext cx="8382000" cy="5119688"/>
            <a:chOff x="336" y="816"/>
            <a:chExt cx="5280" cy="3225"/>
          </a:xfrm>
        </p:grpSpPr>
        <p:grpSp>
          <p:nvGrpSpPr>
            <p:cNvPr id="5" name="Group 44"/>
            <p:cNvGrpSpPr>
              <a:grpSpLocks/>
            </p:cNvGrpSpPr>
            <p:nvPr/>
          </p:nvGrpSpPr>
          <p:grpSpPr bwMode="auto">
            <a:xfrm>
              <a:off x="576" y="844"/>
              <a:ext cx="1115" cy="404"/>
              <a:chOff x="576" y="844"/>
              <a:chExt cx="1115" cy="404"/>
            </a:xfrm>
          </p:grpSpPr>
          <p:pic>
            <p:nvPicPr>
              <p:cNvPr id="1067" name="Picture 6" descr="MPj04386780000[1]"/>
              <p:cNvPicPr>
                <a:picLocks noChangeAspect="1" noChangeArrowheads="1"/>
              </p:cNvPicPr>
              <p:nvPr/>
            </p:nvPicPr>
            <p:blipFill>
              <a:blip r:embed="rId4"/>
              <a:srcRect/>
              <a:stretch>
                <a:fillRect/>
              </a:stretch>
            </p:blipFill>
            <p:spPr bwMode="auto">
              <a:xfrm>
                <a:off x="1248" y="864"/>
                <a:ext cx="443" cy="348"/>
              </a:xfrm>
              <a:prstGeom prst="rect">
                <a:avLst/>
              </a:prstGeom>
              <a:noFill/>
              <a:ln w="9525">
                <a:noFill/>
                <a:miter lim="800000"/>
                <a:headEnd/>
                <a:tailEnd/>
              </a:ln>
            </p:spPr>
          </p:pic>
          <p:sp>
            <p:nvSpPr>
              <p:cNvPr id="1068" name="Text Box 7"/>
              <p:cNvSpPr txBox="1">
                <a:spLocks noChangeArrowheads="1"/>
              </p:cNvSpPr>
              <p:nvPr/>
            </p:nvSpPr>
            <p:spPr bwMode="auto">
              <a:xfrm>
                <a:off x="576" y="844"/>
                <a:ext cx="802" cy="404"/>
              </a:xfrm>
              <a:prstGeom prst="rect">
                <a:avLst/>
              </a:prstGeom>
              <a:noFill/>
              <a:ln w="9525">
                <a:noFill/>
                <a:miter lim="800000"/>
                <a:headEnd/>
                <a:tailEnd/>
              </a:ln>
            </p:spPr>
            <p:txBody>
              <a:bodyPr lIns="151522" tIns="75760" rIns="151522" bIns="75760">
                <a:spAutoFit/>
              </a:bodyPr>
              <a:lstStyle/>
              <a:p>
                <a:pPr algn="r" defTabSz="1516063"/>
                <a:r>
                  <a:rPr lang="en-US" sz="1600" b="1"/>
                  <a:t>CTR literature</a:t>
                </a:r>
              </a:p>
            </p:txBody>
          </p:sp>
        </p:grpSp>
        <p:pic>
          <p:nvPicPr>
            <p:cNvPr id="1036" name="Picture 9" descr="MCj04398590000[1]"/>
            <p:cNvPicPr>
              <a:picLocks noChangeAspect="1" noChangeArrowheads="1"/>
            </p:cNvPicPr>
            <p:nvPr/>
          </p:nvPicPr>
          <p:blipFill>
            <a:blip r:embed="rId5"/>
            <a:srcRect/>
            <a:stretch>
              <a:fillRect/>
            </a:stretch>
          </p:blipFill>
          <p:spPr bwMode="auto">
            <a:xfrm>
              <a:off x="432" y="1296"/>
              <a:ext cx="527" cy="384"/>
            </a:xfrm>
            <a:prstGeom prst="rect">
              <a:avLst/>
            </a:prstGeom>
            <a:noFill/>
            <a:ln w="9525">
              <a:noFill/>
              <a:miter lim="800000"/>
              <a:headEnd/>
              <a:tailEnd/>
            </a:ln>
          </p:spPr>
        </p:pic>
        <p:sp>
          <p:nvSpPr>
            <p:cNvPr id="1037" name="Text Box 10"/>
            <p:cNvSpPr txBox="1">
              <a:spLocks noChangeArrowheads="1"/>
            </p:cNvSpPr>
            <p:nvPr/>
          </p:nvSpPr>
          <p:spPr bwMode="auto">
            <a:xfrm>
              <a:off x="336" y="1622"/>
              <a:ext cx="1035" cy="250"/>
            </a:xfrm>
            <a:prstGeom prst="rect">
              <a:avLst/>
            </a:prstGeom>
            <a:noFill/>
            <a:ln w="9525">
              <a:noFill/>
              <a:miter lim="800000"/>
              <a:headEnd/>
              <a:tailEnd/>
            </a:ln>
          </p:spPr>
          <p:txBody>
            <a:bodyPr wrap="none" lIns="151522" tIns="75760" rIns="151522" bIns="75760">
              <a:spAutoFit/>
            </a:bodyPr>
            <a:lstStyle/>
            <a:p>
              <a:pPr defTabSz="1516063"/>
              <a:r>
                <a:rPr lang="en-US" sz="1600" b="1"/>
                <a:t>Focus groups</a:t>
              </a:r>
            </a:p>
          </p:txBody>
        </p:sp>
        <p:graphicFrame>
          <p:nvGraphicFramePr>
            <p:cNvPr id="1026" name="Object 12"/>
            <p:cNvGraphicFramePr>
              <a:graphicFrameLocks noChangeAspect="1"/>
            </p:cNvGraphicFramePr>
            <p:nvPr/>
          </p:nvGraphicFramePr>
          <p:xfrm>
            <a:off x="480" y="1968"/>
            <a:ext cx="512" cy="384"/>
          </p:xfrm>
          <a:graphic>
            <a:graphicData uri="http://schemas.openxmlformats.org/presentationml/2006/ole">
              <p:oleObj spid="_x0000_s99330" name="Bitmap Image" r:id="rId6" imgW="7000000" imgH="5095238" progId="PBrush">
                <p:embed/>
              </p:oleObj>
            </a:graphicData>
          </a:graphic>
        </p:graphicFrame>
        <p:sp>
          <p:nvSpPr>
            <p:cNvPr id="1038" name="Text Box 13"/>
            <p:cNvSpPr txBox="1">
              <a:spLocks noChangeArrowheads="1"/>
            </p:cNvSpPr>
            <p:nvPr/>
          </p:nvSpPr>
          <p:spPr bwMode="auto">
            <a:xfrm>
              <a:off x="370" y="2284"/>
              <a:ext cx="1166" cy="404"/>
            </a:xfrm>
            <a:prstGeom prst="rect">
              <a:avLst/>
            </a:prstGeom>
            <a:noFill/>
            <a:ln w="9525">
              <a:noFill/>
              <a:miter lim="800000"/>
              <a:headEnd/>
              <a:tailEnd/>
            </a:ln>
          </p:spPr>
          <p:txBody>
            <a:bodyPr wrap="none" lIns="151522" tIns="75760" rIns="151522" bIns="75760">
              <a:spAutoFit/>
            </a:bodyPr>
            <a:lstStyle/>
            <a:p>
              <a:pPr defTabSz="1516063"/>
              <a:r>
                <a:rPr lang="en-US" sz="1600" b="1"/>
                <a:t>Websites, </a:t>
              </a:r>
            </a:p>
            <a:p>
              <a:pPr defTabSz="1516063"/>
              <a:r>
                <a:rPr lang="en-US" sz="1600" b="1"/>
                <a:t>Internet Archive</a:t>
              </a:r>
            </a:p>
          </p:txBody>
        </p:sp>
        <p:sp>
          <p:nvSpPr>
            <p:cNvPr id="1039" name="Text Box 14"/>
            <p:cNvSpPr txBox="1">
              <a:spLocks noChangeArrowheads="1"/>
            </p:cNvSpPr>
            <p:nvPr/>
          </p:nvSpPr>
          <p:spPr bwMode="auto">
            <a:xfrm>
              <a:off x="4272" y="816"/>
              <a:ext cx="956" cy="298"/>
            </a:xfrm>
            <a:prstGeom prst="rect">
              <a:avLst/>
            </a:prstGeom>
            <a:noFill/>
            <a:ln w="9525">
              <a:noFill/>
              <a:miter lim="800000"/>
              <a:headEnd/>
              <a:tailEnd/>
            </a:ln>
          </p:spPr>
          <p:txBody>
            <a:bodyPr wrap="none" lIns="151522" tIns="75760" rIns="151522" bIns="75760">
              <a:spAutoFit/>
            </a:bodyPr>
            <a:lstStyle/>
            <a:p>
              <a:pPr defTabSz="1516063"/>
              <a:r>
                <a:rPr lang="en-US" sz="2100" b="1"/>
                <a:t>Browsing</a:t>
              </a:r>
            </a:p>
          </p:txBody>
        </p:sp>
        <p:sp>
          <p:nvSpPr>
            <p:cNvPr id="1040" name="Text Box 15"/>
            <p:cNvSpPr txBox="1">
              <a:spLocks noChangeArrowheads="1"/>
            </p:cNvSpPr>
            <p:nvPr/>
          </p:nvSpPr>
          <p:spPr bwMode="auto">
            <a:xfrm>
              <a:off x="4224" y="1344"/>
              <a:ext cx="1100" cy="682"/>
            </a:xfrm>
            <a:prstGeom prst="rect">
              <a:avLst/>
            </a:prstGeom>
            <a:noFill/>
            <a:ln w="9525">
              <a:noFill/>
              <a:miter lim="800000"/>
              <a:headEnd/>
              <a:tailEnd/>
            </a:ln>
          </p:spPr>
          <p:txBody>
            <a:bodyPr wrap="none" lIns="151522" tIns="75760" rIns="151522" bIns="75760">
              <a:spAutoFit/>
            </a:bodyPr>
            <a:lstStyle/>
            <a:p>
              <a:pPr defTabSz="1516063"/>
              <a:r>
                <a:rPr lang="en-US" sz="2100" b="1"/>
                <a:t>Searching</a:t>
              </a:r>
            </a:p>
            <a:p>
              <a:pPr marL="285750" lvl="1" defTabSz="1516063"/>
              <a:r>
                <a:rPr lang="en-US" sz="2000"/>
                <a:t>Query </a:t>
              </a:r>
            </a:p>
            <a:p>
              <a:pPr marL="285750" lvl="1" defTabSz="1516063"/>
              <a:r>
                <a:rPr lang="en-US" sz="2000"/>
                <a:t>expansion</a:t>
              </a:r>
            </a:p>
          </p:txBody>
        </p:sp>
        <p:sp>
          <p:nvSpPr>
            <p:cNvPr id="1041" name="Text Box 16"/>
            <p:cNvSpPr txBox="1">
              <a:spLocks noChangeArrowheads="1"/>
            </p:cNvSpPr>
            <p:nvPr/>
          </p:nvSpPr>
          <p:spPr bwMode="auto">
            <a:xfrm>
              <a:off x="4080" y="3696"/>
              <a:ext cx="1069" cy="298"/>
            </a:xfrm>
            <a:prstGeom prst="rect">
              <a:avLst/>
            </a:prstGeom>
            <a:noFill/>
            <a:ln w="9525">
              <a:noFill/>
              <a:miter lim="800000"/>
              <a:headEnd/>
              <a:tailEnd/>
            </a:ln>
          </p:spPr>
          <p:txBody>
            <a:bodyPr wrap="none" lIns="151522" tIns="75760" rIns="151522" bIns="75760">
              <a:spAutoFit/>
            </a:bodyPr>
            <a:lstStyle/>
            <a:p>
              <a:pPr defTabSz="1516063"/>
              <a:r>
                <a:rPr lang="en-US" sz="2100" b="1"/>
                <a:t>Visualizing</a:t>
              </a:r>
            </a:p>
          </p:txBody>
        </p:sp>
        <p:sp>
          <p:nvSpPr>
            <p:cNvPr id="1042" name="Text Box 17"/>
            <p:cNvSpPr txBox="1">
              <a:spLocks noChangeArrowheads="1"/>
            </p:cNvSpPr>
            <p:nvPr/>
          </p:nvSpPr>
          <p:spPr bwMode="auto">
            <a:xfrm>
              <a:off x="4272" y="2160"/>
              <a:ext cx="845" cy="298"/>
            </a:xfrm>
            <a:prstGeom prst="rect">
              <a:avLst/>
            </a:prstGeom>
            <a:noFill/>
            <a:ln w="9525">
              <a:noFill/>
              <a:miter lim="800000"/>
              <a:headEnd/>
              <a:tailEnd/>
            </a:ln>
          </p:spPr>
          <p:txBody>
            <a:bodyPr wrap="none" lIns="151522" tIns="75760" rIns="151522" bIns="75760">
              <a:spAutoFit/>
            </a:bodyPr>
            <a:lstStyle/>
            <a:p>
              <a:pPr defTabSz="1516063"/>
              <a:r>
                <a:rPr lang="en-US" sz="2100" b="1"/>
                <a:t>Tagging</a:t>
              </a:r>
            </a:p>
          </p:txBody>
        </p:sp>
        <p:sp>
          <p:nvSpPr>
            <p:cNvPr id="1043" name="Text Box 18"/>
            <p:cNvSpPr txBox="1">
              <a:spLocks noChangeArrowheads="1"/>
            </p:cNvSpPr>
            <p:nvPr/>
          </p:nvSpPr>
          <p:spPr bwMode="auto">
            <a:xfrm>
              <a:off x="4080" y="3168"/>
              <a:ext cx="1245" cy="298"/>
            </a:xfrm>
            <a:prstGeom prst="rect">
              <a:avLst/>
            </a:prstGeom>
            <a:noFill/>
            <a:ln w="9525">
              <a:noFill/>
              <a:miter lim="800000"/>
              <a:headEnd/>
              <a:tailEnd/>
            </a:ln>
          </p:spPr>
          <p:txBody>
            <a:bodyPr wrap="none" lIns="151522" tIns="75760" rIns="151522" bIns="75760">
              <a:spAutoFit/>
            </a:bodyPr>
            <a:lstStyle/>
            <a:p>
              <a:pPr defTabSz="1516063"/>
              <a:r>
                <a:rPr lang="en-US" sz="2100" b="1"/>
                <a:t>Summarizing</a:t>
              </a:r>
            </a:p>
          </p:txBody>
        </p:sp>
        <p:cxnSp>
          <p:nvCxnSpPr>
            <p:cNvPr id="1044" name="AutoShape 19"/>
            <p:cNvCxnSpPr>
              <a:cxnSpLocks noChangeShapeType="1"/>
              <a:stCxn id="1054" idx="3"/>
              <a:endCxn id="1041" idx="1"/>
            </p:cNvCxnSpPr>
            <p:nvPr/>
          </p:nvCxnSpPr>
          <p:spPr bwMode="auto">
            <a:xfrm>
              <a:off x="3292" y="2249"/>
              <a:ext cx="788" cy="1596"/>
            </a:xfrm>
            <a:prstGeom prst="curvedConnector3">
              <a:avLst>
                <a:gd name="adj1" fmla="val 50000"/>
              </a:avLst>
            </a:prstGeom>
            <a:noFill/>
            <a:ln w="9525">
              <a:solidFill>
                <a:schemeClr val="tx1"/>
              </a:solidFill>
              <a:round/>
              <a:headEnd/>
              <a:tailEnd type="triangle" w="med" len="med"/>
            </a:ln>
          </p:spPr>
        </p:cxnSp>
        <p:cxnSp>
          <p:nvCxnSpPr>
            <p:cNvPr id="1045" name="AutoShape 20"/>
            <p:cNvCxnSpPr>
              <a:cxnSpLocks noChangeShapeType="1"/>
              <a:stCxn id="1054" idx="3"/>
              <a:endCxn id="1040" idx="1"/>
            </p:cNvCxnSpPr>
            <p:nvPr/>
          </p:nvCxnSpPr>
          <p:spPr bwMode="auto">
            <a:xfrm flipV="1">
              <a:off x="3292" y="1685"/>
              <a:ext cx="932" cy="564"/>
            </a:xfrm>
            <a:prstGeom prst="curvedConnector3">
              <a:avLst>
                <a:gd name="adj1" fmla="val 50000"/>
              </a:avLst>
            </a:prstGeom>
            <a:noFill/>
            <a:ln w="9525">
              <a:solidFill>
                <a:schemeClr val="tx1"/>
              </a:solidFill>
              <a:round/>
              <a:headEnd/>
              <a:tailEnd type="triangle" w="med" len="med"/>
            </a:ln>
          </p:spPr>
        </p:cxnSp>
        <p:cxnSp>
          <p:nvCxnSpPr>
            <p:cNvPr id="1046" name="AutoShape 21"/>
            <p:cNvCxnSpPr>
              <a:cxnSpLocks noChangeShapeType="1"/>
              <a:stCxn id="1054" idx="3"/>
              <a:endCxn id="1043" idx="1"/>
            </p:cNvCxnSpPr>
            <p:nvPr/>
          </p:nvCxnSpPr>
          <p:spPr bwMode="auto">
            <a:xfrm>
              <a:off x="3292" y="2249"/>
              <a:ext cx="788" cy="1068"/>
            </a:xfrm>
            <a:prstGeom prst="curvedConnector3">
              <a:avLst>
                <a:gd name="adj1" fmla="val 50000"/>
              </a:avLst>
            </a:prstGeom>
            <a:noFill/>
            <a:ln w="9525">
              <a:solidFill>
                <a:schemeClr val="tx1"/>
              </a:solidFill>
              <a:round/>
              <a:headEnd/>
              <a:tailEnd type="triangle" w="med" len="med"/>
            </a:ln>
          </p:spPr>
        </p:cxnSp>
        <p:cxnSp>
          <p:nvCxnSpPr>
            <p:cNvPr id="1047" name="AutoShape 22"/>
            <p:cNvCxnSpPr>
              <a:cxnSpLocks noChangeShapeType="1"/>
              <a:endCxn id="1054" idx="1"/>
            </p:cNvCxnSpPr>
            <p:nvPr/>
          </p:nvCxnSpPr>
          <p:spPr bwMode="auto">
            <a:xfrm>
              <a:off x="959" y="1488"/>
              <a:ext cx="1261" cy="761"/>
            </a:xfrm>
            <a:prstGeom prst="curvedConnector3">
              <a:avLst>
                <a:gd name="adj1" fmla="val 49958"/>
              </a:avLst>
            </a:prstGeom>
            <a:noFill/>
            <a:ln w="9525">
              <a:solidFill>
                <a:schemeClr val="tx1"/>
              </a:solidFill>
              <a:round/>
              <a:headEnd/>
              <a:tailEnd type="triangle" w="med" len="med"/>
            </a:ln>
          </p:spPr>
        </p:cxnSp>
        <p:cxnSp>
          <p:nvCxnSpPr>
            <p:cNvPr id="1048" name="AutoShape 23"/>
            <p:cNvCxnSpPr>
              <a:cxnSpLocks noChangeShapeType="1"/>
              <a:stCxn id="1054" idx="3"/>
              <a:endCxn id="1042" idx="1"/>
            </p:cNvCxnSpPr>
            <p:nvPr/>
          </p:nvCxnSpPr>
          <p:spPr bwMode="auto">
            <a:xfrm>
              <a:off x="3292" y="2249"/>
              <a:ext cx="980" cy="60"/>
            </a:xfrm>
            <a:prstGeom prst="curvedConnector3">
              <a:avLst>
                <a:gd name="adj1" fmla="val 50000"/>
              </a:avLst>
            </a:prstGeom>
            <a:noFill/>
            <a:ln w="9525">
              <a:solidFill>
                <a:schemeClr val="tx1"/>
              </a:solidFill>
              <a:round/>
              <a:headEnd/>
              <a:tailEnd type="triangle" w="med" len="med"/>
            </a:ln>
          </p:spPr>
        </p:cxnSp>
        <p:cxnSp>
          <p:nvCxnSpPr>
            <p:cNvPr id="1049" name="AutoShape 24"/>
            <p:cNvCxnSpPr>
              <a:cxnSpLocks noChangeShapeType="1"/>
              <a:stCxn id="1054" idx="3"/>
              <a:endCxn id="1061" idx="1"/>
            </p:cNvCxnSpPr>
            <p:nvPr/>
          </p:nvCxnSpPr>
          <p:spPr bwMode="auto">
            <a:xfrm>
              <a:off x="3292" y="2249"/>
              <a:ext cx="788" cy="540"/>
            </a:xfrm>
            <a:prstGeom prst="curvedConnector3">
              <a:avLst>
                <a:gd name="adj1" fmla="val 50000"/>
              </a:avLst>
            </a:prstGeom>
            <a:noFill/>
            <a:ln w="9525">
              <a:solidFill>
                <a:schemeClr val="tx1"/>
              </a:solidFill>
              <a:round/>
              <a:headEnd/>
              <a:tailEnd type="triangle" w="med" len="med"/>
            </a:ln>
          </p:spPr>
        </p:cxnSp>
        <p:cxnSp>
          <p:nvCxnSpPr>
            <p:cNvPr id="1050" name="AutoShape 25"/>
            <p:cNvCxnSpPr>
              <a:cxnSpLocks noChangeShapeType="1"/>
            </p:cNvCxnSpPr>
            <p:nvPr/>
          </p:nvCxnSpPr>
          <p:spPr bwMode="auto">
            <a:xfrm rot="16200000" flipH="1">
              <a:off x="2151" y="2078"/>
              <a:ext cx="338" cy="169"/>
            </a:xfrm>
            <a:prstGeom prst="curvedConnector2">
              <a:avLst/>
            </a:prstGeom>
            <a:noFill/>
            <a:ln w="9525">
              <a:solidFill>
                <a:schemeClr val="tx1"/>
              </a:solidFill>
              <a:round/>
              <a:headEnd/>
              <a:tailEnd type="triangle" w="med" len="med"/>
            </a:ln>
          </p:spPr>
        </p:cxnSp>
        <p:cxnSp>
          <p:nvCxnSpPr>
            <p:cNvPr id="1051" name="AutoShape 26"/>
            <p:cNvCxnSpPr>
              <a:cxnSpLocks noChangeShapeType="1"/>
              <a:stCxn id="1054" idx="3"/>
              <a:endCxn id="1039" idx="1"/>
            </p:cNvCxnSpPr>
            <p:nvPr/>
          </p:nvCxnSpPr>
          <p:spPr bwMode="auto">
            <a:xfrm flipV="1">
              <a:off x="3292" y="965"/>
              <a:ext cx="980" cy="1284"/>
            </a:xfrm>
            <a:prstGeom prst="curvedConnector3">
              <a:avLst>
                <a:gd name="adj1" fmla="val 50000"/>
              </a:avLst>
            </a:prstGeom>
            <a:noFill/>
            <a:ln w="9525">
              <a:solidFill>
                <a:schemeClr val="tx1"/>
              </a:solidFill>
              <a:round/>
              <a:headEnd/>
              <a:tailEnd type="triangle" w="med" len="med"/>
            </a:ln>
          </p:spPr>
        </p:cxnSp>
        <p:cxnSp>
          <p:nvCxnSpPr>
            <p:cNvPr id="1052" name="AutoShape 27"/>
            <p:cNvCxnSpPr>
              <a:cxnSpLocks noChangeShapeType="1"/>
              <a:endCxn id="1054" idx="1"/>
            </p:cNvCxnSpPr>
            <p:nvPr/>
          </p:nvCxnSpPr>
          <p:spPr bwMode="auto">
            <a:xfrm>
              <a:off x="992" y="2160"/>
              <a:ext cx="1228" cy="89"/>
            </a:xfrm>
            <a:prstGeom prst="curvedConnector3">
              <a:avLst>
                <a:gd name="adj1" fmla="val 50000"/>
              </a:avLst>
            </a:prstGeom>
            <a:noFill/>
            <a:ln w="9525">
              <a:solidFill>
                <a:schemeClr val="tx1"/>
              </a:solidFill>
              <a:round/>
              <a:headEnd/>
              <a:tailEnd type="triangle" w="med" len="med"/>
            </a:ln>
          </p:spPr>
        </p:cxnSp>
        <p:cxnSp>
          <p:nvCxnSpPr>
            <p:cNvPr id="1053" name="AutoShape 28"/>
            <p:cNvCxnSpPr>
              <a:cxnSpLocks noChangeShapeType="1"/>
              <a:endCxn id="1054" idx="1"/>
            </p:cNvCxnSpPr>
            <p:nvPr/>
          </p:nvCxnSpPr>
          <p:spPr bwMode="auto">
            <a:xfrm>
              <a:off x="1691" y="1038"/>
              <a:ext cx="529" cy="1211"/>
            </a:xfrm>
            <a:prstGeom prst="curvedConnector3">
              <a:avLst>
                <a:gd name="adj1" fmla="val 49907"/>
              </a:avLst>
            </a:prstGeom>
            <a:noFill/>
            <a:ln w="9525">
              <a:solidFill>
                <a:schemeClr val="tx1"/>
              </a:solidFill>
              <a:round/>
              <a:headEnd/>
              <a:tailEnd type="triangle" w="med" len="med"/>
            </a:ln>
          </p:spPr>
        </p:cxnSp>
        <p:sp>
          <p:nvSpPr>
            <p:cNvPr id="1054" name="AutoShape 29"/>
            <p:cNvSpPr>
              <a:spLocks noChangeArrowheads="1"/>
            </p:cNvSpPr>
            <p:nvPr/>
          </p:nvSpPr>
          <p:spPr bwMode="auto">
            <a:xfrm>
              <a:off x="2220" y="1712"/>
              <a:ext cx="1072" cy="1074"/>
            </a:xfrm>
            <a:prstGeom prst="roundRect">
              <a:avLst>
                <a:gd name="adj" fmla="val 16667"/>
              </a:avLst>
            </a:prstGeom>
            <a:solidFill>
              <a:schemeClr val="bg1"/>
            </a:solidFill>
            <a:ln w="9525">
              <a:solidFill>
                <a:schemeClr val="tx1"/>
              </a:solidFill>
              <a:round/>
              <a:headEnd/>
              <a:tailEnd/>
            </a:ln>
          </p:spPr>
          <p:txBody>
            <a:bodyPr wrap="none" lIns="151522" tIns="75760" rIns="151522" bIns="75760" anchor="ctr"/>
            <a:lstStyle/>
            <a:p>
              <a:pPr algn="ctr" defTabSz="1516063"/>
              <a:endParaRPr lang="en-US" sz="2000"/>
            </a:p>
          </p:txBody>
        </p:sp>
        <p:sp>
          <p:nvSpPr>
            <p:cNvPr id="48158" name="Text Box 30"/>
            <p:cNvSpPr txBox="1">
              <a:spLocks noChangeAspect="1" noChangeArrowheads="1"/>
            </p:cNvSpPr>
            <p:nvPr/>
          </p:nvSpPr>
          <p:spPr bwMode="auto">
            <a:xfrm>
              <a:off x="2138" y="1767"/>
              <a:ext cx="1219" cy="269"/>
            </a:xfrm>
            <a:prstGeom prst="rect">
              <a:avLst/>
            </a:prstGeom>
            <a:noFill/>
            <a:ln w="9525">
              <a:noFill/>
              <a:miter lim="800000"/>
              <a:headEnd/>
              <a:tailEnd/>
            </a:ln>
            <a:effectLst/>
          </p:spPr>
          <p:txBody>
            <a:bodyPr lIns="151522" tIns="75760" rIns="151522" bIns="75760">
              <a:spAutoFit/>
            </a:bodyPr>
            <a:lstStyle/>
            <a:p>
              <a:pPr algn="ctr" defTabSz="1516063">
                <a:defRPr/>
              </a:pPr>
              <a:r>
                <a:rPr lang="en-US" b="1">
                  <a:effectLst>
                    <a:outerShdw blurRad="38100" dist="38100" dir="2700000" algn="tl">
                      <a:srgbClr val="C0C0C0"/>
                    </a:outerShdw>
                  </a:effectLst>
                  <a:latin typeface="Arial" pitchFamily="34" charset="0"/>
                </a:rPr>
                <a:t>CTR Ontology</a:t>
              </a:r>
            </a:p>
          </p:txBody>
        </p:sp>
        <p:sp>
          <p:nvSpPr>
            <p:cNvPr id="1056" name="Text Box 31"/>
            <p:cNvSpPr txBox="1">
              <a:spLocks noChangeArrowheads="1"/>
            </p:cNvSpPr>
            <p:nvPr/>
          </p:nvSpPr>
          <p:spPr bwMode="auto">
            <a:xfrm>
              <a:off x="2186" y="1944"/>
              <a:ext cx="1222" cy="866"/>
            </a:xfrm>
            <a:prstGeom prst="rect">
              <a:avLst/>
            </a:prstGeom>
            <a:noFill/>
            <a:ln w="9525">
              <a:noFill/>
              <a:miter lim="800000"/>
              <a:headEnd/>
              <a:tailEnd/>
            </a:ln>
          </p:spPr>
          <p:txBody>
            <a:bodyPr lIns="151522" tIns="75760" rIns="151522" bIns="75760">
              <a:spAutoFit/>
            </a:bodyPr>
            <a:lstStyle/>
            <a:p>
              <a:pPr marL="174625" indent="-174625" defTabSz="1516063">
                <a:buFontTx/>
                <a:buChar char="•"/>
              </a:pPr>
              <a:r>
                <a:rPr lang="en-US" sz="1600"/>
                <a:t>Individual</a:t>
              </a:r>
            </a:p>
            <a:p>
              <a:pPr marL="174625" indent="-174625" defTabSz="1516063">
                <a:buFontTx/>
                <a:buChar char="•"/>
              </a:pPr>
              <a:r>
                <a:rPr lang="en-US" sz="1600"/>
                <a:t>Organizational</a:t>
              </a:r>
            </a:p>
            <a:p>
              <a:pPr marL="174625" indent="-174625" defTabSz="1516063">
                <a:buFontTx/>
                <a:buChar char="•"/>
              </a:pPr>
              <a:r>
                <a:rPr lang="en-US" sz="1600"/>
                <a:t>Community</a:t>
              </a:r>
            </a:p>
            <a:p>
              <a:pPr marL="174625" indent="-174625" defTabSz="1516063">
                <a:buFontTx/>
                <a:buChar char="•"/>
              </a:pPr>
              <a:r>
                <a:rPr lang="en-US" sz="1600"/>
                <a:t>Political</a:t>
              </a:r>
            </a:p>
            <a:p>
              <a:pPr marL="174625" indent="-174625" defTabSz="1516063">
                <a:buFontTx/>
                <a:buChar char="•"/>
              </a:pPr>
              <a:r>
                <a:rPr lang="en-US" sz="1600"/>
                <a:t>…</a:t>
              </a:r>
            </a:p>
          </p:txBody>
        </p:sp>
        <p:grpSp>
          <p:nvGrpSpPr>
            <p:cNvPr id="6" name="Group 34"/>
            <p:cNvGrpSpPr>
              <a:grpSpLocks/>
            </p:cNvGrpSpPr>
            <p:nvPr/>
          </p:nvGrpSpPr>
          <p:grpSpPr bwMode="auto">
            <a:xfrm>
              <a:off x="378" y="2880"/>
              <a:ext cx="611" cy="195"/>
              <a:chOff x="2448" y="5664"/>
              <a:chExt cx="1392" cy="432"/>
            </a:xfrm>
          </p:grpSpPr>
          <p:pic>
            <p:nvPicPr>
              <p:cNvPr id="1064" name="Picture 35"/>
              <p:cNvPicPr>
                <a:picLocks noChangeAspect="1" noChangeArrowheads="1"/>
              </p:cNvPicPr>
              <p:nvPr/>
            </p:nvPicPr>
            <p:blipFill>
              <a:blip r:embed="rId7"/>
              <a:srcRect/>
              <a:stretch>
                <a:fillRect/>
              </a:stretch>
            </p:blipFill>
            <p:spPr bwMode="auto">
              <a:xfrm>
                <a:off x="2448" y="5664"/>
                <a:ext cx="432" cy="432"/>
              </a:xfrm>
              <a:prstGeom prst="rect">
                <a:avLst/>
              </a:prstGeom>
              <a:noFill/>
              <a:ln w="9525">
                <a:noFill/>
                <a:miter lim="800000"/>
                <a:headEnd/>
                <a:tailEnd/>
              </a:ln>
            </p:spPr>
          </p:pic>
          <p:pic>
            <p:nvPicPr>
              <p:cNvPr id="1065" name="Picture 36"/>
              <p:cNvPicPr>
                <a:picLocks noChangeAspect="1" noChangeArrowheads="1"/>
              </p:cNvPicPr>
              <p:nvPr/>
            </p:nvPicPr>
            <p:blipFill>
              <a:blip r:embed="rId8"/>
              <a:srcRect/>
              <a:stretch>
                <a:fillRect/>
              </a:stretch>
            </p:blipFill>
            <p:spPr bwMode="auto">
              <a:xfrm>
                <a:off x="2928" y="5664"/>
                <a:ext cx="432" cy="423"/>
              </a:xfrm>
              <a:prstGeom prst="rect">
                <a:avLst/>
              </a:prstGeom>
              <a:noFill/>
              <a:ln w="9525">
                <a:noFill/>
                <a:miter lim="800000"/>
                <a:headEnd/>
                <a:tailEnd/>
              </a:ln>
            </p:spPr>
          </p:pic>
          <p:pic>
            <p:nvPicPr>
              <p:cNvPr id="1066" name="Picture 37"/>
              <p:cNvPicPr>
                <a:picLocks noChangeAspect="1" noChangeArrowheads="1"/>
              </p:cNvPicPr>
              <p:nvPr/>
            </p:nvPicPr>
            <p:blipFill>
              <a:blip r:embed="rId9"/>
              <a:srcRect/>
              <a:stretch>
                <a:fillRect/>
              </a:stretch>
            </p:blipFill>
            <p:spPr bwMode="auto">
              <a:xfrm>
                <a:off x="3408" y="5664"/>
                <a:ext cx="432" cy="432"/>
              </a:xfrm>
              <a:prstGeom prst="rect">
                <a:avLst/>
              </a:prstGeom>
              <a:noFill/>
              <a:ln w="9525">
                <a:noFill/>
                <a:miter lim="800000"/>
                <a:headEnd/>
                <a:tailEnd/>
              </a:ln>
            </p:spPr>
          </p:pic>
        </p:grpSp>
        <p:grpSp>
          <p:nvGrpSpPr>
            <p:cNvPr id="7" name="Group 38"/>
            <p:cNvGrpSpPr>
              <a:grpSpLocks/>
            </p:cNvGrpSpPr>
            <p:nvPr/>
          </p:nvGrpSpPr>
          <p:grpSpPr bwMode="auto">
            <a:xfrm>
              <a:off x="1104" y="3264"/>
              <a:ext cx="1186" cy="777"/>
              <a:chOff x="7056" y="12240"/>
              <a:chExt cx="1776" cy="1240"/>
            </a:xfrm>
          </p:grpSpPr>
          <p:pic>
            <p:nvPicPr>
              <p:cNvPr id="1062" name="Picture 39" descr="MPj04373320000[1]"/>
              <p:cNvPicPr>
                <a:picLocks noChangeAspect="1" noChangeArrowheads="1"/>
              </p:cNvPicPr>
              <p:nvPr/>
            </p:nvPicPr>
            <p:blipFill>
              <a:blip r:embed="rId10"/>
              <a:srcRect/>
              <a:stretch>
                <a:fillRect/>
              </a:stretch>
            </p:blipFill>
            <p:spPr bwMode="auto">
              <a:xfrm>
                <a:off x="7326" y="12240"/>
                <a:ext cx="599" cy="657"/>
              </a:xfrm>
              <a:prstGeom prst="rect">
                <a:avLst/>
              </a:prstGeom>
              <a:noFill/>
              <a:ln w="9525">
                <a:noFill/>
                <a:miter lim="800000"/>
                <a:headEnd/>
                <a:tailEnd/>
              </a:ln>
            </p:spPr>
          </p:pic>
          <p:sp>
            <p:nvSpPr>
              <p:cNvPr id="1063" name="Text Box 40"/>
              <p:cNvSpPr txBox="1">
                <a:spLocks noChangeArrowheads="1"/>
              </p:cNvSpPr>
              <p:nvPr/>
            </p:nvSpPr>
            <p:spPr bwMode="auto">
              <a:xfrm>
                <a:off x="7056" y="12835"/>
                <a:ext cx="1776" cy="645"/>
              </a:xfrm>
              <a:prstGeom prst="rect">
                <a:avLst/>
              </a:prstGeom>
              <a:noFill/>
              <a:ln w="9525">
                <a:noFill/>
                <a:miter lim="800000"/>
                <a:headEnd/>
                <a:tailEnd/>
              </a:ln>
            </p:spPr>
            <p:txBody>
              <a:bodyPr lIns="151522" tIns="75760" rIns="151522" bIns="75760">
                <a:spAutoFit/>
              </a:bodyPr>
              <a:lstStyle/>
              <a:p>
                <a:pPr defTabSz="1516063"/>
                <a:r>
                  <a:rPr lang="en-US" sz="1600" b="1"/>
                  <a:t>Multicultural/ linguistic input</a:t>
                </a:r>
              </a:p>
            </p:txBody>
          </p:sp>
        </p:grpSp>
        <p:cxnSp>
          <p:nvCxnSpPr>
            <p:cNvPr id="1059" name="AutoShape 41"/>
            <p:cNvCxnSpPr>
              <a:cxnSpLocks noChangeShapeType="1"/>
              <a:endCxn id="1054" idx="1"/>
            </p:cNvCxnSpPr>
            <p:nvPr/>
          </p:nvCxnSpPr>
          <p:spPr bwMode="auto">
            <a:xfrm flipV="1">
              <a:off x="989" y="2249"/>
              <a:ext cx="1231" cy="729"/>
            </a:xfrm>
            <a:prstGeom prst="curvedConnector3">
              <a:avLst>
                <a:gd name="adj1" fmla="val 49958"/>
              </a:avLst>
            </a:prstGeom>
            <a:noFill/>
            <a:ln w="9525">
              <a:solidFill>
                <a:schemeClr val="tx1"/>
              </a:solidFill>
              <a:round/>
              <a:headEnd/>
              <a:tailEnd type="triangle" w="med" len="med"/>
            </a:ln>
          </p:spPr>
        </p:cxnSp>
        <p:cxnSp>
          <p:nvCxnSpPr>
            <p:cNvPr id="1060" name="AutoShape 42"/>
            <p:cNvCxnSpPr>
              <a:cxnSpLocks noChangeShapeType="1"/>
              <a:endCxn id="1054" idx="1"/>
            </p:cNvCxnSpPr>
            <p:nvPr/>
          </p:nvCxnSpPr>
          <p:spPr bwMode="auto">
            <a:xfrm flipV="1">
              <a:off x="1684" y="2249"/>
              <a:ext cx="536" cy="1221"/>
            </a:xfrm>
            <a:prstGeom prst="curvedConnector3">
              <a:avLst>
                <a:gd name="adj1" fmla="val 50000"/>
              </a:avLst>
            </a:prstGeom>
            <a:noFill/>
            <a:ln w="9525">
              <a:solidFill>
                <a:schemeClr val="tx1"/>
              </a:solidFill>
              <a:round/>
              <a:headEnd/>
              <a:tailEnd type="triangle" w="med" len="med"/>
            </a:ln>
          </p:spPr>
        </p:cxnSp>
        <p:sp>
          <p:nvSpPr>
            <p:cNvPr id="1061" name="Text Box 43"/>
            <p:cNvSpPr txBox="1">
              <a:spLocks noChangeArrowheads="1"/>
            </p:cNvSpPr>
            <p:nvPr/>
          </p:nvSpPr>
          <p:spPr bwMode="auto">
            <a:xfrm>
              <a:off x="4080" y="2640"/>
              <a:ext cx="1536" cy="298"/>
            </a:xfrm>
            <a:prstGeom prst="rect">
              <a:avLst/>
            </a:prstGeom>
            <a:noFill/>
            <a:ln w="9525">
              <a:noFill/>
              <a:miter lim="800000"/>
              <a:headEnd/>
              <a:tailEnd/>
            </a:ln>
          </p:spPr>
          <p:txBody>
            <a:bodyPr lIns="151522" tIns="75760" rIns="151522" bIns="75760">
              <a:spAutoFit/>
            </a:bodyPr>
            <a:lstStyle/>
            <a:p>
              <a:pPr defTabSz="1516063"/>
              <a:r>
                <a:rPr lang="en-US" sz="2100" b="1"/>
                <a:t>Recommending</a:t>
              </a:r>
            </a:p>
          </p:txBody>
        </p:sp>
      </p:grpSp>
      <p:sp>
        <p:nvSpPr>
          <p:cNvPr id="1033" name="Text Box 54"/>
          <p:cNvSpPr txBox="1">
            <a:spLocks noChangeArrowheads="1"/>
          </p:cNvSpPr>
          <p:nvPr/>
        </p:nvSpPr>
        <p:spPr bwMode="auto">
          <a:xfrm>
            <a:off x="3429000" y="1600200"/>
            <a:ext cx="1981200" cy="519113"/>
          </a:xfrm>
          <a:prstGeom prst="rect">
            <a:avLst/>
          </a:prstGeom>
          <a:noFill/>
          <a:ln w="9525">
            <a:noFill/>
            <a:miter lim="800000"/>
            <a:headEnd/>
            <a:tailEnd/>
          </a:ln>
        </p:spPr>
        <p:txBody>
          <a:bodyPr>
            <a:spAutoFit/>
          </a:bodyPr>
          <a:lstStyle/>
          <a:p>
            <a:pPr>
              <a:spcBef>
                <a:spcPct val="50000"/>
              </a:spcBef>
            </a:pPr>
            <a:r>
              <a:rPr lang="en-US" sz="2800" b="1" i="1">
                <a:solidFill>
                  <a:srgbClr val="FF9900"/>
                </a:solidFill>
              </a:rPr>
              <a:t>sources</a:t>
            </a:r>
          </a:p>
        </p:txBody>
      </p:sp>
      <p:sp>
        <p:nvSpPr>
          <p:cNvPr id="1034" name="Text Box 55"/>
          <p:cNvSpPr txBox="1">
            <a:spLocks noChangeArrowheads="1"/>
          </p:cNvSpPr>
          <p:nvPr/>
        </p:nvSpPr>
        <p:spPr bwMode="auto">
          <a:xfrm>
            <a:off x="4495800" y="5486400"/>
            <a:ext cx="1066800" cy="519113"/>
          </a:xfrm>
          <a:prstGeom prst="rect">
            <a:avLst/>
          </a:prstGeom>
          <a:noFill/>
          <a:ln w="9525">
            <a:noFill/>
            <a:miter lim="800000"/>
            <a:headEnd/>
            <a:tailEnd/>
          </a:ln>
        </p:spPr>
        <p:txBody>
          <a:bodyPr>
            <a:spAutoFit/>
          </a:bodyPr>
          <a:lstStyle/>
          <a:p>
            <a:pPr>
              <a:spcBef>
                <a:spcPct val="50000"/>
              </a:spcBef>
            </a:pPr>
            <a:r>
              <a:rPr lang="en-US" sz="2800" b="1" i="1" dirty="0">
                <a:solidFill>
                  <a:srgbClr val="0070C0"/>
                </a:solidFill>
              </a:rPr>
              <a:t>uses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p>
            <a:fld id="{27F4EC3D-1C16-4070-8A01-3C0FB73219F8}" type="slidenum">
              <a:rPr lang="en-US">
                <a:latin typeface="Arial" charset="0"/>
              </a:rPr>
              <a:pPr/>
              <a:t>15</a:t>
            </a:fld>
            <a:endParaRPr lang="en-US">
              <a:latin typeface="Arial" charset="0"/>
            </a:endParaRPr>
          </a:p>
        </p:txBody>
      </p:sp>
      <p:sp>
        <p:nvSpPr>
          <p:cNvPr id="5123" name="Rectangle 2"/>
          <p:cNvSpPr>
            <a:spLocks noGrp="1" noChangeArrowheads="1"/>
          </p:cNvSpPr>
          <p:nvPr>
            <p:ph type="title"/>
          </p:nvPr>
        </p:nvSpPr>
        <p:spPr/>
        <p:txBody>
          <a:bodyPr/>
          <a:lstStyle/>
          <a:p>
            <a:pPr eaLnBrk="1" hangingPunct="1"/>
            <a:r>
              <a:rPr lang="en-US" smtClean="0"/>
              <a:t>Focus Group Question</a:t>
            </a:r>
          </a:p>
        </p:txBody>
      </p:sp>
      <p:sp>
        <p:nvSpPr>
          <p:cNvPr id="5124" name="Rectangle 3"/>
          <p:cNvSpPr>
            <a:spLocks noGrp="1" noChangeArrowheads="1"/>
          </p:cNvSpPr>
          <p:nvPr>
            <p:ph type="body" idx="1"/>
          </p:nvPr>
        </p:nvSpPr>
        <p:spPr>
          <a:xfrm>
            <a:off x="457200" y="1295400"/>
            <a:ext cx="8229600" cy="4525963"/>
          </a:xfrm>
        </p:spPr>
        <p:txBody>
          <a:bodyPr/>
          <a:lstStyle/>
          <a:p>
            <a:pPr eaLnBrk="1" hangingPunct="1">
              <a:buFontTx/>
              <a:buNone/>
            </a:pPr>
            <a:r>
              <a:rPr lang="en-US" smtClean="0"/>
              <a:t>Thinking of your research interests and of the interests of other researchers in your discipline: 1) What are the most important research questions, issues, and/or concepts that are relevant to the events of April 16th? 2) What data are needed to address these research questions and issues? 3) What are ideal visualizations that would be most useful for understanding the key issues in your discipline.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3338550F-8E9D-4CAA-9A04-0F9DDB1F6E83}" type="slidenum">
              <a:rPr lang="en-US">
                <a:latin typeface="Arial" charset="0"/>
              </a:rPr>
              <a:pPr/>
              <a:t>16</a:t>
            </a:fld>
            <a:endParaRPr lang="en-US">
              <a:latin typeface="Arial" charset="0"/>
            </a:endParaRPr>
          </a:p>
        </p:txBody>
      </p:sp>
      <p:sp>
        <p:nvSpPr>
          <p:cNvPr id="6147" name="Rectangle 2"/>
          <p:cNvSpPr>
            <a:spLocks noGrp="1" noChangeArrowheads="1"/>
          </p:cNvSpPr>
          <p:nvPr>
            <p:ph type="title"/>
          </p:nvPr>
        </p:nvSpPr>
        <p:spPr>
          <a:xfrm>
            <a:off x="457200" y="76200"/>
            <a:ext cx="8229600" cy="1066800"/>
          </a:xfrm>
        </p:spPr>
        <p:txBody>
          <a:bodyPr>
            <a:normAutofit fontScale="90000"/>
          </a:bodyPr>
          <a:lstStyle/>
          <a:p>
            <a:pPr eaLnBrk="1" hangingPunct="1"/>
            <a:r>
              <a:rPr lang="en-US" sz="4000" smtClean="0"/>
              <a:t>Categories from focus group study</a:t>
            </a:r>
          </a:p>
        </p:txBody>
      </p:sp>
      <p:pic>
        <p:nvPicPr>
          <p:cNvPr id="6148" name="Picture 297"/>
          <p:cNvPicPr>
            <a:picLocks noGrp="1" noChangeAspect="1" noChangeArrowheads="1"/>
          </p:cNvPicPr>
          <p:nvPr>
            <p:ph idx="4294967295"/>
          </p:nvPr>
        </p:nvPicPr>
        <p:blipFill>
          <a:blip r:embed="rId3"/>
          <a:srcRect/>
          <a:stretch>
            <a:fillRect/>
          </a:stretch>
        </p:blipFill>
        <p:spPr>
          <a:xfrm>
            <a:off x="152400" y="2819400"/>
            <a:ext cx="8686800" cy="3581400"/>
          </a:xfrm>
          <a:noFill/>
        </p:spPr>
      </p:pic>
      <p:sp>
        <p:nvSpPr>
          <p:cNvPr id="6149" name="Rectangle 7"/>
          <p:cNvSpPr>
            <a:spLocks noGrp="1" noChangeArrowheads="1"/>
          </p:cNvSpPr>
          <p:nvPr>
            <p:ph type="body" idx="1"/>
          </p:nvPr>
        </p:nvSpPr>
        <p:spPr>
          <a:xfrm>
            <a:off x="457200" y="1371600"/>
            <a:ext cx="8229600" cy="990600"/>
          </a:xfrm>
        </p:spPr>
        <p:txBody>
          <a:bodyPr/>
          <a:lstStyle/>
          <a:p>
            <a:pPr marL="0" indent="0" eaLnBrk="1" hangingPunct="1">
              <a:buFontTx/>
              <a:buNone/>
            </a:pPr>
            <a:r>
              <a:rPr lang="en-US" sz="2800" smtClean="0"/>
              <a:t>Results from focus group interviews following the April 16, 2007 tragedy at Virginia Tech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6"/>
          <p:cNvSpPr>
            <a:spLocks noGrp="1"/>
          </p:cNvSpPr>
          <p:nvPr>
            <p:ph type="sldNum" sz="quarter" idx="12"/>
          </p:nvPr>
        </p:nvSpPr>
        <p:spPr>
          <a:noFill/>
        </p:spPr>
        <p:txBody>
          <a:bodyPr/>
          <a:lstStyle/>
          <a:p>
            <a:fld id="{33E9FE8B-06F3-4D59-994B-1A20EDFE9501}" type="slidenum">
              <a:rPr lang="en-US">
                <a:latin typeface="Arial" charset="0"/>
              </a:rPr>
              <a:pPr/>
              <a:t>17</a:t>
            </a:fld>
            <a:endParaRPr lang="en-US">
              <a:latin typeface="Arial" charset="0"/>
            </a:endParaRPr>
          </a:p>
        </p:txBody>
      </p:sp>
      <p:sp>
        <p:nvSpPr>
          <p:cNvPr id="7171" name="Rectangle 2"/>
          <p:cNvSpPr>
            <a:spLocks noGrp="1" noChangeArrowheads="1"/>
          </p:cNvSpPr>
          <p:nvPr>
            <p:ph type="title"/>
          </p:nvPr>
        </p:nvSpPr>
        <p:spPr/>
        <p:txBody>
          <a:bodyPr/>
          <a:lstStyle/>
          <a:p>
            <a:pPr eaLnBrk="1" hangingPunct="1"/>
            <a:r>
              <a:rPr lang="en-US" sz="4000" smtClean="0"/>
              <a:t>CTR keyword pairs</a:t>
            </a:r>
          </a:p>
        </p:txBody>
      </p:sp>
      <p:sp>
        <p:nvSpPr>
          <p:cNvPr id="7172" name="Rectangle 41"/>
          <p:cNvSpPr>
            <a:spLocks noGrp="1" noChangeArrowheads="1"/>
          </p:cNvSpPr>
          <p:nvPr>
            <p:ph type="body" sz="half" idx="1"/>
          </p:nvPr>
        </p:nvSpPr>
        <p:spPr>
          <a:xfrm>
            <a:off x="457200" y="1600200"/>
            <a:ext cx="8229600" cy="1143000"/>
          </a:xfrm>
        </p:spPr>
        <p:txBody>
          <a:bodyPr/>
          <a:lstStyle/>
          <a:p>
            <a:pPr marL="0" indent="0" eaLnBrk="1" hangingPunct="1">
              <a:buFontTx/>
              <a:buNone/>
            </a:pPr>
            <a:r>
              <a:rPr lang="en-US" sz="2400" smtClean="0"/>
              <a:t>Extracted top keyword pairs from ISCRAM proceedings using the N-gram statistics package</a:t>
            </a:r>
          </a:p>
        </p:txBody>
      </p:sp>
      <p:graphicFrame>
        <p:nvGraphicFramePr>
          <p:cNvPr id="69677" name="Group 45"/>
          <p:cNvGraphicFramePr>
            <a:graphicFrameLocks noGrp="1"/>
          </p:cNvGraphicFramePr>
          <p:nvPr>
            <p:ph sz="half" idx="2"/>
          </p:nvPr>
        </p:nvGraphicFramePr>
        <p:xfrm>
          <a:off x="457200" y="3048000"/>
          <a:ext cx="8229600" cy="3200400"/>
        </p:xfrm>
        <a:graphic>
          <a:graphicData uri="http://schemas.openxmlformats.org/drawingml/2006/table">
            <a:tbl>
              <a:tblPr/>
              <a:tblGrid>
                <a:gridCol w="2165350"/>
                <a:gridCol w="1949450"/>
                <a:gridCol w="2057400"/>
                <a:gridCol w="2057400"/>
              </a:tblGrid>
              <a:tr h="414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emergency response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decision support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information systems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teams participants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36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decision making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data models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disaster monitoring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teams maps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38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command teams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disaster plan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crisis management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sms text-message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36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flood alerts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information seeking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situational awareness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disaster registry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38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physical communication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human disaster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teams access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Arial" pitchFamily="34" charset="0"/>
                          <a:ea typeface="新細明體" pitchFamily="18" charset="-120"/>
                          <a:cs typeface="Times New Roman" pitchFamily="18" charset="0"/>
                        </a:rPr>
                        <a:t>decision preference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457200" y="1371600"/>
            <a:ext cx="8229600" cy="3776663"/>
          </a:xfrm>
        </p:spPr>
        <p:txBody>
          <a:bodyPr/>
          <a:lstStyle/>
          <a:p>
            <a:pPr eaLnBrk="1" hangingPunct="1"/>
            <a:r>
              <a:rPr lang="en-US" altLang="zh-CN" smtClean="0">
                <a:ea typeface="宋体" charset="-122"/>
              </a:rPr>
              <a:t>If you used a social networking website to communicate to others that you were safe or OK, which website did you use first? </a:t>
            </a:r>
            <a:r>
              <a:rPr lang="en-US" i="1" smtClean="0"/>
              <a:t>(identify the website, then briefly - 1 or 2 sentences/phrases - explain why you selected this website)</a:t>
            </a:r>
            <a:endParaRPr lang="en-US" altLang="zh-CN" smtClean="0">
              <a:ea typeface="宋体" charset="-122"/>
            </a:endParaRPr>
          </a:p>
          <a:p>
            <a:pPr lvl="1" eaLnBrk="1" hangingPunct="1"/>
            <a:endParaRPr lang="en-US" altLang="zh-CN" smtClean="0">
              <a:ea typeface="宋体" charset="-122"/>
            </a:endParaRPr>
          </a:p>
          <a:p>
            <a:pPr lvl="1" eaLnBrk="1" hangingPunct="1"/>
            <a:r>
              <a:rPr lang="en-US" altLang="zh-CN" smtClean="0">
                <a:ea typeface="宋体" charset="-122"/>
              </a:rPr>
              <a:t>426 responses</a:t>
            </a:r>
          </a:p>
          <a:p>
            <a:pPr lvl="1" eaLnBrk="1" hangingPunct="1"/>
            <a:r>
              <a:rPr lang="en-US" altLang="zh-CN" smtClean="0">
                <a:ea typeface="宋体" charset="-122"/>
              </a:rPr>
              <a:t>Content Analysis</a:t>
            </a:r>
          </a:p>
          <a:p>
            <a:pPr lvl="1" eaLnBrk="1" hangingPunct="1"/>
            <a:r>
              <a:rPr lang="en-US" altLang="zh-CN" smtClean="0">
                <a:ea typeface="宋体" charset="-122"/>
              </a:rPr>
              <a:t>Results</a:t>
            </a:r>
          </a:p>
        </p:txBody>
      </p:sp>
      <p:sp>
        <p:nvSpPr>
          <p:cNvPr id="2" name="Title 1"/>
          <p:cNvSpPr>
            <a:spLocks noGrp="1"/>
          </p:cNvSpPr>
          <p:nvPr>
            <p:ph type="title"/>
          </p:nvPr>
        </p:nvSpPr>
        <p:spPr>
          <a:xfrm>
            <a:off x="0" y="304800"/>
            <a:ext cx="9144000" cy="1143000"/>
          </a:xfrm>
        </p:spPr>
        <p:txBody>
          <a:bodyPr>
            <a:scene3d>
              <a:camera prst="orthographicFront"/>
              <a:lightRig rig="soft" dir="t"/>
            </a:scene3d>
            <a:sp3d prstMaterial="softEdge">
              <a:bevelT w="25400" h="25400"/>
            </a:sp3d>
          </a:bodyPr>
          <a:lstStyle/>
          <a:p>
            <a:pPr eaLnBrk="1" fontAlgn="auto" hangingPunct="1">
              <a:spcAft>
                <a:spcPts val="0"/>
              </a:spcAft>
              <a:defRPr/>
            </a:pPr>
            <a:r>
              <a:rPr lang="en-US" sz="3600" dirty="0" smtClean="0">
                <a:ea typeface="ＭＳ Ｐゴシック" pitchFamily="34" charset="-128"/>
              </a:rPr>
              <a:t>Why social networking websites on 416?</a:t>
            </a:r>
            <a:endParaRPr lang="en-US" sz="3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612775"/>
          <a:ext cx="9144000" cy="6244590"/>
        </p:xfrm>
        <a:graphic>
          <a:graphicData uri="http://schemas.openxmlformats.org/drawingml/2006/table">
            <a:tbl>
              <a:tblPr/>
              <a:tblGrid>
                <a:gridCol w="1185334"/>
                <a:gridCol w="7958666"/>
              </a:tblGrid>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Times New Roman" pitchFamily="18" charset="0"/>
                          <a:ea typeface="ＭＳ Ｐゴシック" pitchFamily="-106" charset="-128"/>
                          <a:cs typeface="Times New Roman" pitchFamily="18" charset="0"/>
                        </a:rPr>
                        <a:t/>
                      </a:r>
                      <a:br>
                        <a:rPr kumimoji="0" lang="en-US" sz="1600" b="1" i="0" u="none" strike="noStrike" cap="none" normalizeH="0" baseline="0" dirty="0" smtClean="0">
                          <a:ln>
                            <a:noFill/>
                          </a:ln>
                          <a:solidFill>
                            <a:srgbClr val="FFFFFF"/>
                          </a:solidFill>
                          <a:effectLst/>
                          <a:latin typeface="Times New Roman" pitchFamily="18" charset="0"/>
                          <a:ea typeface="ＭＳ Ｐゴシック" pitchFamily="-106" charset="-128"/>
                          <a:cs typeface="Times New Roman" pitchFamily="18" charset="0"/>
                        </a:rPr>
                      </a:br>
                      <a:r>
                        <a:rPr kumimoji="0" lang="en-US" sz="1600" b="1" i="0" u="none" strike="noStrike" cap="none" normalizeH="0" baseline="0" dirty="0" smtClean="0">
                          <a:ln>
                            <a:noFill/>
                          </a:ln>
                          <a:solidFill>
                            <a:srgbClr val="FFFFFF"/>
                          </a:solidFill>
                          <a:effectLst/>
                          <a:latin typeface="Times New Roman" pitchFamily="18" charset="0"/>
                          <a:ea typeface="ＭＳ Ｐゴシック" pitchFamily="-106" charset="-128"/>
                          <a:cs typeface="Times New Roman" pitchFamily="18" charset="0"/>
                        </a:rPr>
                        <a:t>Keyword</a:t>
                      </a:r>
                      <a:endParaRPr kumimoji="0" lang="en-US" sz="1800" b="1" i="0" u="none" strike="noStrike" cap="none" normalizeH="0" baseline="0" dirty="0" smtClean="0">
                        <a:ln>
                          <a:noFill/>
                        </a:ln>
                        <a:solidFill>
                          <a:srgbClr val="FFFFFF"/>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Times New Roman" pitchFamily="18" charset="0"/>
                          <a:ea typeface="ＭＳ Ｐゴシック" pitchFamily="-106" charset="-128"/>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Times New Roman" pitchFamily="18" charset="0"/>
                          <a:ea typeface="ＭＳ Ｐゴシック" pitchFamily="-106" charset="-128"/>
                          <a:cs typeface="Times New Roman" pitchFamily="18" charset="0"/>
                        </a:rPr>
                        <a:t>Definition</a:t>
                      </a:r>
                      <a:endParaRPr kumimoji="0" lang="en-US" sz="1800" b="1" i="0" u="none" strike="noStrike" cap="none" normalizeH="0" baseline="0" dirty="0" smtClean="0">
                        <a:ln>
                          <a:noFill/>
                        </a:ln>
                        <a:solidFill>
                          <a:srgbClr val="FFFFFF"/>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Belong</a:t>
                      </a:r>
                      <a:endParaRPr kumimoji="0" lang="en-US" sz="18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 Only social networking website respondent belongs to or they say that they had an account at the time.</a:t>
                      </a:r>
                      <a:endParaRPr kumimoji="0" lang="en-US" sz="18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Easy</a:t>
                      </a:r>
                      <a:endParaRPr kumimoji="0" lang="en-US" sz="18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rPr>
                        <a:t> Easy (and quick) way to contact people or saying I know how to use </a:t>
                      </a:r>
                      <a:r>
                        <a:rPr kumimoji="0" lang="en-US" sz="1600" b="0" i="0" u="none" strike="noStrike" cap="none" normalizeH="0" baseline="0" dirty="0" err="1" smtClean="0">
                          <a:ln>
                            <a:noFill/>
                          </a:ln>
                          <a:solidFill>
                            <a:srgbClr val="000000"/>
                          </a:solidFill>
                          <a:effectLst/>
                          <a:latin typeface="Times New Roman" pitchFamily="18" charset="0"/>
                          <a:ea typeface="ＭＳ Ｐゴシック" pitchFamily="-106" charset="-128"/>
                          <a:cs typeface="Times New Roman" pitchFamily="18" charset="0"/>
                        </a:rPr>
                        <a:t>Facebook</a:t>
                      </a:r>
                      <a:r>
                        <a:rPr kumimoji="0" lang="en-US" sz="16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rPr>
                        <a:t>.</a:t>
                      </a:r>
                      <a:endParaRPr kumimoji="0" lang="en-US" sz="18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 Friends</a:t>
                      </a:r>
                      <a:endParaRPr kumimoji="0" lang="en-US" sz="18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 Friends and other peers use this particular social networking website, must have thought that friends are on this site, everyone means their friends.</a:t>
                      </a:r>
                      <a:endParaRPr kumimoji="0" lang="en-US" sz="18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GetInfo </a:t>
                      </a:r>
                      <a:endParaRPr kumimoji="0" lang="en-US" sz="18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rPr>
                        <a:t>Went to the site to get information or best information.</a:t>
                      </a:r>
                      <a:endParaRPr kumimoji="0" lang="en-US" sz="18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Groups</a:t>
                      </a:r>
                      <a:endParaRPr kumimoji="0" lang="en-US" sz="18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rPr>
                        <a:t> Joined groups to connect with others.</a:t>
                      </a:r>
                      <a:endParaRPr kumimoji="0" lang="en-US" sz="18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Mass Comm</a:t>
                      </a:r>
                      <a:endParaRPr kumimoji="0" lang="en-US" sz="18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rPr>
                        <a:t> Wanted to reach many people at once, must have the intent to contact many people. Not make direct connections with individuals.</a:t>
                      </a:r>
                      <a:endParaRPr kumimoji="0" lang="en-US" sz="18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Networks</a:t>
                      </a:r>
                      <a:endParaRPr kumimoji="0" lang="en-US" sz="18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rPr>
                        <a:t> Means that the site is the most popular or has the most people.</a:t>
                      </a:r>
                      <a:endParaRPr kumimoji="0" lang="en-US" sz="18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OK</a:t>
                      </a:r>
                      <a:endParaRPr kumimoji="0" lang="en-US" sz="18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rPr>
                        <a:t> Idea that they went to the site for the purpose of letting others know they were OK or checking if others were OK.</a:t>
                      </a:r>
                      <a:endParaRPr kumimoji="0" lang="en-US" sz="18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Only Way</a:t>
                      </a:r>
                      <a:endParaRPr kumimoji="0" lang="en-US" sz="18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rPr>
                        <a:t> For some lost touch friends, this was the only method of communication available</a:t>
                      </a:r>
                      <a:endParaRPr kumimoji="0" lang="en-US" sz="18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Personal</a:t>
                      </a:r>
                      <a:endParaRPr kumimoji="0" lang="en-US" sz="18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rPr>
                        <a:t> Personal messages to or from individuals were utilized.</a:t>
                      </a:r>
                      <a:endParaRPr kumimoji="0" lang="en-US" sz="18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Reliability</a:t>
                      </a:r>
                      <a:endParaRPr kumimoji="0" lang="en-US" sz="18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rPr>
                        <a:t> Cell phone or other services were unreliable, however, social networking, websites were online the entire time allowing for faster response time</a:t>
                      </a:r>
                      <a:endParaRPr kumimoji="0" lang="en-US" sz="18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Status</a:t>
                      </a:r>
                      <a:endParaRPr kumimoji="0" lang="en-US" sz="18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rPr>
                        <a:t> Indicates that they used the public status feature to provide or receive  updates about who was OK faster</a:t>
                      </a:r>
                      <a:endParaRPr kumimoji="0" lang="en-US" sz="18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Wall</a:t>
                      </a:r>
                      <a:endParaRPr kumimoji="0" lang="en-US" sz="18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rPr>
                        <a:t> A general post could be left on one’s own “wall” indicating they were OK. Ability to post single message for all friends to see. Anytime posting is mentioned.</a:t>
                      </a:r>
                      <a:endParaRPr kumimoji="0" lang="en-US" sz="18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bl>
          </a:graphicData>
        </a:graphic>
      </p:graphicFrame>
      <p:sp>
        <p:nvSpPr>
          <p:cNvPr id="2" name="Title 1"/>
          <p:cNvSpPr>
            <a:spLocks noGrp="1"/>
          </p:cNvSpPr>
          <p:nvPr>
            <p:ph type="title"/>
          </p:nvPr>
        </p:nvSpPr>
        <p:spPr>
          <a:xfrm>
            <a:off x="457200" y="0"/>
            <a:ext cx="8229600" cy="762000"/>
          </a:xfrm>
        </p:spPr>
        <p:txBody>
          <a:bodyPr>
            <a:scene3d>
              <a:camera prst="orthographicFront"/>
              <a:lightRig rig="soft" dir="t"/>
            </a:scene3d>
            <a:sp3d prstMaterial="softEdge">
              <a:bevelT w="25400" h="25400"/>
            </a:sp3d>
          </a:bodyPr>
          <a:lstStyle/>
          <a:p>
            <a:pPr eaLnBrk="1" fontAlgn="auto" hangingPunct="1">
              <a:spcAft>
                <a:spcPts val="0"/>
              </a:spcAft>
              <a:defRPr/>
            </a:pPr>
            <a:r>
              <a:rPr lang="en-US" sz="3600" dirty="0" smtClean="0"/>
              <a:t>Why use </a:t>
            </a:r>
            <a:r>
              <a:rPr lang="en-US" sz="3600" dirty="0" err="1" smtClean="0"/>
              <a:t>Facebook</a:t>
            </a:r>
            <a:r>
              <a:rPr lang="en-US" sz="3600" dirty="0" smtClean="0"/>
              <a:t>?</a:t>
            </a:r>
            <a:endParaRPr lang="en-US" sz="3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200"/>
              </a:spcAft>
            </a:pPr>
            <a:r>
              <a:rPr lang="en-US" sz="3200" dirty="0" smtClean="0"/>
              <a:t>Introductions</a:t>
            </a:r>
          </a:p>
          <a:p>
            <a:pPr>
              <a:spcAft>
                <a:spcPts val="1200"/>
              </a:spcAft>
            </a:pPr>
            <a:r>
              <a:rPr lang="en-US" sz="3200" dirty="0" smtClean="0"/>
              <a:t>Overview of proposal and project</a:t>
            </a:r>
          </a:p>
          <a:p>
            <a:pPr>
              <a:spcAft>
                <a:spcPts val="1200"/>
              </a:spcAft>
            </a:pPr>
            <a:r>
              <a:rPr lang="en-US" sz="3200" dirty="0" smtClean="0"/>
              <a:t>Reports from co-PIs and students</a:t>
            </a:r>
          </a:p>
          <a:p>
            <a:pPr>
              <a:spcAft>
                <a:spcPts val="1200"/>
              </a:spcAft>
            </a:pPr>
            <a:r>
              <a:rPr lang="en-US" sz="3200" dirty="0" smtClean="0"/>
              <a:t>Discussion of priorities</a:t>
            </a:r>
          </a:p>
          <a:p>
            <a:pPr>
              <a:spcAft>
                <a:spcPts val="1200"/>
              </a:spcAft>
            </a:pPr>
            <a:r>
              <a:rPr lang="en-US" sz="3200" dirty="0" smtClean="0"/>
              <a:t>Advice/recommendations</a:t>
            </a:r>
            <a:endParaRPr lang="en-US" sz="3200" dirty="0"/>
          </a:p>
        </p:txBody>
      </p:sp>
      <p:sp>
        <p:nvSpPr>
          <p:cNvPr id="3" name="Title 2"/>
          <p:cNvSpPr>
            <a:spLocks noGrp="1"/>
          </p:cNvSpPr>
          <p:nvPr>
            <p:ph type="title"/>
          </p:nvPr>
        </p:nvSpPr>
        <p:spPr/>
        <p:txBody>
          <a:bodyPr/>
          <a:lstStyle/>
          <a:p>
            <a:r>
              <a:rPr lang="en-US" dirty="0" smtClean="0"/>
              <a:t>Outline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scene3d>
              <a:camera prst="orthographicFront"/>
              <a:lightRig rig="soft" dir="t"/>
            </a:scene3d>
            <a:sp3d prstMaterial="softEdge">
              <a:bevelT w="25400" h="25400"/>
            </a:sp3d>
          </a:bodyPr>
          <a:lstStyle/>
          <a:p>
            <a:pPr eaLnBrk="1" fontAlgn="auto" hangingPunct="1">
              <a:spcAft>
                <a:spcPts val="0"/>
              </a:spcAft>
              <a:defRPr/>
            </a:pPr>
            <a:r>
              <a:rPr lang="en-US" sz="3600" dirty="0" smtClean="0"/>
              <a:t>Frequency of Keyword Occurrence </a:t>
            </a:r>
            <a:endParaRPr lang="en-US" sz="3600" dirty="0"/>
          </a:p>
        </p:txBody>
      </p:sp>
      <p:pic>
        <p:nvPicPr>
          <p:cNvPr id="10243" name="Object 4"/>
          <p:cNvPicPr>
            <a:picLocks noChangeArrowheads="1"/>
          </p:cNvPicPr>
          <p:nvPr/>
        </p:nvPicPr>
        <p:blipFill>
          <a:blip r:embed="rId3"/>
          <a:srcRect t="-96" r="-11046" b="-1164"/>
          <a:stretch>
            <a:fillRect/>
          </a:stretch>
        </p:blipFill>
        <p:spPr bwMode="auto">
          <a:xfrm>
            <a:off x="2743200" y="1143000"/>
            <a:ext cx="4343400" cy="5383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scene3d>
              <a:camera prst="orthographicFront"/>
              <a:lightRig rig="soft" dir="t"/>
            </a:scene3d>
            <a:sp3d prstMaterial="softEdge">
              <a:bevelT w="25400" h="25400"/>
            </a:sp3d>
          </a:bodyPr>
          <a:lstStyle/>
          <a:p>
            <a:pPr eaLnBrk="1" fontAlgn="auto" hangingPunct="1">
              <a:spcAft>
                <a:spcPts val="0"/>
              </a:spcAft>
              <a:defRPr/>
            </a:pPr>
            <a:r>
              <a:rPr lang="en-US" sz="3600" dirty="0" smtClean="0"/>
              <a:t>Keyword co-Occurrence </a:t>
            </a:r>
            <a:endParaRPr lang="en-US" sz="3600" dirty="0"/>
          </a:p>
        </p:txBody>
      </p:sp>
      <p:pic>
        <p:nvPicPr>
          <p:cNvPr id="11267" name="Object 1"/>
          <p:cNvPicPr>
            <a:picLocks noChangeArrowheads="1"/>
          </p:cNvPicPr>
          <p:nvPr/>
        </p:nvPicPr>
        <p:blipFill>
          <a:blip r:embed="rId3"/>
          <a:srcRect l="-1585" t="-2348" r="-1543" b="-1321"/>
          <a:stretch>
            <a:fillRect/>
          </a:stretch>
        </p:blipFill>
        <p:spPr bwMode="auto">
          <a:xfrm>
            <a:off x="762000" y="1143000"/>
            <a:ext cx="75438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p:cNvSpPr>
            <a:spLocks noGrp="1"/>
          </p:cNvSpPr>
          <p:nvPr>
            <p:ph type="sldNum" sz="quarter" idx="12"/>
          </p:nvPr>
        </p:nvSpPr>
        <p:spPr>
          <a:noFill/>
        </p:spPr>
        <p:txBody>
          <a:bodyPr/>
          <a:lstStyle/>
          <a:p>
            <a:fld id="{145F0691-965D-4A5A-9E7B-39DB8F93CD80}" type="slidenum">
              <a:rPr lang="en-US">
                <a:latin typeface="Arial" charset="0"/>
              </a:rPr>
              <a:pPr/>
              <a:t>22</a:t>
            </a:fld>
            <a:endParaRPr lang="en-US">
              <a:latin typeface="Arial" charset="0"/>
            </a:endParaRPr>
          </a:p>
        </p:txBody>
      </p:sp>
      <p:sp>
        <p:nvSpPr>
          <p:cNvPr id="12291" name="Rectangle 4"/>
          <p:cNvSpPr>
            <a:spLocks noGrp="1" noChangeArrowheads="1"/>
          </p:cNvSpPr>
          <p:nvPr>
            <p:ph type="body" sz="half" idx="1"/>
          </p:nvPr>
        </p:nvSpPr>
        <p:spPr>
          <a:xfrm>
            <a:off x="457200" y="1295400"/>
            <a:ext cx="8153400" cy="4953000"/>
          </a:xfrm>
        </p:spPr>
        <p:txBody>
          <a:bodyPr/>
          <a:lstStyle/>
          <a:p>
            <a:pPr eaLnBrk="1" hangingPunct="1">
              <a:lnSpc>
                <a:spcPct val="90000"/>
              </a:lnSpc>
            </a:pPr>
            <a:r>
              <a:rPr lang="en-US" smtClean="0"/>
              <a:t>Users</a:t>
            </a:r>
          </a:p>
          <a:p>
            <a:pPr lvl="1" eaLnBrk="1" hangingPunct="1">
              <a:lnSpc>
                <a:spcPct val="90000"/>
              </a:lnSpc>
            </a:pPr>
            <a:r>
              <a:rPr lang="en-US" sz="2400" smtClean="0"/>
              <a:t>Select Next Stakeholder Group</a:t>
            </a:r>
          </a:p>
          <a:p>
            <a:pPr lvl="1" eaLnBrk="1" hangingPunct="1">
              <a:lnSpc>
                <a:spcPct val="90000"/>
              </a:lnSpc>
            </a:pPr>
            <a:r>
              <a:rPr lang="en-US" sz="2400" smtClean="0"/>
              <a:t>Focus Groups</a:t>
            </a:r>
          </a:p>
          <a:p>
            <a:pPr eaLnBrk="1" hangingPunct="1">
              <a:lnSpc>
                <a:spcPct val="90000"/>
              </a:lnSpc>
            </a:pPr>
            <a:r>
              <a:rPr lang="en-US" smtClean="0"/>
              <a:t>Automated Discovery</a:t>
            </a:r>
          </a:p>
          <a:p>
            <a:pPr lvl="1" eaLnBrk="1" hangingPunct="1">
              <a:lnSpc>
                <a:spcPct val="90000"/>
              </a:lnSpc>
            </a:pPr>
            <a:r>
              <a:rPr lang="en-US" sz="2400" smtClean="0"/>
              <a:t>Apply N-Gram evaluation to Sociology Research</a:t>
            </a:r>
          </a:p>
          <a:p>
            <a:pPr eaLnBrk="1" hangingPunct="1">
              <a:lnSpc>
                <a:spcPct val="90000"/>
              </a:lnSpc>
            </a:pPr>
            <a:r>
              <a:rPr lang="en-US" smtClean="0"/>
              <a:t>Revise Ontology</a:t>
            </a:r>
          </a:p>
          <a:p>
            <a:pPr lvl="1" eaLnBrk="1" hangingPunct="1">
              <a:lnSpc>
                <a:spcPct val="90000"/>
              </a:lnSpc>
            </a:pPr>
            <a:r>
              <a:rPr lang="en-US" sz="2400" smtClean="0"/>
              <a:t>Examine multiple arrangements</a:t>
            </a:r>
          </a:p>
          <a:p>
            <a:pPr lvl="1" eaLnBrk="1" hangingPunct="1">
              <a:lnSpc>
                <a:spcPct val="90000"/>
              </a:lnSpc>
            </a:pPr>
            <a:r>
              <a:rPr lang="en-US" sz="2400" smtClean="0"/>
              <a:t>Evaluate usefulness with crawl results </a:t>
            </a:r>
          </a:p>
        </p:txBody>
      </p:sp>
      <p:sp>
        <p:nvSpPr>
          <p:cNvPr id="12292" name="Rectangle 7"/>
          <p:cNvSpPr>
            <a:spLocks noGrp="1" noChangeArrowheads="1"/>
          </p:cNvSpPr>
          <p:nvPr>
            <p:ph type="title"/>
          </p:nvPr>
        </p:nvSpPr>
        <p:spPr/>
        <p:txBody>
          <a:bodyPr/>
          <a:lstStyle/>
          <a:p>
            <a:pPr eaLnBrk="1" hangingPunct="1"/>
            <a:r>
              <a:rPr lang="en-US" smtClean="0"/>
              <a:t>Next Steps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495800"/>
        </p:xfrm>
        <a:graphic>
          <a:graphicData uri="http://schemas.openxmlformats.org/drawingml/2006/table">
            <a:tbl>
              <a:tblPr/>
              <a:tblGrid>
                <a:gridCol w="2743200"/>
                <a:gridCol w="2743200"/>
                <a:gridCol w="2743200"/>
              </a:tblGrid>
              <a:tr h="371475">
                <a:tc gridSpan="2">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Times New Roman" pitchFamily="18" charset="0"/>
                          <a:ea typeface="ＭＳ Ｐゴシック" pitchFamily="-106" charset="-128"/>
                          <a:cs typeface="Times New Roman" pitchFamily="18" charset="0"/>
                        </a:rPr>
                        <a:t>Infrastructure Services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rowSpan="2">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Times New Roman" pitchFamily="18" charset="0"/>
                          <a:ea typeface="ＭＳ Ｐゴシック" pitchFamily="-106" charset="-128"/>
                          <a:cs typeface="Times New Roman" pitchFamily="18" charset="0"/>
                        </a:rPr>
                        <a:t>Information Satisfaction Services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Repository-Building</a:t>
                      </a:r>
                      <a:endPar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Add Value</a:t>
                      </a:r>
                      <a:endPar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vMerge="1">
                  <a:txBody>
                    <a:bodyPr/>
                    <a:lstStyle/>
                    <a:p>
                      <a:endParaRPr lang="en-US"/>
                    </a:p>
                  </a:txBody>
                  <a:tcPr/>
                </a:tc>
              </a:tr>
              <a:tr h="371475">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Acquiring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Classifying</a:t>
                      </a:r>
                      <a:endPar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Browsing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Cataloging and Annotating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Clustering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Collaborating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Crawling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Entity Extraction, and Integration through URM</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Customizing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Digitizing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Evaluating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Filtering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Federating</a:t>
                      </a:r>
                      <a:endPar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Auto Tagging</a:t>
                      </a:r>
                      <a:endPar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Providing access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Harvesting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Publicizing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Recommending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Submitting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Rating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Searching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Indexing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Ontology building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Visualizing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27650" name="Title 1"/>
          <p:cNvSpPr>
            <a:spLocks noGrp="1"/>
          </p:cNvSpPr>
          <p:nvPr>
            <p:ph type="title"/>
          </p:nvPr>
        </p:nvSpPr>
        <p:spPr/>
        <p:txBody>
          <a:bodyPr>
            <a:scene3d>
              <a:camera prst="orthographicFront"/>
              <a:lightRig rig="soft" dir="t"/>
            </a:scene3d>
            <a:sp3d prstMaterial="softEdge">
              <a:bevelT w="25400" h="25400"/>
            </a:sp3d>
          </a:bodyPr>
          <a:lstStyle/>
          <a:p>
            <a:pPr eaLnBrk="1" fontAlgn="auto" hangingPunct="1">
              <a:spcAft>
                <a:spcPts val="0"/>
              </a:spcAft>
              <a:defRPr/>
            </a:pPr>
            <a:r>
              <a:rPr lang="en-US" altLang="zh-CN"/>
              <a:t>Approach: Services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3" descr="backend_diagram.jpg"/>
          <p:cNvPicPr>
            <a:picLocks noGrp="1" noChangeAspect="1"/>
          </p:cNvPicPr>
          <p:nvPr>
            <p:ph idx="1"/>
          </p:nvPr>
        </p:nvPicPr>
        <p:blipFill>
          <a:blip r:embed="rId3"/>
          <a:srcRect l="-11299" r="-11299"/>
          <a:stretch>
            <a:fillRect/>
          </a:stretch>
        </p:blipFill>
        <p:spPr/>
      </p:pic>
      <p:sp>
        <p:nvSpPr>
          <p:cNvPr id="27650" name="Title 1"/>
          <p:cNvSpPr>
            <a:spLocks noGrp="1"/>
          </p:cNvSpPr>
          <p:nvPr>
            <p:ph type="title"/>
          </p:nvPr>
        </p:nvSpPr>
        <p:spPr/>
        <p:txBody>
          <a:bodyPr>
            <a:scene3d>
              <a:camera prst="orthographicFront"/>
              <a:lightRig rig="soft" dir="t"/>
            </a:scene3d>
            <a:sp3d prstMaterial="softEdge">
              <a:bevelT w="25400" h="25400"/>
            </a:sp3d>
          </a:bodyPr>
          <a:lstStyle/>
          <a:p>
            <a:pPr eaLnBrk="1" fontAlgn="auto" hangingPunct="1">
              <a:spcAft>
                <a:spcPts val="0"/>
              </a:spcAft>
              <a:defRPr/>
            </a:pPr>
            <a:r>
              <a:rPr lang="en-US" altLang="zh-CN"/>
              <a:t>Approach: SSP and Storytelling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lstStyle/>
          <a:p>
            <a:r>
              <a:rPr lang="en-US" smtClean="0">
                <a:effectLst>
                  <a:outerShdw blurRad="38100" dist="38100" dir="2700000" algn="tl">
                    <a:srgbClr val="C0C0C0"/>
                  </a:outerShdw>
                </a:effectLst>
                <a:ea typeface="ＭＳ Ｐゴシック"/>
                <a:cs typeface="ＭＳ Ｐゴシック"/>
              </a:rPr>
              <a:t>Data Collection</a:t>
            </a:r>
          </a:p>
        </p:txBody>
      </p:sp>
      <p:sp>
        <p:nvSpPr>
          <p:cNvPr id="88067" name="Content Placeholder 1"/>
          <p:cNvSpPr>
            <a:spLocks/>
          </p:cNvSpPr>
          <p:nvPr/>
        </p:nvSpPr>
        <p:spPr bwMode="auto">
          <a:xfrm>
            <a:off x="457200" y="1481138"/>
            <a:ext cx="8229600" cy="4525962"/>
          </a:xfrm>
          <a:prstGeom prst="rect">
            <a:avLst/>
          </a:prstGeom>
          <a:noFill/>
          <a:ln w="9525">
            <a:noFill/>
            <a:miter lim="800000"/>
            <a:headEnd/>
            <a:tailEnd/>
          </a:ln>
        </p:spPr>
        <p:txBody>
          <a:bodyPr/>
          <a:lstStyle/>
          <a:p>
            <a:pPr marL="365125" indent="-255588" defTabSz="914400" eaLnBrk="0" hangingPunct="0">
              <a:spcBef>
                <a:spcPts val="400"/>
              </a:spcBef>
              <a:spcAft>
                <a:spcPts val="1000"/>
              </a:spcAft>
              <a:buClr>
                <a:schemeClr val="accent1"/>
              </a:buClr>
              <a:buSzPct val="68000"/>
              <a:buFont typeface="Wingdings 3" pitchFamily="18" charset="2"/>
              <a:buChar char=""/>
            </a:pPr>
            <a:endParaRPr lang="en-US" sz="3100">
              <a:latin typeface="Lucida Sans Unicode" pitchFamily="34" charset="0"/>
            </a:endParaRPr>
          </a:p>
        </p:txBody>
      </p:sp>
      <p:sp>
        <p:nvSpPr>
          <p:cNvPr id="88068" name="Content Placeholder 1"/>
          <p:cNvSpPr>
            <a:spLocks/>
          </p:cNvSpPr>
          <p:nvPr/>
        </p:nvSpPr>
        <p:spPr bwMode="auto">
          <a:xfrm>
            <a:off x="609600" y="1219200"/>
            <a:ext cx="8229600" cy="1566863"/>
          </a:xfrm>
          <a:prstGeom prst="rect">
            <a:avLst/>
          </a:prstGeom>
          <a:noFill/>
          <a:ln w="9525">
            <a:noFill/>
            <a:miter lim="800000"/>
            <a:headEnd/>
            <a:tailEnd/>
          </a:ln>
        </p:spPr>
        <p:txBody>
          <a:bodyPr/>
          <a:lstStyle/>
          <a:p>
            <a:pPr marL="365125" indent="-255588" defTabSz="914400" eaLnBrk="0" hangingPunct="0">
              <a:spcBef>
                <a:spcPts val="400"/>
              </a:spcBef>
              <a:spcAft>
                <a:spcPts val="1000"/>
              </a:spcAft>
              <a:buClr>
                <a:schemeClr val="accent1"/>
              </a:buClr>
              <a:buSzPct val="68000"/>
              <a:buFont typeface="Wingdings 3" pitchFamily="18" charset="2"/>
              <a:buChar char=""/>
            </a:pPr>
            <a:r>
              <a:rPr lang="en-US" sz="3300">
                <a:latin typeface="Lucida Sans Unicode" pitchFamily="34" charset="0"/>
              </a:rPr>
              <a:t>Tie-up with Internet Archive</a:t>
            </a:r>
          </a:p>
          <a:p>
            <a:pPr marL="1143000" lvl="2" indent="-228600" defTabSz="914400" eaLnBrk="0" hangingPunct="0">
              <a:spcBef>
                <a:spcPts val="350"/>
              </a:spcBef>
              <a:spcAft>
                <a:spcPts val="1000"/>
              </a:spcAft>
              <a:buClr>
                <a:schemeClr val="accent2"/>
              </a:buClr>
              <a:buSzPct val="100000"/>
              <a:buFont typeface="Wingdings 2" pitchFamily="18" charset="2"/>
              <a:buChar char=""/>
            </a:pPr>
            <a:r>
              <a:rPr lang="en-US" sz="2700">
                <a:latin typeface="Lucida Sans Unicode" pitchFamily="34" charset="0"/>
              </a:rPr>
              <a:t>Can crawl about 17million URLs a year</a:t>
            </a:r>
          </a:p>
          <a:p>
            <a:pPr marL="1143000" lvl="2" indent="-228600" defTabSz="914400" eaLnBrk="0" hangingPunct="0">
              <a:spcBef>
                <a:spcPts val="350"/>
              </a:spcBef>
              <a:spcAft>
                <a:spcPts val="1000"/>
              </a:spcAft>
              <a:buClr>
                <a:schemeClr val="accent2"/>
              </a:buClr>
              <a:buSzPct val="100000"/>
              <a:buFont typeface="Wingdings 2" pitchFamily="18" charset="2"/>
              <a:buChar char=""/>
            </a:pPr>
            <a:r>
              <a:rPr lang="en-US" sz="2700">
                <a:latin typeface="Lucida Sans Unicode" pitchFamily="34" charset="0"/>
              </a:rPr>
              <a:t>Can get data from them twice a year</a:t>
            </a:r>
          </a:p>
          <a:p>
            <a:pPr marL="1143000" lvl="2" indent="-228600" defTabSz="914400" eaLnBrk="0" hangingPunct="0">
              <a:spcBef>
                <a:spcPts val="350"/>
              </a:spcBef>
              <a:spcAft>
                <a:spcPts val="1000"/>
              </a:spcAft>
              <a:buClr>
                <a:schemeClr val="accent2"/>
              </a:buClr>
              <a:buSzPct val="100000"/>
              <a:buFont typeface="Wingdings 2" pitchFamily="18" charset="2"/>
              <a:buChar char=""/>
            </a:pPr>
            <a:r>
              <a:rPr lang="en-US" sz="2700">
                <a:latin typeface="Lucida Sans Unicode" pitchFamily="34" charset="0"/>
              </a:rPr>
              <a:t>Done some test crawls at our local set-up</a:t>
            </a:r>
          </a:p>
          <a:p>
            <a:pPr marL="1143000" lvl="2" indent="-228600" defTabSz="914400" eaLnBrk="0" hangingPunct="0">
              <a:spcBef>
                <a:spcPts val="350"/>
              </a:spcBef>
              <a:spcAft>
                <a:spcPts val="1000"/>
              </a:spcAft>
              <a:buClr>
                <a:schemeClr val="accent2"/>
              </a:buClr>
              <a:buSzPct val="100000"/>
              <a:buFont typeface="Wingdings 2" pitchFamily="18" charset="2"/>
              <a:buChar char=""/>
            </a:pPr>
            <a:endParaRPr lang="en-US" sz="2200">
              <a:latin typeface="Lucida Sans Unicode" pitchFamily="34" charset="0"/>
            </a:endParaRPr>
          </a:p>
        </p:txBody>
      </p:sp>
      <p:sp>
        <p:nvSpPr>
          <p:cNvPr id="88069" name="Content Placeholder 1"/>
          <p:cNvSpPr>
            <a:spLocks/>
          </p:cNvSpPr>
          <p:nvPr/>
        </p:nvSpPr>
        <p:spPr bwMode="auto">
          <a:xfrm>
            <a:off x="533400" y="4071938"/>
            <a:ext cx="8229600" cy="1566862"/>
          </a:xfrm>
          <a:prstGeom prst="rect">
            <a:avLst/>
          </a:prstGeom>
          <a:noFill/>
          <a:ln w="9525">
            <a:noFill/>
            <a:miter lim="800000"/>
            <a:headEnd/>
            <a:tailEnd/>
          </a:ln>
        </p:spPr>
        <p:txBody>
          <a:bodyPr/>
          <a:lstStyle/>
          <a:p>
            <a:pPr marL="365125" indent="-255588" defTabSz="914400" eaLnBrk="0" hangingPunct="0">
              <a:spcBef>
                <a:spcPts val="400"/>
              </a:spcBef>
              <a:spcAft>
                <a:spcPts val="1000"/>
              </a:spcAft>
              <a:buClr>
                <a:schemeClr val="accent1"/>
              </a:buClr>
              <a:buSzPct val="68000"/>
              <a:buFont typeface="Wingdings 3" pitchFamily="18" charset="2"/>
              <a:buChar char=""/>
            </a:pPr>
            <a:r>
              <a:rPr lang="en-US" sz="2800">
                <a:latin typeface="Lucida Sans Unicode" pitchFamily="34" charset="0"/>
              </a:rPr>
              <a:t>Archive-It tool (http://archive-it.org)</a:t>
            </a:r>
          </a:p>
          <a:p>
            <a:pPr marL="1143000" lvl="2" indent="-228600" defTabSz="914400" eaLnBrk="0" hangingPunct="0">
              <a:spcBef>
                <a:spcPts val="350"/>
              </a:spcBef>
              <a:spcAft>
                <a:spcPts val="1000"/>
              </a:spcAft>
              <a:buClr>
                <a:schemeClr val="accent2"/>
              </a:buClr>
              <a:buSzPct val="100000"/>
              <a:buFont typeface="Wingdings 2" pitchFamily="18" charset="2"/>
              <a:buChar char=""/>
            </a:pPr>
            <a:r>
              <a:rPr lang="en-US" sz="2600">
                <a:latin typeface="Lucida Sans Unicode" pitchFamily="34" charset="0"/>
              </a:rPr>
              <a:t>Can select seeds (starting URLs) </a:t>
            </a:r>
          </a:p>
          <a:p>
            <a:pPr marL="1143000" lvl="2" indent="-228600" defTabSz="914400" eaLnBrk="0" hangingPunct="0">
              <a:spcBef>
                <a:spcPts val="350"/>
              </a:spcBef>
              <a:spcAft>
                <a:spcPts val="1000"/>
              </a:spcAft>
              <a:buClr>
                <a:schemeClr val="accent2"/>
              </a:buClr>
              <a:buSzPct val="100000"/>
              <a:buFont typeface="Wingdings 2" pitchFamily="18" charset="2"/>
              <a:buChar char=""/>
            </a:pPr>
            <a:r>
              <a:rPr lang="en-US" sz="2600">
                <a:latin typeface="Lucida Sans Unicode" pitchFamily="34" charset="0"/>
              </a:rPr>
              <a:t>Various parameters to adjust the scope of the crawl</a:t>
            </a:r>
          </a:p>
          <a:p>
            <a:pPr marL="1143000" lvl="2" indent="-228600" defTabSz="914400" eaLnBrk="0" hangingPunct="0">
              <a:spcBef>
                <a:spcPts val="350"/>
              </a:spcBef>
              <a:spcAft>
                <a:spcPts val="1000"/>
              </a:spcAft>
              <a:buClr>
                <a:schemeClr val="accent2"/>
              </a:buClr>
              <a:buSzPct val="100000"/>
              <a:buFont typeface="Wingdings 2" pitchFamily="18" charset="2"/>
              <a:buChar char=""/>
            </a:pPr>
            <a:endParaRPr lang="en-US" sz="2200">
              <a:latin typeface="Lucida Sans Unicode" pitchFamily="34" charset="0"/>
            </a:endParaRPr>
          </a:p>
        </p:txBody>
      </p:sp>
      <p:sp>
        <p:nvSpPr>
          <p:cNvPr id="88070" name="Content Placeholder 1"/>
          <p:cNvSpPr>
            <a:spLocks/>
          </p:cNvSpPr>
          <p:nvPr/>
        </p:nvSpPr>
        <p:spPr bwMode="auto">
          <a:xfrm>
            <a:off x="609600" y="6053138"/>
            <a:ext cx="8229600" cy="1566862"/>
          </a:xfrm>
          <a:prstGeom prst="rect">
            <a:avLst/>
          </a:prstGeom>
          <a:noFill/>
          <a:ln w="9525">
            <a:noFill/>
            <a:miter lim="800000"/>
            <a:headEnd/>
            <a:tailEnd/>
          </a:ln>
        </p:spPr>
        <p:txBody>
          <a:bodyPr/>
          <a:lstStyle/>
          <a:p>
            <a:pPr marL="365125" indent="-255588" defTabSz="914400" eaLnBrk="0" hangingPunct="0">
              <a:spcBef>
                <a:spcPts val="400"/>
              </a:spcBef>
              <a:spcAft>
                <a:spcPts val="1000"/>
              </a:spcAft>
              <a:buClr>
                <a:schemeClr val="accent1"/>
              </a:buClr>
              <a:buSzPct val="68000"/>
              <a:buFont typeface="Wingdings 3" pitchFamily="18" charset="2"/>
              <a:buChar char=""/>
            </a:pPr>
            <a:r>
              <a:rPr lang="en-US" sz="2800">
                <a:latin typeface="Lucida Sans Unicode" pitchFamily="34" charset="0"/>
              </a:rPr>
              <a:t>Demo</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lstStyle/>
          <a:p>
            <a:r>
              <a:rPr lang="en-US" smtClean="0">
                <a:effectLst>
                  <a:outerShdw blurRad="38100" dist="38100" dir="2700000" algn="tl">
                    <a:srgbClr val="C0C0C0"/>
                  </a:outerShdw>
                </a:effectLst>
                <a:ea typeface="ＭＳ Ｐゴシック"/>
                <a:cs typeface="ＭＳ Ｐゴシック"/>
              </a:rPr>
              <a:t>Outreach</a:t>
            </a:r>
          </a:p>
        </p:txBody>
      </p:sp>
      <p:sp>
        <p:nvSpPr>
          <p:cNvPr id="83972" name="Content Placeholder 1"/>
          <p:cNvSpPr>
            <a:spLocks/>
          </p:cNvSpPr>
          <p:nvPr/>
        </p:nvSpPr>
        <p:spPr bwMode="auto">
          <a:xfrm>
            <a:off x="457200" y="1481138"/>
            <a:ext cx="8229600" cy="4525962"/>
          </a:xfrm>
          <a:prstGeom prst="rect">
            <a:avLst/>
          </a:prstGeom>
          <a:noFill/>
          <a:ln w="9525">
            <a:noFill/>
            <a:miter lim="800000"/>
            <a:headEnd/>
            <a:tailEnd/>
          </a:ln>
        </p:spPr>
        <p:txBody>
          <a:bodyPr/>
          <a:lstStyle/>
          <a:p>
            <a:pPr marL="365125" indent="-255588" defTabSz="914400" eaLnBrk="0" hangingPunct="0">
              <a:spcBef>
                <a:spcPts val="400"/>
              </a:spcBef>
              <a:spcAft>
                <a:spcPts val="1000"/>
              </a:spcAft>
              <a:buClr>
                <a:schemeClr val="accent1"/>
              </a:buClr>
              <a:buSzPct val="68000"/>
              <a:buFont typeface="Wingdings 3" pitchFamily="18" charset="2"/>
              <a:buChar char=""/>
            </a:pPr>
            <a:endParaRPr lang="en-US" sz="3100">
              <a:latin typeface="Lucida Sans Unicode" pitchFamily="34" charset="0"/>
            </a:endParaRPr>
          </a:p>
        </p:txBody>
      </p:sp>
      <p:sp>
        <p:nvSpPr>
          <p:cNvPr id="83973" name="Content Placeholder 1"/>
          <p:cNvSpPr>
            <a:spLocks/>
          </p:cNvSpPr>
          <p:nvPr/>
        </p:nvSpPr>
        <p:spPr bwMode="auto">
          <a:xfrm>
            <a:off x="609600" y="1633538"/>
            <a:ext cx="8229600" cy="1566862"/>
          </a:xfrm>
          <a:prstGeom prst="rect">
            <a:avLst/>
          </a:prstGeom>
          <a:noFill/>
          <a:ln w="9525">
            <a:noFill/>
            <a:miter lim="800000"/>
            <a:headEnd/>
            <a:tailEnd/>
          </a:ln>
        </p:spPr>
        <p:txBody>
          <a:bodyPr/>
          <a:lstStyle/>
          <a:p>
            <a:pPr marL="365125" indent="-255588" defTabSz="914400" eaLnBrk="0" hangingPunct="0">
              <a:spcBef>
                <a:spcPts val="400"/>
              </a:spcBef>
              <a:spcAft>
                <a:spcPts val="1000"/>
              </a:spcAft>
              <a:buClr>
                <a:schemeClr val="accent1"/>
              </a:buClr>
              <a:buSzPct val="68000"/>
              <a:buFont typeface="Wingdings 3" pitchFamily="18" charset="2"/>
              <a:buChar char=""/>
            </a:pPr>
            <a:r>
              <a:rPr lang="en-US" sz="2800">
                <a:latin typeface="Lucida Sans Unicode" pitchFamily="34" charset="0"/>
              </a:rPr>
              <a:t>CTRnet website</a:t>
            </a:r>
          </a:p>
          <a:p>
            <a:pPr marL="1143000" lvl="2" indent="-228600" defTabSz="914400" eaLnBrk="0" hangingPunct="0">
              <a:spcBef>
                <a:spcPts val="350"/>
              </a:spcBef>
              <a:spcAft>
                <a:spcPts val="1000"/>
              </a:spcAft>
              <a:buClr>
                <a:schemeClr val="accent2"/>
              </a:buClr>
              <a:buSzPct val="100000"/>
              <a:buFont typeface="Wingdings 2" pitchFamily="18" charset="2"/>
              <a:buChar char=""/>
            </a:pPr>
            <a:r>
              <a:rPr lang="en-US" sz="2600">
                <a:latin typeface="Lucida Sans Unicode" pitchFamily="34" charset="0"/>
              </a:rPr>
              <a:t>Forums, user uploads etc. </a:t>
            </a:r>
          </a:p>
          <a:p>
            <a:pPr marL="1143000" lvl="2" indent="-228600" defTabSz="914400" eaLnBrk="0" hangingPunct="0">
              <a:spcBef>
                <a:spcPts val="350"/>
              </a:spcBef>
              <a:spcAft>
                <a:spcPts val="1000"/>
              </a:spcAft>
              <a:buClr>
                <a:schemeClr val="accent2"/>
              </a:buClr>
              <a:buSzPct val="100000"/>
              <a:buFont typeface="Wingdings 2" pitchFamily="18" charset="2"/>
              <a:buChar char=""/>
            </a:pPr>
            <a:r>
              <a:rPr lang="en-US" sz="2600">
                <a:latin typeface="Lucida Sans Unicode" pitchFamily="34" charset="0"/>
              </a:rPr>
              <a:t>Feedback/Feature requests ?</a:t>
            </a:r>
          </a:p>
          <a:p>
            <a:pPr marL="1143000" lvl="2" indent="-228600" defTabSz="914400" eaLnBrk="0" hangingPunct="0">
              <a:spcBef>
                <a:spcPts val="350"/>
              </a:spcBef>
              <a:spcAft>
                <a:spcPts val="1000"/>
              </a:spcAft>
              <a:buClr>
                <a:schemeClr val="accent2"/>
              </a:buClr>
              <a:buSzPct val="100000"/>
              <a:buFont typeface="Wingdings 2" pitchFamily="18" charset="2"/>
              <a:buChar char=""/>
            </a:pPr>
            <a:endParaRPr lang="en-US" sz="2200">
              <a:latin typeface="Lucida Sans Unicode" pitchFamily="34" charset="0"/>
            </a:endParaRPr>
          </a:p>
        </p:txBody>
      </p:sp>
      <p:sp>
        <p:nvSpPr>
          <p:cNvPr id="83974" name="Content Placeholder 1"/>
          <p:cNvSpPr>
            <a:spLocks/>
          </p:cNvSpPr>
          <p:nvPr/>
        </p:nvSpPr>
        <p:spPr bwMode="auto">
          <a:xfrm>
            <a:off x="609600" y="3386138"/>
            <a:ext cx="8229600" cy="1566862"/>
          </a:xfrm>
          <a:prstGeom prst="rect">
            <a:avLst/>
          </a:prstGeom>
          <a:noFill/>
          <a:ln w="9525">
            <a:noFill/>
            <a:miter lim="800000"/>
            <a:headEnd/>
            <a:tailEnd/>
          </a:ln>
        </p:spPr>
        <p:txBody>
          <a:bodyPr/>
          <a:lstStyle/>
          <a:p>
            <a:pPr marL="365125" indent="-255588" defTabSz="914400" eaLnBrk="0" hangingPunct="0">
              <a:spcBef>
                <a:spcPts val="400"/>
              </a:spcBef>
              <a:spcAft>
                <a:spcPts val="1000"/>
              </a:spcAft>
              <a:buClr>
                <a:schemeClr val="accent1"/>
              </a:buClr>
              <a:buSzPct val="68000"/>
              <a:buFont typeface="Wingdings 3" pitchFamily="18" charset="2"/>
              <a:buChar char=""/>
            </a:pPr>
            <a:r>
              <a:rPr lang="en-US" sz="2800">
                <a:latin typeface="Lucida Sans Unicode" pitchFamily="34" charset="0"/>
              </a:rPr>
              <a:t>CiteULike (http://www.citeulike.org)</a:t>
            </a:r>
          </a:p>
          <a:p>
            <a:pPr marL="1143000" lvl="2" indent="-228600" defTabSz="914400" eaLnBrk="0" hangingPunct="0">
              <a:spcBef>
                <a:spcPts val="350"/>
              </a:spcBef>
              <a:spcAft>
                <a:spcPts val="1000"/>
              </a:spcAft>
              <a:buClr>
                <a:schemeClr val="accent2"/>
              </a:buClr>
              <a:buSzPct val="100000"/>
              <a:buFont typeface="Wingdings 2" pitchFamily="18" charset="2"/>
              <a:buChar char=""/>
            </a:pPr>
            <a:r>
              <a:rPr lang="en-US" sz="2600">
                <a:latin typeface="Lucida Sans Unicode" pitchFamily="34" charset="0"/>
              </a:rPr>
              <a:t>Group called “ctrnet”</a:t>
            </a:r>
          </a:p>
          <a:p>
            <a:pPr marL="1143000" lvl="2" indent="-228600" defTabSz="914400" eaLnBrk="0" hangingPunct="0">
              <a:spcBef>
                <a:spcPts val="350"/>
              </a:spcBef>
              <a:spcAft>
                <a:spcPts val="1000"/>
              </a:spcAft>
              <a:buClr>
                <a:schemeClr val="accent2"/>
              </a:buClr>
              <a:buSzPct val="100000"/>
              <a:buFont typeface="Wingdings 2" pitchFamily="18" charset="2"/>
              <a:buChar char=""/>
            </a:pPr>
            <a:r>
              <a:rPr lang="en-US" sz="2600">
                <a:latin typeface="Lucida Sans Unicode" pitchFamily="34" charset="0"/>
              </a:rPr>
              <a:t>Please join, and post pointers to papers, books and other scholarly material of interest</a:t>
            </a:r>
          </a:p>
          <a:p>
            <a:pPr marL="1143000" lvl="2" indent="-228600" defTabSz="914400" eaLnBrk="0" hangingPunct="0">
              <a:spcBef>
                <a:spcPts val="350"/>
              </a:spcBef>
              <a:spcAft>
                <a:spcPts val="1000"/>
              </a:spcAft>
              <a:buClr>
                <a:schemeClr val="accent2"/>
              </a:buClr>
              <a:buSzPct val="100000"/>
              <a:buFont typeface="Wingdings 2" pitchFamily="18" charset="2"/>
              <a:buChar char=""/>
            </a:pPr>
            <a:endParaRPr lang="en-US" sz="2200">
              <a:latin typeface="Lucida Sans Unicode"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400" dirty="0" smtClean="0"/>
              <a:t>An important goal of the </a:t>
            </a:r>
            <a:r>
              <a:rPr lang="en-US" sz="2400" dirty="0" err="1" smtClean="0"/>
              <a:t>CTRnet</a:t>
            </a:r>
            <a:r>
              <a:rPr lang="en-US" sz="2400" dirty="0" smtClean="0"/>
              <a:t> project is to provide assistance to researchers, especially from social / behavioral science fields.  Listed below are a few research questions which are connected with school shootings and similar tragedies.</a:t>
            </a:r>
            <a:endParaRPr lang="en-US" dirty="0" smtClean="0"/>
          </a:p>
          <a:p>
            <a:pPr>
              <a:buNone/>
            </a:pPr>
            <a:r>
              <a:rPr lang="en-US" sz="2400" dirty="0" smtClean="0"/>
              <a:t>1.  What are the social parameters of social networking (such as </a:t>
            </a:r>
            <a:r>
              <a:rPr lang="en-US" sz="2400" dirty="0" err="1" smtClean="0"/>
              <a:t>Facebook</a:t>
            </a:r>
            <a:r>
              <a:rPr lang="en-US" sz="2400" dirty="0" smtClean="0"/>
              <a:t> and </a:t>
            </a:r>
            <a:r>
              <a:rPr lang="en-US" sz="2400" dirty="0" err="1" smtClean="0"/>
              <a:t>Myspace</a:t>
            </a:r>
            <a:r>
              <a:rPr lang="en-US" sz="2400" dirty="0" smtClean="0"/>
              <a:t>) in reaction to school tragedies?   For example, do women use social networking more often than men?  Is social networking more common among students than faculty or staff?  Is social networking more common among university personnel than within the community?</a:t>
            </a:r>
          </a:p>
          <a:p>
            <a:r>
              <a:rPr lang="en-US" dirty="0" smtClean="0"/>
              <a:t> (cont’d)</a:t>
            </a:r>
            <a:endParaRPr lang="en-US" dirty="0"/>
          </a:p>
        </p:txBody>
      </p:sp>
      <p:sp>
        <p:nvSpPr>
          <p:cNvPr id="3" name="Title 2"/>
          <p:cNvSpPr>
            <a:spLocks noGrp="1"/>
          </p:cNvSpPr>
          <p:nvPr>
            <p:ph type="title"/>
          </p:nvPr>
        </p:nvSpPr>
        <p:spPr/>
        <p:txBody>
          <a:bodyPr/>
          <a:lstStyle/>
          <a:p>
            <a:r>
              <a:rPr lang="en-US" dirty="0" smtClean="0"/>
              <a:t>Research Questions - sample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62000"/>
            <a:ext cx="8991600" cy="4525962"/>
          </a:xfrm>
        </p:spPr>
        <p:txBody>
          <a:bodyPr/>
          <a:lstStyle/>
          <a:p>
            <a:pPr>
              <a:buNone/>
            </a:pPr>
            <a:r>
              <a:rPr lang="en-US" sz="2400" dirty="0" smtClean="0"/>
              <a:t>2. How do school structures affect responses to tragedies?  What is the impact of tragedies on community structures and school-community relationships?</a:t>
            </a:r>
          </a:p>
          <a:p>
            <a:pPr>
              <a:buNone/>
            </a:pPr>
            <a:r>
              <a:rPr lang="en-US" sz="2400" dirty="0" smtClean="0"/>
              <a:t>3. Are there stages of grieving within a community?  We know people go through several stages of grief in reaction to the loss of loved ones.  Do communities also go through stages of grief in reaction to tragedies?</a:t>
            </a:r>
          </a:p>
          <a:p>
            <a:pPr>
              <a:buNone/>
            </a:pPr>
            <a:r>
              <a:rPr lang="en-US" sz="2400" dirty="0" smtClean="0"/>
              <a:t>4. What are the characteristics of school administrations in reaction to tragedies?  For example, do schools vary in initial reactions to tragedies, such as communication and class schedules?  Are there differences with regards to long-term effects of tragedies, in terms of organization and communication systems?</a:t>
            </a:r>
          </a:p>
          <a:p>
            <a:pPr>
              <a:buNone/>
            </a:pPr>
            <a:r>
              <a:rPr lang="en-US" sz="2400" dirty="0" smtClean="0"/>
              <a:t>5. Are there international differences in response to school shootings?  Are these differences evident in school and community settings?</a:t>
            </a:r>
          </a:p>
          <a:p>
            <a:endParaRPr lang="en-US" dirty="0"/>
          </a:p>
        </p:txBody>
      </p:sp>
      <p:sp>
        <p:nvSpPr>
          <p:cNvPr id="3" name="Title 2"/>
          <p:cNvSpPr>
            <a:spLocks noGrp="1"/>
          </p:cNvSpPr>
          <p:nvPr>
            <p:ph type="title"/>
          </p:nvPr>
        </p:nvSpPr>
        <p:spPr>
          <a:xfrm>
            <a:off x="457200" y="0"/>
            <a:ext cx="8229600" cy="762000"/>
          </a:xfrm>
        </p:spPr>
        <p:txBody>
          <a:bodyPr>
            <a:normAutofit fontScale="90000"/>
          </a:bodyPr>
          <a:lstStyle/>
          <a:p>
            <a:r>
              <a:rPr lang="en-US" dirty="0" smtClean="0"/>
              <a:t>Research Questions - continued</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buFontTx/>
              <a:buChar char="-"/>
            </a:pPr>
            <a:r>
              <a:rPr lang="en-US" altLang="zh-CN" sz="2400" dirty="0" smtClean="0"/>
              <a:t>Group </a:t>
            </a:r>
            <a:r>
              <a:rPr lang="en-US" altLang="zh-CN" sz="2400" dirty="0" smtClean="0"/>
              <a:t>1: Develop a </a:t>
            </a:r>
            <a:r>
              <a:rPr lang="en-US" altLang="zh-CN" sz="2400" dirty="0" err="1" smtClean="0"/>
              <a:t>CTRnet</a:t>
            </a:r>
            <a:r>
              <a:rPr lang="en-US" altLang="zh-CN" sz="2400" dirty="0" smtClean="0"/>
              <a:t> methodology for finding proper seeds in crawling and perform basic filtering after crawling. (</a:t>
            </a:r>
            <a:r>
              <a:rPr lang="en-US" altLang="zh-CN" sz="2400" dirty="0" err="1" smtClean="0"/>
              <a:t>Tristram</a:t>
            </a:r>
            <a:r>
              <a:rPr lang="en-US" altLang="zh-CN" sz="2400" dirty="0" smtClean="0"/>
              <a:t> Bethea, Seth </a:t>
            </a:r>
            <a:r>
              <a:rPr lang="en-US" altLang="zh-CN" sz="2400" dirty="0" smtClean="0"/>
              <a:t>Fox)</a:t>
            </a:r>
          </a:p>
          <a:p>
            <a:pPr lvl="1" eaLnBrk="1" hangingPunct="1">
              <a:buFontTx/>
              <a:buChar char="-"/>
            </a:pPr>
            <a:r>
              <a:rPr lang="en-US" altLang="zh-CN" sz="2000" dirty="0" smtClean="0"/>
              <a:t>Choosing links, setting depth to crawl in a site</a:t>
            </a:r>
          </a:p>
          <a:p>
            <a:pPr lvl="1" eaLnBrk="1" hangingPunct="1">
              <a:buFontTx/>
              <a:buChar char="-"/>
            </a:pPr>
            <a:r>
              <a:rPr lang="en-US" altLang="zh-CN" sz="2000" dirty="0" smtClean="0"/>
              <a:t>Use ontology and machine learning</a:t>
            </a:r>
            <a:endParaRPr lang="en-US" altLang="zh-CN" sz="2000" dirty="0" smtClean="0"/>
          </a:p>
          <a:p>
            <a:pPr eaLnBrk="1" hangingPunct="1">
              <a:buFontTx/>
              <a:buChar char="-"/>
            </a:pPr>
            <a:r>
              <a:rPr lang="en-US" altLang="zh-CN" sz="2400" dirty="0" smtClean="0"/>
              <a:t>Group </a:t>
            </a:r>
            <a:r>
              <a:rPr lang="en-US" altLang="zh-CN" sz="2400" dirty="0" smtClean="0"/>
              <a:t>2: Further filter the data which </a:t>
            </a:r>
            <a:r>
              <a:rPr lang="en-US" altLang="zh-CN" sz="2400" dirty="0" smtClean="0"/>
              <a:t>prepares </a:t>
            </a:r>
            <a:r>
              <a:rPr lang="en-US" altLang="zh-CN" sz="2400" dirty="0" smtClean="0"/>
              <a:t>for Storytelling to build meaningful connections and apply other potential techniques (Timeline analysis, </a:t>
            </a:r>
            <a:r>
              <a:rPr lang="en-US" altLang="zh-CN" sz="2400" dirty="0" smtClean="0"/>
              <a:t>etc.) </a:t>
            </a:r>
            <a:r>
              <a:rPr lang="en-US" altLang="zh-CN" sz="2400" dirty="0" smtClean="0"/>
              <a:t>to gain extra insight. (Chao Peng, Min Li, Yipan Deng</a:t>
            </a:r>
            <a:r>
              <a:rPr lang="en-US" altLang="zh-CN" sz="2400" dirty="0" smtClean="0"/>
              <a:t>)</a:t>
            </a:r>
          </a:p>
          <a:p>
            <a:pPr lvl="1" eaLnBrk="1" hangingPunct="1">
              <a:buFontTx/>
              <a:buChar char="-"/>
            </a:pPr>
            <a:r>
              <a:rPr lang="en-US" altLang="zh-CN" sz="2000" dirty="0" smtClean="0"/>
              <a:t>Transform data for use with </a:t>
            </a:r>
            <a:r>
              <a:rPr lang="en-US" altLang="zh-CN" sz="2000" dirty="0" err="1" smtClean="0"/>
              <a:t>StoryTelling</a:t>
            </a:r>
            <a:r>
              <a:rPr lang="en-US" altLang="zh-CN" sz="2000" dirty="0" smtClean="0"/>
              <a:t> and SSP</a:t>
            </a:r>
          </a:p>
          <a:p>
            <a:pPr lvl="1" eaLnBrk="1" hangingPunct="1">
              <a:buFontTx/>
              <a:buChar char="-"/>
            </a:pPr>
            <a:r>
              <a:rPr lang="en-US" altLang="zh-CN" sz="2000" dirty="0" smtClean="0"/>
              <a:t>Start with questions from researchers to prime our first investigation of developing useful stories</a:t>
            </a:r>
            <a:endParaRPr lang="en-US" altLang="zh-CN" sz="2000" dirty="0" smtClean="0"/>
          </a:p>
        </p:txBody>
      </p:sp>
      <p:sp>
        <p:nvSpPr>
          <p:cNvPr id="3" name="Title 2"/>
          <p:cNvSpPr>
            <a:spLocks noGrp="1"/>
          </p:cNvSpPr>
          <p:nvPr>
            <p:ph type="title"/>
          </p:nvPr>
        </p:nvSpPr>
        <p:spPr/>
        <p:txBody>
          <a:bodyPr/>
          <a:lstStyle/>
          <a:p>
            <a:r>
              <a:rPr lang="en-US" altLang="zh-CN" dirty="0" smtClean="0"/>
              <a:t>CS5604 </a:t>
            </a:r>
            <a:r>
              <a:rPr lang="en-US" altLang="zh-CN" dirty="0" err="1" smtClean="0"/>
              <a:t>CTRnet</a:t>
            </a:r>
            <a:r>
              <a:rPr lang="en-US" altLang="zh-CN" dirty="0" smtClean="0"/>
              <a:t> Project Report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219200"/>
          <a:ext cx="8229600" cy="5410204"/>
        </p:xfrm>
        <a:graphic>
          <a:graphicData uri="http://schemas.openxmlformats.org/drawingml/2006/table">
            <a:tbl>
              <a:tblPr firstRow="1" bandRow="1">
                <a:tableStyleId>{5C22544A-7EE6-4342-B048-85BDC9FD1C3A}</a:tableStyleId>
              </a:tblPr>
              <a:tblGrid>
                <a:gridCol w="4114800"/>
                <a:gridCol w="4114800"/>
              </a:tblGrid>
              <a:tr h="523496">
                <a:tc>
                  <a:txBody>
                    <a:bodyPr/>
                    <a:lstStyle/>
                    <a:p>
                      <a:r>
                        <a:rPr lang="en-US" sz="2800" u="sng" dirty="0" smtClean="0"/>
                        <a:t>Co-PIs:</a:t>
                      </a:r>
                      <a:endParaRPr lang="en-US" sz="2800" u="sng" dirty="0"/>
                    </a:p>
                  </a:txBody>
                  <a:tcPr/>
                </a:tc>
                <a:tc>
                  <a:txBody>
                    <a:bodyPr/>
                    <a:lstStyle/>
                    <a:p>
                      <a:r>
                        <a:rPr lang="en-US" sz="2800" u="sng" dirty="0" smtClean="0"/>
                        <a:t>Advisory Board:</a:t>
                      </a:r>
                      <a:endParaRPr lang="en-US" sz="2800" u="sng" dirty="0"/>
                    </a:p>
                  </a:txBody>
                  <a:tcPr/>
                </a:tc>
              </a:tr>
              <a:tr h="523496">
                <a:tc>
                  <a:txBody>
                    <a:bodyPr/>
                    <a:lstStyle/>
                    <a:p>
                      <a:r>
                        <a:rPr lang="en-US" sz="2800" dirty="0" smtClean="0"/>
                        <a:t>Fox, Ed</a:t>
                      </a:r>
                      <a:endParaRPr lang="en-US" sz="2800" dirty="0"/>
                    </a:p>
                  </a:txBody>
                  <a:tcPr/>
                </a:tc>
                <a:tc>
                  <a:txBody>
                    <a:bodyPr/>
                    <a:lstStyle/>
                    <a:p>
                      <a:r>
                        <a:rPr lang="en-US" sz="2800" dirty="0" smtClean="0"/>
                        <a:t>Blythe, Erv</a:t>
                      </a:r>
                      <a:endParaRPr lang="en-US" sz="2800" dirty="0"/>
                    </a:p>
                  </a:txBody>
                  <a:tcPr/>
                </a:tc>
              </a:tr>
              <a:tr h="523496">
                <a:tc>
                  <a:txBody>
                    <a:bodyPr/>
                    <a:lstStyle/>
                    <a:p>
                      <a:r>
                        <a:rPr lang="en-US" sz="2800" dirty="0" smtClean="0"/>
                        <a:t>Kavanaugh, Andrea</a:t>
                      </a:r>
                      <a:endParaRPr lang="en-US" sz="2800" dirty="0"/>
                    </a:p>
                  </a:txBody>
                  <a:tcPr/>
                </a:tc>
                <a:tc>
                  <a:txBody>
                    <a:bodyPr/>
                    <a:lstStyle/>
                    <a:p>
                      <a:r>
                        <a:rPr lang="en-US" sz="2800" dirty="0" smtClean="0"/>
                        <a:t>Guilbaud, Patrick</a:t>
                      </a:r>
                      <a:endParaRPr lang="en-US" sz="2800" dirty="0"/>
                    </a:p>
                  </a:txBody>
                  <a:tcPr/>
                </a:tc>
              </a:tr>
              <a:tr h="523496">
                <a:tc>
                  <a:txBody>
                    <a:bodyPr/>
                    <a:lstStyle/>
                    <a:p>
                      <a:r>
                        <a:rPr lang="en-US" sz="2800" dirty="0" smtClean="0"/>
                        <a:t>Ramakrishnan, Naren</a:t>
                      </a:r>
                      <a:endParaRPr lang="en-US" sz="2800" dirty="0"/>
                    </a:p>
                  </a:txBody>
                  <a:tcPr/>
                </a:tc>
                <a:tc>
                  <a:txBody>
                    <a:bodyPr/>
                    <a:lstStyle/>
                    <a:p>
                      <a:r>
                        <a:rPr lang="en-US" sz="2800" dirty="0" smtClean="0"/>
                        <a:t>Hawdon, James</a:t>
                      </a:r>
                      <a:endParaRPr lang="en-US" sz="2800" dirty="0"/>
                    </a:p>
                  </a:txBody>
                  <a:tcPr/>
                </a:tc>
              </a:tr>
              <a:tr h="523496">
                <a:tc>
                  <a:txBody>
                    <a:bodyPr/>
                    <a:lstStyle/>
                    <a:p>
                      <a:r>
                        <a:rPr lang="en-US" sz="2800" dirty="0" smtClean="0"/>
                        <a:t>Sheetz, Steve</a:t>
                      </a:r>
                      <a:endParaRPr lang="en-US" sz="2800" dirty="0"/>
                    </a:p>
                  </a:txBody>
                  <a:tcPr/>
                </a:tc>
                <a:tc>
                  <a:txBody>
                    <a:bodyPr/>
                    <a:lstStyle/>
                    <a:p>
                      <a:r>
                        <a:rPr lang="en-US" sz="2800" dirty="0" smtClean="0"/>
                        <a:t>Jones,</a:t>
                      </a:r>
                      <a:r>
                        <a:rPr lang="en-US" sz="2800" baseline="0" dirty="0" smtClean="0"/>
                        <a:t> Russell</a:t>
                      </a:r>
                      <a:endParaRPr lang="en-US" sz="2800" dirty="0"/>
                    </a:p>
                  </a:txBody>
                  <a:tcPr/>
                </a:tc>
              </a:tr>
              <a:tr h="523496">
                <a:tc>
                  <a:txBody>
                    <a:bodyPr/>
                    <a:lstStyle/>
                    <a:p>
                      <a:r>
                        <a:rPr lang="en-US" sz="2800" dirty="0" smtClean="0"/>
                        <a:t>Shoemaker, Don</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Luke, Tim</a:t>
                      </a:r>
                    </a:p>
                  </a:txBody>
                  <a:tcPr/>
                </a:tc>
              </a:tr>
              <a:tr h="523496">
                <a:tc>
                  <a:txBody>
                    <a:bodyPr/>
                    <a:lstStyle/>
                    <a:p>
                      <a:r>
                        <a:rPr lang="en-US" sz="2800" u="sng" dirty="0" smtClean="0"/>
                        <a:t>GRAs:</a:t>
                      </a:r>
                      <a:endParaRPr lang="en-US" sz="2800" u="sng"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McMillan, Gail</a:t>
                      </a:r>
                    </a:p>
                  </a:txBody>
                  <a:tcPr/>
                </a:tc>
              </a:tr>
              <a:tr h="698740">
                <a:tc>
                  <a:txBody>
                    <a:bodyPr/>
                    <a:lstStyle/>
                    <a:p>
                      <a:r>
                        <a:rPr lang="en-US" sz="2800" dirty="0" err="1" smtClean="0"/>
                        <a:t>Dewanjee</a:t>
                      </a:r>
                      <a:r>
                        <a:rPr lang="en-US" sz="2800" dirty="0" smtClean="0"/>
                        <a:t>, </a:t>
                      </a:r>
                      <a:r>
                        <a:rPr lang="en-US" sz="2800" dirty="0" err="1" smtClean="0"/>
                        <a:t>Bidisha</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North, Chris</a:t>
                      </a:r>
                    </a:p>
                  </a:txBody>
                  <a:tcPr/>
                </a:tc>
              </a:tr>
              <a:tr h="523496">
                <a:tc>
                  <a:txBody>
                    <a:bodyPr/>
                    <a:lstStyle/>
                    <a:p>
                      <a:r>
                        <a:rPr lang="en-US" sz="2800" dirty="0" smtClean="0"/>
                        <a:t>Srinivasan, Venkat</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Nowak, Jerzy</a:t>
                      </a:r>
                    </a:p>
                  </a:txBody>
                  <a:tcPr/>
                </a:tc>
              </a:tr>
              <a:tr h="523496">
                <a:tc>
                  <a:txBody>
                    <a:bodyPr/>
                    <a:lstStyle/>
                    <a:p>
                      <a:r>
                        <a:rPr lang="en-US" sz="2800" dirty="0" smtClean="0"/>
                        <a:t>Chigani, Amine</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Powers, Jim</a:t>
                      </a:r>
                    </a:p>
                  </a:txBody>
                  <a:tcPr/>
                </a:tc>
              </a:tr>
            </a:tbl>
          </a:graphicData>
        </a:graphic>
      </p:graphicFrame>
      <p:sp>
        <p:nvSpPr>
          <p:cNvPr id="3" name="Title 2"/>
          <p:cNvSpPr>
            <a:spLocks noGrp="1"/>
          </p:cNvSpPr>
          <p:nvPr>
            <p:ph type="title"/>
          </p:nvPr>
        </p:nvSpPr>
        <p:spPr/>
        <p:txBody>
          <a:bodyPr/>
          <a:lstStyle/>
          <a:p>
            <a:r>
              <a:rPr lang="en-US" dirty="0" smtClean="0"/>
              <a:t>Attendees </a:t>
            </a:r>
            <a:r>
              <a:rPr lang="en-US" sz="2800" dirty="0" smtClean="0"/>
              <a:t>(plus CS5604 team)</a:t>
            </a:r>
            <a:endParaRPr 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000"/>
              </a:spcAft>
            </a:pPr>
            <a:r>
              <a:rPr lang="en-US" sz="2800" dirty="0" smtClean="0"/>
              <a:t>Other VT people, partners, collaborators, sponsors, members of external board?</a:t>
            </a:r>
          </a:p>
          <a:p>
            <a:pPr>
              <a:spcAft>
                <a:spcPts val="1000"/>
              </a:spcAft>
            </a:pPr>
            <a:r>
              <a:rPr lang="en-US" sz="2800" dirty="0" smtClean="0"/>
              <a:t>Should we run more focus groups?</a:t>
            </a:r>
          </a:p>
          <a:p>
            <a:pPr>
              <a:spcAft>
                <a:spcPts val="1000"/>
              </a:spcAft>
            </a:pPr>
            <a:r>
              <a:rPr lang="en-US" sz="2800" dirty="0" smtClean="0"/>
              <a:t>Pointers to</a:t>
            </a:r>
          </a:p>
          <a:p>
            <a:pPr lvl="1">
              <a:spcAft>
                <a:spcPts val="1000"/>
              </a:spcAft>
            </a:pPr>
            <a:r>
              <a:rPr lang="en-US" sz="2800" dirty="0" smtClean="0"/>
              <a:t>papers, classes, case studies, publications?</a:t>
            </a:r>
          </a:p>
          <a:p>
            <a:pPr>
              <a:spcAft>
                <a:spcPts val="1000"/>
              </a:spcAft>
            </a:pPr>
            <a:r>
              <a:rPr lang="en-US" sz="2800" dirty="0" smtClean="0"/>
              <a:t>Ontology</a:t>
            </a:r>
          </a:p>
          <a:p>
            <a:pPr lvl="1">
              <a:spcAft>
                <a:spcPts val="1000"/>
              </a:spcAft>
            </a:pPr>
            <a:r>
              <a:rPr lang="en-US" sz="2800" dirty="0" smtClean="0"/>
              <a:t>what should it contain?</a:t>
            </a:r>
          </a:p>
        </p:txBody>
      </p:sp>
      <p:sp>
        <p:nvSpPr>
          <p:cNvPr id="3" name="Title 2"/>
          <p:cNvSpPr>
            <a:spLocks noGrp="1"/>
          </p:cNvSpPr>
          <p:nvPr>
            <p:ph type="title"/>
          </p:nvPr>
        </p:nvSpPr>
        <p:spPr/>
        <p:txBody>
          <a:bodyPr/>
          <a:lstStyle/>
          <a:p>
            <a:r>
              <a:rPr lang="en-US" dirty="0" smtClean="0"/>
              <a:t>Questions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81138"/>
            <a:ext cx="8534400" cy="4525962"/>
          </a:xfrm>
        </p:spPr>
        <p:txBody>
          <a:bodyPr/>
          <a:lstStyle/>
          <a:p>
            <a:pPr marL="623887" indent="-514350">
              <a:buFont typeface="+mj-lt"/>
              <a:buAutoNum type="arabicPeriod"/>
            </a:pPr>
            <a:r>
              <a:rPr lang="en-US" dirty="0" smtClean="0"/>
              <a:t>Find key partners</a:t>
            </a:r>
          </a:p>
          <a:p>
            <a:pPr marL="623887" indent="-514350">
              <a:buFont typeface="+mj-lt"/>
              <a:buAutoNum type="arabicPeriod"/>
            </a:pPr>
            <a:r>
              <a:rPr lang="en-US" dirty="0" smtClean="0"/>
              <a:t>Work with data in hand re VT, NIU</a:t>
            </a:r>
          </a:p>
          <a:p>
            <a:pPr marL="623887" indent="-514350">
              <a:buFont typeface="+mj-lt"/>
              <a:buAutoNum type="arabicPeriod"/>
            </a:pPr>
            <a:r>
              <a:rPr lang="en-US" dirty="0" smtClean="0"/>
              <a:t>Prepare to crawl with IA; practice, train others</a:t>
            </a:r>
          </a:p>
          <a:p>
            <a:pPr marL="623887" indent="-514350">
              <a:buFont typeface="+mj-lt"/>
              <a:buAutoNum type="arabicPeriod"/>
            </a:pPr>
            <a:r>
              <a:rPr lang="en-US" dirty="0" smtClean="0"/>
              <a:t>Collect key information especially related to school shootings worldwide</a:t>
            </a:r>
          </a:p>
          <a:p>
            <a:pPr marL="623887" indent="-514350">
              <a:buFont typeface="+mj-lt"/>
              <a:buAutoNum type="arabicPeriod"/>
            </a:pPr>
            <a:r>
              <a:rPr lang="en-US" dirty="0" smtClean="0"/>
              <a:t>Demonstrate storytelling &amp; SSP integration</a:t>
            </a:r>
          </a:p>
          <a:p>
            <a:pPr marL="849313" lvl="1" indent="-457200"/>
            <a:r>
              <a:rPr lang="en-US" dirty="0" smtClean="0"/>
              <a:t>Using social/behavioral science research questions</a:t>
            </a:r>
          </a:p>
          <a:p>
            <a:pPr marL="623887" indent="-514350">
              <a:buFont typeface="+mj-lt"/>
              <a:buAutoNum type="arabicPeriod"/>
            </a:pPr>
            <a:r>
              <a:rPr lang="en-US" dirty="0" smtClean="0"/>
              <a:t>Plan CTR computer</a:t>
            </a:r>
          </a:p>
          <a:p>
            <a:pPr marL="849313" lvl="1" indent="-457200"/>
            <a:r>
              <a:rPr lang="en-US" dirty="0" smtClean="0"/>
              <a:t>Key tools</a:t>
            </a:r>
          </a:p>
          <a:p>
            <a:pPr marL="849313" lvl="1" indent="-457200"/>
            <a:r>
              <a:rPr lang="en-US" dirty="0" smtClean="0"/>
              <a:t>Key content</a:t>
            </a:r>
          </a:p>
          <a:p>
            <a:pPr marL="623887" indent="-514350">
              <a:buFont typeface="+mj-lt"/>
              <a:buAutoNum type="arabicPeriod"/>
            </a:pPr>
            <a:r>
              <a:rPr lang="en-US" dirty="0" smtClean="0"/>
              <a:t>Initial release – of interest to general public</a:t>
            </a:r>
            <a:endParaRPr lang="en-US" dirty="0"/>
          </a:p>
        </p:txBody>
      </p:sp>
      <p:sp>
        <p:nvSpPr>
          <p:cNvPr id="3" name="Title 2"/>
          <p:cNvSpPr>
            <a:spLocks noGrp="1"/>
          </p:cNvSpPr>
          <p:nvPr>
            <p:ph type="title"/>
          </p:nvPr>
        </p:nvSpPr>
        <p:spPr/>
        <p:txBody>
          <a:bodyPr/>
          <a:lstStyle/>
          <a:p>
            <a:r>
              <a:rPr lang="en-US" dirty="0" smtClean="0"/>
              <a:t>Priorities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ctrTitle"/>
          </p:nvPr>
        </p:nvSpPr>
        <p:spPr>
          <a:xfrm>
            <a:off x="685800" y="685800"/>
            <a:ext cx="7772400" cy="1470025"/>
          </a:xfrm>
        </p:spPr>
        <p:txBody>
          <a:bodyPr/>
          <a:lstStyle/>
          <a:p>
            <a:pPr eaLnBrk="1" hangingPunct="1"/>
            <a:r>
              <a:rPr lang="en-US" smtClean="0"/>
              <a:t>Thank you</a:t>
            </a:r>
          </a:p>
        </p:txBody>
      </p:sp>
      <p:sp>
        <p:nvSpPr>
          <p:cNvPr id="10243" name="Rectangle 5"/>
          <p:cNvSpPr>
            <a:spLocks noGrp="1" noChangeArrowheads="1"/>
          </p:cNvSpPr>
          <p:nvPr>
            <p:ph type="subTitle" idx="1"/>
          </p:nvPr>
        </p:nvSpPr>
        <p:spPr>
          <a:xfrm>
            <a:off x="1371600" y="3581400"/>
            <a:ext cx="6400800" cy="685800"/>
          </a:xfrm>
        </p:spPr>
        <p:txBody>
          <a:bodyPr/>
          <a:lstStyle/>
          <a:p>
            <a:pPr eaLnBrk="1" hangingPunct="1"/>
            <a:r>
              <a:rPr lang="en-US" smtClean="0">
                <a:hlinkClick r:id="rId3"/>
              </a:rPr>
              <a:t>http://www.ctrnet.net</a:t>
            </a:r>
            <a:endParaRPr lang="en-US" smtClean="0"/>
          </a:p>
        </p:txBody>
      </p:sp>
      <p:pic>
        <p:nvPicPr>
          <p:cNvPr id="10244" name="Picture 5" descr="vt_shield_notag_onwhite230.gif"/>
          <p:cNvPicPr>
            <a:picLocks noChangeAspect="1"/>
          </p:cNvPicPr>
          <p:nvPr/>
        </p:nvPicPr>
        <p:blipFill>
          <a:blip r:embed="rId4"/>
          <a:srcRect/>
          <a:stretch>
            <a:fillRect/>
          </a:stretch>
        </p:blipFill>
        <p:spPr bwMode="auto">
          <a:xfrm>
            <a:off x="2819400" y="4343400"/>
            <a:ext cx="3429000" cy="59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Starr Roxanne </a:t>
            </a:r>
            <a:r>
              <a:rPr lang="en-US" dirty="0" err="1" smtClean="0"/>
              <a:t>Hiltz</a:t>
            </a:r>
            <a:r>
              <a:rPr lang="en-US" dirty="0" smtClean="0"/>
              <a:t> - NJ Institute of Technology </a:t>
            </a:r>
          </a:p>
          <a:p>
            <a:r>
              <a:rPr lang="en-US" dirty="0" smtClean="0"/>
              <a:t>Murray </a:t>
            </a:r>
            <a:r>
              <a:rPr lang="en-US" dirty="0" err="1" smtClean="0"/>
              <a:t>Turroff</a:t>
            </a:r>
            <a:r>
              <a:rPr lang="en-US" dirty="0" smtClean="0"/>
              <a:t> - NJ Institute of Technology</a:t>
            </a:r>
          </a:p>
          <a:p>
            <a:r>
              <a:rPr lang="en-US" dirty="0" smtClean="0"/>
              <a:t>Kristine Hannah - Internet Archive</a:t>
            </a:r>
          </a:p>
          <a:p>
            <a:r>
              <a:rPr lang="en-US" dirty="0" smtClean="0"/>
              <a:t>Susan Metros - U of Southern California</a:t>
            </a:r>
          </a:p>
          <a:p>
            <a:r>
              <a:rPr lang="en-US" dirty="0" smtClean="0"/>
              <a:t>Ben </a:t>
            </a:r>
            <a:r>
              <a:rPr lang="en-US" dirty="0" err="1" smtClean="0"/>
              <a:t>Shneiderman</a:t>
            </a:r>
            <a:r>
              <a:rPr lang="en-US" dirty="0" smtClean="0"/>
              <a:t> - U of Maryland</a:t>
            </a:r>
          </a:p>
          <a:p>
            <a:r>
              <a:rPr lang="en-US" dirty="0" smtClean="0"/>
              <a:t>Padmini Srinivasan - U of Iowa </a:t>
            </a:r>
          </a:p>
          <a:p>
            <a:r>
              <a:rPr lang="en-US" dirty="0" smtClean="0"/>
              <a:t>Eric Van de Velde - Caltech</a:t>
            </a:r>
          </a:p>
          <a:p>
            <a:r>
              <a:rPr lang="en-US" dirty="0" smtClean="0"/>
              <a:t>OTHERS????</a:t>
            </a:r>
            <a:endParaRPr lang="en-US" dirty="0"/>
          </a:p>
        </p:txBody>
      </p:sp>
      <p:sp>
        <p:nvSpPr>
          <p:cNvPr id="3" name="Title 2"/>
          <p:cNvSpPr>
            <a:spLocks noGrp="1"/>
          </p:cNvSpPr>
          <p:nvPr>
            <p:ph type="title"/>
          </p:nvPr>
        </p:nvSpPr>
        <p:spPr/>
        <p:txBody>
          <a:bodyPr/>
          <a:lstStyle/>
          <a:p>
            <a:r>
              <a:rPr lang="en-US" dirty="0" smtClean="0"/>
              <a:t>External Advisory Board</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5B9EBE8E-0BC2-49D2-9AC9-4CBA9D9637DA@local"/>
          <p:cNvPicPr>
            <a:picLocks noChangeAspect="1" noChangeArrowheads="1"/>
          </p:cNvPicPr>
          <p:nvPr/>
        </p:nvPicPr>
        <p:blipFill>
          <a:blip r:embed="rId3"/>
          <a:srcRect/>
          <a:stretch>
            <a:fillRect/>
          </a:stretch>
        </p:blipFill>
        <p:spPr bwMode="auto">
          <a:xfrm>
            <a:off x="0" y="152400"/>
            <a:ext cx="9144000" cy="6056313"/>
          </a:xfrm>
          <a:prstGeom prst="rect">
            <a:avLst/>
          </a:prstGeom>
          <a:noFill/>
          <a:ln w="9525">
            <a:noFill/>
            <a:miter lim="800000"/>
            <a:headEnd/>
            <a:tailEnd/>
          </a:ln>
        </p:spPr>
      </p:pic>
      <p:sp>
        <p:nvSpPr>
          <p:cNvPr id="10243" name="TextBox 2"/>
          <p:cNvSpPr txBox="1">
            <a:spLocks noChangeArrowheads="1"/>
          </p:cNvSpPr>
          <p:nvPr/>
        </p:nvSpPr>
        <p:spPr bwMode="auto">
          <a:xfrm>
            <a:off x="4038600" y="6292850"/>
            <a:ext cx="5105400" cy="584200"/>
          </a:xfrm>
          <a:prstGeom prst="rect">
            <a:avLst/>
          </a:prstGeom>
          <a:noFill/>
          <a:ln w="9525">
            <a:noFill/>
            <a:miter lim="800000"/>
            <a:headEnd/>
            <a:tailEnd/>
          </a:ln>
        </p:spPr>
        <p:txBody>
          <a:bodyPr>
            <a:spAutoFit/>
          </a:bodyPr>
          <a:lstStyle/>
          <a:p>
            <a:r>
              <a:rPr lang="en-US" sz="3200">
                <a:latin typeface="Times New Roman" pitchFamily="18" charset="0"/>
              </a:rPr>
              <a:t>Thanks to: NSF IIS-0736055</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6"/>
          <p:cNvSpPr>
            <a:spLocks noGrp="1"/>
          </p:cNvSpPr>
          <p:nvPr>
            <p:ph type="sldNum" sz="quarter" idx="12"/>
          </p:nvPr>
        </p:nvSpPr>
        <p:spPr>
          <a:noFill/>
        </p:spPr>
        <p:txBody>
          <a:bodyPr/>
          <a:lstStyle/>
          <a:p>
            <a:fld id="{EF59F2F7-82AA-4BE2-A5DD-EEF10980D504}" type="slidenum">
              <a:rPr lang="en-US"/>
              <a:pPr/>
              <a:t>6</a:t>
            </a:fld>
            <a:endParaRPr lang="en-US"/>
          </a:p>
        </p:txBody>
      </p:sp>
      <p:pic>
        <p:nvPicPr>
          <p:cNvPr id="4099" name="Picture 6" descr="timeline"/>
          <p:cNvPicPr>
            <a:picLocks noGrp="1" noChangeAspect="1" noChangeArrowheads="1"/>
          </p:cNvPicPr>
          <p:nvPr>
            <p:ph sz="half" idx="2"/>
          </p:nvPr>
        </p:nvPicPr>
        <p:blipFill>
          <a:blip r:embed="rId3"/>
          <a:srcRect/>
          <a:stretch>
            <a:fillRect/>
          </a:stretch>
        </p:blipFill>
        <p:spPr>
          <a:xfrm>
            <a:off x="533400" y="4757738"/>
            <a:ext cx="7848600" cy="1757362"/>
          </a:xfrm>
          <a:noFill/>
        </p:spPr>
      </p:pic>
      <p:sp>
        <p:nvSpPr>
          <p:cNvPr id="4100" name="Rectangle 8"/>
          <p:cNvSpPr>
            <a:spLocks noGrp="1" noChangeArrowheads="1"/>
          </p:cNvSpPr>
          <p:nvPr>
            <p:ph type="body" sz="half" idx="1"/>
          </p:nvPr>
        </p:nvSpPr>
        <p:spPr>
          <a:xfrm>
            <a:off x="457200" y="1371600"/>
            <a:ext cx="8001000" cy="3505200"/>
          </a:xfrm>
        </p:spPr>
        <p:txBody>
          <a:bodyPr/>
          <a:lstStyle/>
          <a:p>
            <a:pPr eaLnBrk="1" hangingPunct="1">
              <a:spcBef>
                <a:spcPct val="50000"/>
              </a:spcBef>
            </a:pPr>
            <a:r>
              <a:rPr lang="en-US" sz="2800" smtClean="0"/>
              <a:t>Human tragedies that result from man-made and natural events affect communities significantly.</a:t>
            </a:r>
          </a:p>
          <a:p>
            <a:pPr eaLnBrk="1" hangingPunct="1">
              <a:spcBef>
                <a:spcPct val="50000"/>
              </a:spcBef>
            </a:pPr>
            <a:endParaRPr lang="en-US" sz="1000" smtClean="0"/>
          </a:p>
          <a:p>
            <a:pPr eaLnBrk="1" hangingPunct="1"/>
            <a:r>
              <a:rPr lang="en-US" sz="2800" smtClean="0"/>
              <a:t>During and after a tragic event, there are a series of needs that have to be addressed.</a:t>
            </a:r>
          </a:p>
          <a:p>
            <a:pPr lvl="1" eaLnBrk="1" hangingPunct="1"/>
            <a:r>
              <a:rPr lang="en-US" sz="2400" smtClean="0"/>
              <a:t>Usually centered around communication and a confusing plethora of data and information</a:t>
            </a:r>
          </a:p>
        </p:txBody>
      </p:sp>
      <p:sp>
        <p:nvSpPr>
          <p:cNvPr id="4101" name="Rectangle 10"/>
          <p:cNvSpPr>
            <a:spLocks noGrp="1" noChangeArrowheads="1"/>
          </p:cNvSpPr>
          <p:nvPr>
            <p:ph type="title"/>
          </p:nvPr>
        </p:nvSpPr>
        <p:spPr/>
        <p:txBody>
          <a:bodyPr/>
          <a:lstStyle/>
          <a:p>
            <a:pPr eaLnBrk="1" hangingPunct="1"/>
            <a:r>
              <a:rPr lang="en-US" smtClean="0">
                <a:solidFill>
                  <a:schemeClr val="tx1"/>
                </a:solidFill>
              </a:rPr>
              <a:t>Crisis, Tragedy, and Recovery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4"/>
          <p:cNvSpPr>
            <a:spLocks noGrp="1"/>
          </p:cNvSpPr>
          <p:nvPr>
            <p:ph idx="1"/>
          </p:nvPr>
        </p:nvSpPr>
        <p:spPr>
          <a:xfrm>
            <a:off x="457200" y="990600"/>
            <a:ext cx="8534400" cy="4525963"/>
          </a:xfrm>
        </p:spPr>
        <p:txBody>
          <a:bodyPr/>
          <a:lstStyle/>
          <a:p>
            <a:pPr eaLnBrk="1" hangingPunct="1"/>
            <a:r>
              <a:rPr lang="en-US" dirty="0" err="1" smtClean="0">
                <a:ea typeface="ＭＳ Ｐゴシック"/>
                <a:cs typeface="ＭＳ Ｐゴシック"/>
              </a:rPr>
              <a:t>Kauhajoki</a:t>
            </a:r>
            <a:r>
              <a:rPr lang="en-US" dirty="0" smtClean="0">
                <a:ea typeface="ＭＳ Ｐゴシック"/>
                <a:cs typeface="ＭＳ Ｐゴシック"/>
              </a:rPr>
              <a:t> Finland shooting</a:t>
            </a:r>
          </a:p>
          <a:p>
            <a:pPr eaLnBrk="1" hangingPunct="1"/>
            <a:r>
              <a:rPr lang="en-US" dirty="0" smtClean="0">
                <a:ea typeface="ＭＳ Ｐゴシック"/>
                <a:cs typeface="ＭＳ Ｐゴシック"/>
              </a:rPr>
              <a:t>Northern Illinois U. shooting</a:t>
            </a:r>
          </a:p>
          <a:p>
            <a:pPr eaLnBrk="1" hangingPunct="1"/>
            <a:r>
              <a:rPr lang="en-US" dirty="0" smtClean="0">
                <a:ea typeface="ＭＳ Ｐゴシック"/>
                <a:cs typeface="ＭＳ Ｐゴシック"/>
              </a:rPr>
              <a:t>Texas A&amp;M Bonfire disaster (Project BEAM)</a:t>
            </a:r>
          </a:p>
          <a:p>
            <a:pPr eaLnBrk="1" hangingPunct="1"/>
            <a:r>
              <a:rPr lang="en-US" dirty="0" err="1" smtClean="0">
                <a:ea typeface="ＭＳ Ｐゴシック"/>
                <a:cs typeface="ＭＳ Ｐゴシック"/>
              </a:rPr>
              <a:t>Beslan</a:t>
            </a:r>
            <a:r>
              <a:rPr lang="en-US" dirty="0" smtClean="0">
                <a:ea typeface="ＭＳ Ｐゴシック"/>
                <a:cs typeface="ＭＳ Ｐゴシック"/>
              </a:rPr>
              <a:t> school </a:t>
            </a:r>
            <a:r>
              <a:rPr lang="en-US" dirty="0" smtClean="0">
                <a:ea typeface="ＭＳ Ｐゴシック"/>
                <a:cs typeface="ＭＳ Ｐゴシック"/>
              </a:rPr>
              <a:t>massacre</a:t>
            </a:r>
          </a:p>
          <a:p>
            <a:pPr eaLnBrk="1" hangingPunct="1"/>
            <a:r>
              <a:rPr lang="en-US" dirty="0" smtClean="0">
                <a:ea typeface="ＭＳ Ｐゴシック"/>
                <a:cs typeface="ＭＳ Ｐゴシック"/>
              </a:rPr>
              <a:t>Monterrey Tech, Mexico (esp. re Spanish)</a:t>
            </a:r>
            <a:endParaRPr lang="en-US" dirty="0" smtClean="0">
              <a:ea typeface="ＭＳ Ｐゴシック"/>
              <a:cs typeface="ＭＳ Ｐゴシック"/>
            </a:endParaRPr>
          </a:p>
          <a:p>
            <a:pPr eaLnBrk="1" hangingPunct="1"/>
            <a:r>
              <a:rPr lang="en-US" dirty="0" err="1" smtClean="0">
                <a:ea typeface="ＭＳ Ｐゴシック"/>
                <a:cs typeface="ＭＳ Ｐゴシック"/>
              </a:rPr>
              <a:t>MoU</a:t>
            </a:r>
            <a:r>
              <a:rPr lang="en-US" dirty="0" smtClean="0">
                <a:ea typeface="ＭＳ Ｐゴシック"/>
                <a:cs typeface="ＭＳ Ｐゴシック"/>
              </a:rPr>
              <a:t> </a:t>
            </a:r>
            <a:r>
              <a:rPr lang="en-US" dirty="0" smtClean="0">
                <a:ea typeface="ＭＳ Ｐゴシック"/>
                <a:cs typeface="ＭＳ Ｐゴシック"/>
              </a:rPr>
              <a:t>with eIFL.net (Iryna Kuchma)?</a:t>
            </a:r>
          </a:p>
          <a:p>
            <a:pPr eaLnBrk="1" hangingPunct="1"/>
            <a:r>
              <a:rPr lang="en-US" dirty="0" smtClean="0">
                <a:ea typeface="ＭＳ Ｐゴシック"/>
                <a:cs typeface="ＭＳ Ｐゴシック"/>
              </a:rPr>
              <a:t>Proposal to Google Research?</a:t>
            </a:r>
          </a:p>
          <a:p>
            <a:pPr eaLnBrk="1" hangingPunct="1"/>
            <a:r>
              <a:rPr lang="en-US" dirty="0" smtClean="0">
                <a:ea typeface="ＭＳ Ｐゴシック"/>
                <a:cs typeface="ＭＳ Ｐゴシック"/>
              </a:rPr>
              <a:t>Support by Regroup?</a:t>
            </a:r>
          </a:p>
          <a:p>
            <a:pPr eaLnBrk="1" hangingPunct="1"/>
            <a:r>
              <a:rPr lang="en-US" b="1" dirty="0" smtClean="0">
                <a:ea typeface="ＭＳ Ｐゴシック"/>
                <a:cs typeface="ＭＳ Ｐゴシック"/>
              </a:rPr>
              <a:t>Interest: </a:t>
            </a:r>
            <a:r>
              <a:rPr lang="en-US" dirty="0" smtClean="0">
                <a:ea typeface="ＭＳ Ｐゴシック"/>
                <a:cs typeface="ＭＳ Ｐゴシック"/>
              </a:rPr>
              <a:t>counseling, </a:t>
            </a:r>
            <a:r>
              <a:rPr lang="en-US" dirty="0" smtClean="0">
                <a:ea typeface="ＭＳ Ｐゴシック"/>
                <a:cs typeface="ＭＳ Ｐゴシック"/>
              </a:rPr>
              <a:t>documentaries, </a:t>
            </a:r>
            <a:r>
              <a:rPr lang="en-US" dirty="0" err="1" smtClean="0">
                <a:ea typeface="ＭＳ Ｐゴシック"/>
                <a:cs typeface="ＭＳ Ｐゴシック"/>
              </a:rPr>
              <a:t>psychol-ogy</a:t>
            </a:r>
            <a:r>
              <a:rPr lang="en-US" dirty="0" smtClean="0">
                <a:ea typeface="ＭＳ Ｐゴシック"/>
                <a:cs typeface="ＭＳ Ｐゴシック"/>
              </a:rPr>
              <a:t>, sociology, </a:t>
            </a:r>
            <a:r>
              <a:rPr lang="en-US" dirty="0" smtClean="0">
                <a:ea typeface="ＭＳ Ｐゴシック"/>
                <a:cs typeface="ＭＳ Ｐゴシック"/>
              </a:rPr>
              <a:t>(oral)history</a:t>
            </a:r>
            <a:r>
              <a:rPr lang="en-US" dirty="0" smtClean="0">
                <a:ea typeface="ＭＳ Ｐゴシック"/>
                <a:cs typeface="ＭＳ Ｐゴシック"/>
              </a:rPr>
              <a:t>, </a:t>
            </a:r>
            <a:r>
              <a:rPr lang="en-US" dirty="0" smtClean="0">
                <a:ea typeface="ＭＳ Ｐゴシック"/>
                <a:cs typeface="ＭＳ Ｐゴシック"/>
              </a:rPr>
              <a:t>technology </a:t>
            </a:r>
            <a:r>
              <a:rPr lang="en-US" dirty="0" smtClean="0">
                <a:ea typeface="ＭＳ Ｐゴシック"/>
                <a:cs typeface="ＭＳ Ｐゴシック"/>
              </a:rPr>
              <a:t>use</a:t>
            </a:r>
            <a:r>
              <a:rPr lang="en-US" dirty="0" smtClean="0">
                <a:ea typeface="ＭＳ Ｐゴシック"/>
                <a:cs typeface="ＭＳ Ｐゴシック"/>
              </a:rPr>
              <a:t>, …</a:t>
            </a:r>
            <a:endParaRPr lang="en-US" dirty="0" smtClean="0">
              <a:ea typeface="ＭＳ Ｐゴシック"/>
              <a:cs typeface="ＭＳ Ｐゴシック"/>
            </a:endParaRPr>
          </a:p>
          <a:p>
            <a:pPr eaLnBrk="1" hangingPunct="1"/>
            <a:endParaRPr lang="en-US" sz="1000" dirty="0" smtClean="0">
              <a:ea typeface="ＭＳ Ｐゴシック"/>
              <a:cs typeface="ＭＳ Ｐゴシック"/>
            </a:endParaRPr>
          </a:p>
          <a:p>
            <a:pPr algn="r" eaLnBrk="1" hangingPunct="1"/>
            <a:r>
              <a:rPr lang="en-US" b="1" dirty="0" smtClean="0">
                <a:ea typeface="ＭＳ Ｐゴシック"/>
                <a:cs typeface="ＭＳ Ｐゴシック"/>
              </a:rPr>
              <a:t>Idea: distributed digital library network, with world-wide collaborating community</a:t>
            </a:r>
          </a:p>
        </p:txBody>
      </p:sp>
      <p:sp>
        <p:nvSpPr>
          <p:cNvPr id="17410" name="Title 1"/>
          <p:cNvSpPr>
            <a:spLocks noGrp="1"/>
          </p:cNvSpPr>
          <p:nvPr>
            <p:ph type="title"/>
          </p:nvPr>
        </p:nvSpPr>
        <p:spPr>
          <a:xfrm>
            <a:off x="457200" y="0"/>
            <a:ext cx="8229600" cy="1143000"/>
          </a:xfrm>
        </p:spPr>
        <p:txBody>
          <a:bodyPr>
            <a:scene3d>
              <a:camera prst="orthographicFront"/>
              <a:lightRig rig="soft" dir="t"/>
            </a:scene3d>
            <a:sp3d prstMaterial="softEdge">
              <a:bevelT w="25400" h="25400"/>
            </a:sp3d>
          </a:bodyPr>
          <a:lstStyle/>
          <a:p>
            <a:pPr eaLnBrk="1" fontAlgn="auto" hangingPunct="1">
              <a:spcAft>
                <a:spcPts val="0"/>
              </a:spcAft>
              <a:defRPr/>
            </a:pPr>
            <a:r>
              <a:rPr lang="en-US" altLang="zh-CN" dirty="0"/>
              <a:t>Intro: </a:t>
            </a:r>
            <a:r>
              <a:rPr lang="en-US" altLang="zh-CN" dirty="0" smtClean="0"/>
              <a:t>Broader Interest </a:t>
            </a:r>
            <a:endParaRPr lang="en-US" altLang="zh-C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17638"/>
          <a:ext cx="8229600" cy="5000625"/>
        </p:xfrm>
        <a:graphic>
          <a:graphicData uri="http://schemas.openxmlformats.org/drawingml/2006/table">
            <a:tbl>
              <a:tblPr/>
              <a:tblGrid>
                <a:gridCol w="2057400"/>
                <a:gridCol w="2057400"/>
                <a:gridCol w="1371600"/>
                <a:gridCol w="2743200"/>
              </a:tblGrid>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Times New Roman" pitchFamily="18" charset="0"/>
                          <a:ea typeface="ＭＳ Ｐゴシック" pitchFamily="-106" charset="-128"/>
                          <a:cs typeface="Times New Roman" pitchFamily="18" charset="0"/>
                        </a:rPr>
                        <a:t>Year</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Times New Roman" pitchFamily="18" charset="0"/>
                          <a:ea typeface="ＭＳ Ｐゴシック" pitchFamily="-106" charset="-128"/>
                          <a:cs typeface="Times New Roman" pitchFamily="18" charset="0"/>
                        </a:rPr>
                        <a:t>Event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Times New Roman" pitchFamily="18" charset="0"/>
                          <a:ea typeface="ＭＳ Ｐゴシック" pitchFamily="-106" charset="-128"/>
                          <a:cs typeface="Times New Roman" pitchFamily="18" charset="0"/>
                        </a:rPr>
                        <a:t>IA Collection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Times New Roman" pitchFamily="18" charset="0"/>
                          <a:ea typeface="ＭＳ Ｐゴシック" pitchFamily="-106" charset="-128"/>
                          <a:cs typeface="Times New Roman" pitchFamily="18" charset="0"/>
                        </a:rPr>
                        <a:t>Wikipedia suffix, other URLs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2004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Asian Tsunami</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2004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Indian_Ocean_earthquake , </a:t>
                      </a:r>
                      <a:r>
                        <a:rPr kumimoji="0" lang="en-US" sz="1200" b="0" i="0" u="sng" strike="noStrike" cap="none" normalizeH="0" baseline="0" smtClean="0">
                          <a:ln>
                            <a:noFill/>
                          </a:ln>
                          <a:solidFill>
                            <a:srgbClr val="0000FF"/>
                          </a:solidFill>
                          <a:effectLst/>
                          <a:latin typeface="Times New Roman" pitchFamily="18" charset="0"/>
                          <a:ea typeface="ＭＳ Ｐゴシック" pitchFamily="-106" charset="-128"/>
                          <a:cs typeface="Times New Roman" pitchFamily="18" charset="0"/>
                          <a:hlinkClick r:id="rId3"/>
                        </a:rPr>
                        <a:t>tsunami.archive.org</a:t>
                      </a:r>
                      <a:endPar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2007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FF"/>
                          </a:solidFill>
                          <a:effectLst/>
                          <a:latin typeface="Times New Roman" pitchFamily="18" charset="0"/>
                          <a:ea typeface="ＭＳ Ｐゴシック" pitchFamily="-106" charset="-128"/>
                          <a:cs typeface="Times New Roman" pitchFamily="18" charset="0"/>
                          <a:hlinkClick r:id="rId4"/>
                        </a:rPr>
                        <a:t>Burmese Uprising</a:t>
                      </a:r>
                      <a:endPar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937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2007_Burmese_anti-government_protests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2007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FF"/>
                          </a:solidFill>
                          <a:effectLst/>
                          <a:latin typeface="Times New Roman" pitchFamily="18" charset="0"/>
                          <a:ea typeface="ＭＳ Ｐゴシック" pitchFamily="-106" charset="-128"/>
                          <a:cs typeface="Times New Roman" pitchFamily="18" charset="0"/>
                          <a:hlinkClick r:id="rId5"/>
                        </a:rPr>
                        <a:t>California Wildfires</a:t>
                      </a:r>
                      <a:endPar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877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California_wildfires_of_October_2007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2008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FF"/>
                          </a:solidFill>
                          <a:effectLst/>
                          <a:latin typeface="Times New Roman" pitchFamily="18" charset="0"/>
                          <a:ea typeface="ＭＳ Ｐゴシック" pitchFamily="-106" charset="-128"/>
                          <a:cs typeface="Times New Roman" pitchFamily="18" charset="0"/>
                          <a:hlinkClick r:id="rId6"/>
                        </a:rPr>
                        <a:t>Georgia and Russia Conflict</a:t>
                      </a:r>
                      <a:endPar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1120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2008_Georgia–Russia_crisis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2005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FF"/>
                          </a:solidFill>
                          <a:effectLst/>
                          <a:latin typeface="Times New Roman" pitchFamily="18" charset="0"/>
                          <a:ea typeface="ＭＳ Ｐゴシック" pitchFamily="-106" charset="-128"/>
                          <a:cs typeface="Times New Roman" pitchFamily="18" charset="0"/>
                          <a:hlinkClick r:id="rId7"/>
                        </a:rPr>
                        <a:t>Hurricane Katrina</a:t>
                      </a:r>
                      <a:endPar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174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da-DK"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Hurricane_katrina, www.hurricanearchive.org, hellicane.blogspot.com,</a:t>
                      </a:r>
                    </a:p>
                    <a:p>
                      <a:pPr marL="0" marR="0" lvl="0" indent="0" algn="just" defTabSz="457200" rtl="0" eaLnBrk="1" fontAlgn="base" latinLnBrk="0" hangingPunct="1">
                        <a:lnSpc>
                          <a:spcPct val="100000"/>
                        </a:lnSpc>
                        <a:spcBef>
                          <a:spcPct val="0"/>
                        </a:spcBef>
                        <a:spcAft>
                          <a:spcPct val="0"/>
                        </a:spcAft>
                        <a:buClrTx/>
                        <a:buSzTx/>
                        <a:buFontTx/>
                        <a:buNone/>
                        <a:tabLst/>
                      </a:pPr>
                      <a:r>
                        <a:rPr kumimoji="0" lang="da-DK"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everythingandnothing.typepad.com</a:t>
                      </a:r>
                    </a:p>
                    <a:p>
                      <a:pPr marL="0" marR="0" lvl="0" indent="0" algn="just" defTabSz="457200" rtl="0" eaLnBrk="1" fontAlgn="base" latinLnBrk="0" hangingPunct="1">
                        <a:lnSpc>
                          <a:spcPct val="100000"/>
                        </a:lnSpc>
                        <a:spcBef>
                          <a:spcPct val="0"/>
                        </a:spcBef>
                        <a:spcAft>
                          <a:spcPct val="0"/>
                        </a:spcAft>
                        <a:buClrTx/>
                        <a:buSzTx/>
                        <a:buFontTx/>
                        <a:buNone/>
                        <a:tabLst/>
                      </a:pPr>
                      <a:r>
                        <a:rPr kumimoji="0" lang="da-DK"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katrinapoetry</a:t>
                      </a:r>
                      <a:endPar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2008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Iowa Flood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1092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Iowa_flood_of_2008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1998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FF"/>
                          </a:solidFill>
                          <a:effectLst/>
                          <a:latin typeface="Times New Roman" pitchFamily="18" charset="0"/>
                          <a:ea typeface="ＭＳ Ｐゴシック" pitchFamily="-106" charset="-128"/>
                          <a:cs typeface="Times New Roman" pitchFamily="18" charset="0"/>
                          <a:hlinkClick r:id="rId8"/>
                        </a:rPr>
                        <a:t>Matthew Shepard</a:t>
                      </a: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 murder</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1075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Matthew_Shepard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2008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FF"/>
                          </a:solidFill>
                          <a:effectLst/>
                          <a:latin typeface="Times New Roman" pitchFamily="18" charset="0"/>
                          <a:ea typeface="ＭＳ Ｐゴシック" pitchFamily="-106" charset="-128"/>
                          <a:cs typeface="Times New Roman" pitchFamily="18" charset="0"/>
                          <a:hlinkClick r:id="rId9"/>
                        </a:rPr>
                        <a:t>N. Illinois U. Shooting</a:t>
                      </a:r>
                      <a:endPar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970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Northern_Illinois_University_shooting</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2008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FF"/>
                          </a:solidFill>
                          <a:effectLst/>
                          <a:latin typeface="Times New Roman" pitchFamily="18" charset="0"/>
                          <a:ea typeface="ＭＳ Ｐゴシック" pitchFamily="-106" charset="-128"/>
                          <a:cs typeface="Times New Roman" pitchFamily="18" charset="0"/>
                          <a:hlinkClick r:id="rId10"/>
                        </a:rPr>
                        <a:t>Tibet protests</a:t>
                      </a:r>
                      <a:endPar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1044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Tibet_protests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2007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VT April 16 Shooting</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694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Virginia_Tech_massacre, </a:t>
                      </a:r>
                      <a:r>
                        <a:rPr kumimoji="0" lang="en-US" sz="1200" b="0" i="0" u="sng" strike="noStrike" cap="none" normalizeH="0" baseline="0" smtClean="0">
                          <a:ln>
                            <a:noFill/>
                          </a:ln>
                          <a:solidFill>
                            <a:srgbClr val="0000FF"/>
                          </a:solidFill>
                          <a:effectLst/>
                          <a:latin typeface="Times New Roman" pitchFamily="18" charset="0"/>
                          <a:ea typeface="ＭＳ Ｐゴシック" pitchFamily="-106" charset="-128"/>
                          <a:cs typeface="Times New Roman" pitchFamily="18" charset="0"/>
                          <a:hlinkClick r:id="rId11"/>
                        </a:rPr>
                        <a:t>www.april16archive.org</a:t>
                      </a:r>
                      <a:endPar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2008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FF"/>
                          </a:solidFill>
                          <a:effectLst/>
                          <a:latin typeface="Times New Roman" pitchFamily="18" charset="0"/>
                          <a:ea typeface="ＭＳ Ｐゴシック" pitchFamily="-106" charset="-128"/>
                          <a:cs typeface="Times New Roman" pitchFamily="18" charset="0"/>
                          <a:hlinkClick r:id="rId12"/>
                        </a:rPr>
                        <a:t>Zimbabwean crisis</a:t>
                      </a:r>
                      <a:endPar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1048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Zimbabwe, www.crisiszimbabwe.org</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17410" name="Title 1"/>
          <p:cNvSpPr>
            <a:spLocks noGrp="1"/>
          </p:cNvSpPr>
          <p:nvPr>
            <p:ph type="title"/>
          </p:nvPr>
        </p:nvSpPr>
        <p:spPr/>
        <p:txBody>
          <a:bodyPr>
            <a:normAutofit fontScale="90000"/>
            <a:scene3d>
              <a:camera prst="orthographicFront"/>
              <a:lightRig rig="soft" dir="t"/>
            </a:scene3d>
            <a:sp3d prstMaterial="softEdge">
              <a:bevelT w="25400" h="25400"/>
            </a:sp3d>
          </a:bodyPr>
          <a:lstStyle/>
          <a:p>
            <a:pPr eaLnBrk="1" fontAlgn="auto" hangingPunct="1">
              <a:spcAft>
                <a:spcPts val="0"/>
              </a:spcAft>
              <a:defRPr/>
            </a:pPr>
            <a:r>
              <a:rPr lang="en-US" altLang="zh-CN" dirty="0"/>
              <a:t>Intro: </a:t>
            </a:r>
            <a:r>
              <a:rPr lang="en-US" dirty="0" smtClean="0"/>
              <a:t>Crisis, Tragedy, and Recovery (</a:t>
            </a:r>
            <a:r>
              <a:rPr lang="en-US" altLang="zh-CN" dirty="0" smtClean="0"/>
              <a:t>CTR) </a:t>
            </a:r>
            <a:r>
              <a:rPr lang="en-US" altLang="zh-CN" dirty="0"/>
              <a:t>Interest</a:t>
            </a:r>
          </a:p>
        </p:txBody>
      </p:sp>
      <p:sp>
        <p:nvSpPr>
          <p:cNvPr id="5" name="TextBox 4"/>
          <p:cNvSpPr txBox="1"/>
          <p:nvPr/>
        </p:nvSpPr>
        <p:spPr>
          <a:xfrm>
            <a:off x="457200" y="6488668"/>
            <a:ext cx="7917552" cy="369332"/>
          </a:xfrm>
          <a:prstGeom prst="rect">
            <a:avLst/>
          </a:prstGeom>
          <a:noFill/>
        </p:spPr>
        <p:txBody>
          <a:bodyPr wrap="none" rtlCol="0">
            <a:spAutoFit/>
          </a:bodyPr>
          <a:lstStyle/>
          <a:p>
            <a:r>
              <a:rPr lang="en-US" dirty="0" smtClean="0"/>
              <a:t>Plan: school shootings, school events, then to full set of natural / man-made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228600" y="1417638"/>
            <a:ext cx="8915400" cy="4525962"/>
          </a:xfrm>
        </p:spPr>
        <p:txBody>
          <a:bodyPr/>
          <a:lstStyle/>
          <a:p>
            <a:pPr eaLnBrk="1" hangingPunct="1">
              <a:lnSpc>
                <a:spcPct val="90000"/>
              </a:lnSpc>
            </a:pPr>
            <a:r>
              <a:rPr lang="en-US" sz="2800" dirty="0" smtClean="0">
                <a:ea typeface="ＭＳ Ｐゴシック"/>
                <a:cs typeface="ＭＳ Ｐゴシック"/>
              </a:rPr>
              <a:t>How can a portion of the CTR Network be built semi-automatically, drawing upon related digital libraries, web pages, query logs, Web 2.0 applications, and other readily available Internet resources?</a:t>
            </a:r>
          </a:p>
          <a:p>
            <a:pPr eaLnBrk="1" hangingPunct="1">
              <a:lnSpc>
                <a:spcPct val="90000"/>
              </a:lnSpc>
            </a:pPr>
            <a:r>
              <a:rPr lang="en-US" sz="2800" dirty="0" smtClean="0">
                <a:ea typeface="ＭＳ Ｐゴシック"/>
                <a:cs typeface="ＭＳ Ｐゴシック"/>
              </a:rPr>
              <a:t>How can this CTR Network be utilized, efficient-</a:t>
            </a:r>
            <a:r>
              <a:rPr lang="en-US" sz="2800" dirty="0" err="1" smtClean="0">
                <a:ea typeface="ＭＳ Ｐゴシック"/>
                <a:cs typeface="ＭＳ Ｐゴシック"/>
              </a:rPr>
              <a:t>ly</a:t>
            </a:r>
            <a:r>
              <a:rPr lang="en-US" sz="2800" dirty="0" smtClean="0">
                <a:ea typeface="ＭＳ Ｐゴシック"/>
                <a:cs typeface="ＭＳ Ｐゴシック"/>
              </a:rPr>
              <a:t> and effectively, for a wide variety of tasks?</a:t>
            </a:r>
          </a:p>
          <a:p>
            <a:pPr eaLnBrk="1" hangingPunct="1">
              <a:lnSpc>
                <a:spcPct val="90000"/>
              </a:lnSpc>
            </a:pPr>
            <a:r>
              <a:rPr lang="en-US" sz="2800" dirty="0" smtClean="0">
                <a:ea typeface="ＭＳ Ｐゴシック"/>
                <a:cs typeface="ＭＳ Ｐゴシック"/>
              </a:rPr>
              <a:t>What kind of (usable) user interfaces can </a:t>
            </a:r>
            <a:r>
              <a:rPr lang="en-US" sz="2800" dirty="0" err="1" smtClean="0">
                <a:ea typeface="ＭＳ Ｐゴシック"/>
                <a:cs typeface="ＭＳ Ｐゴシック"/>
              </a:rPr>
              <a:t>facili-tate</a:t>
            </a:r>
            <a:r>
              <a:rPr lang="en-US" sz="2800" dirty="0" smtClean="0">
                <a:ea typeface="ＭＳ Ｐゴシック"/>
                <a:cs typeface="ＭＳ Ｐゴシック"/>
              </a:rPr>
              <a:t> building and utilizing the CTR Network?</a:t>
            </a:r>
          </a:p>
          <a:p>
            <a:pPr eaLnBrk="1" hangingPunct="1">
              <a:lnSpc>
                <a:spcPct val="90000"/>
              </a:lnSpc>
            </a:pPr>
            <a:r>
              <a:rPr lang="en-US" sz="2800" dirty="0" smtClean="0">
                <a:ea typeface="ＭＳ Ｐゴシック"/>
                <a:cs typeface="ＭＳ Ｐゴシック"/>
              </a:rPr>
              <a:t>How can our solution be evaluated and validated, leading to a widely used methodology?</a:t>
            </a:r>
          </a:p>
        </p:txBody>
      </p:sp>
      <p:sp>
        <p:nvSpPr>
          <p:cNvPr id="2" name="Title 1"/>
          <p:cNvSpPr>
            <a:spLocks noGrp="1"/>
          </p:cNvSpPr>
          <p:nvPr>
            <p:ph type="title"/>
          </p:nvPr>
        </p:nvSpPr>
        <p:spPr/>
        <p:txBody>
          <a:bodyPr>
            <a:normAutofit fontScale="90000"/>
            <a:scene3d>
              <a:camera prst="orthographicFront"/>
              <a:lightRig rig="soft" dir="t"/>
            </a:scene3d>
            <a:sp3d prstMaterial="softEdge">
              <a:bevelT w="25400" h="25400"/>
            </a:sp3d>
          </a:bodyPr>
          <a:lstStyle/>
          <a:p>
            <a:pPr eaLnBrk="1" fontAlgn="auto" hangingPunct="1">
              <a:spcAft>
                <a:spcPts val="0"/>
              </a:spcAft>
              <a:defRPr/>
            </a:pPr>
            <a:r>
              <a:rPr lang="en-US" dirty="0" smtClean="0">
                <a:ea typeface="+mj-ea"/>
                <a:cs typeface="+mj-cs"/>
              </a:rPr>
              <a:t>Broad Project Research Questions</a:t>
            </a:r>
            <a:endParaRPr lang="en-US" dirty="0">
              <a:ea typeface="+mj-ea"/>
              <a:cs typeface="+mj-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Concourse.thmx</Template>
  <TotalTime>2179</TotalTime>
  <Words>2325</Words>
  <Application>Microsoft Office PowerPoint</Application>
  <PresentationFormat>On-screen Show (4:3)</PresentationFormat>
  <Paragraphs>395</Paragraphs>
  <Slides>32</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Concourse</vt:lpstr>
      <vt:lpstr>Bitmap Image</vt:lpstr>
      <vt:lpstr>Local Advisory Board Meeting Blacksburg, VA – 9/29/2009   Crisis, Tragedy, and Recovery network (CTRnet)</vt:lpstr>
      <vt:lpstr>Outline</vt:lpstr>
      <vt:lpstr>Attendees (plus CS5604 team)</vt:lpstr>
      <vt:lpstr>External Advisory Board</vt:lpstr>
      <vt:lpstr>Slide 5</vt:lpstr>
      <vt:lpstr>Crisis, Tragedy, and Recovery</vt:lpstr>
      <vt:lpstr>Intro: Broader Interest </vt:lpstr>
      <vt:lpstr>Intro: Crisis, Tragedy, and Recovery (CTR) Interest</vt:lpstr>
      <vt:lpstr>Broad Project Research Questions</vt:lpstr>
      <vt:lpstr>System Stakeholders</vt:lpstr>
      <vt:lpstr>Crisis, Tragedy, and Recovery Network (CTRnet)</vt:lpstr>
      <vt:lpstr>CTR Ontology</vt:lpstr>
      <vt:lpstr>Development Approach</vt:lpstr>
      <vt:lpstr>An ontology for CTR</vt:lpstr>
      <vt:lpstr>Focus Group Question</vt:lpstr>
      <vt:lpstr>Categories from focus group study</vt:lpstr>
      <vt:lpstr>CTR keyword pairs</vt:lpstr>
      <vt:lpstr>Why social networking websites on 416?</vt:lpstr>
      <vt:lpstr>Why use Facebook?</vt:lpstr>
      <vt:lpstr>Frequency of Keyword Occurrence </vt:lpstr>
      <vt:lpstr>Keyword co-Occurrence </vt:lpstr>
      <vt:lpstr>Next Steps</vt:lpstr>
      <vt:lpstr>Approach: Services</vt:lpstr>
      <vt:lpstr>Approach: SSP and Storytelling</vt:lpstr>
      <vt:lpstr>Data Collection</vt:lpstr>
      <vt:lpstr>Outreach</vt:lpstr>
      <vt:lpstr>Research Questions - sample</vt:lpstr>
      <vt:lpstr>Research Questions - continued</vt:lpstr>
      <vt:lpstr>CS5604 CTRnet Project Report</vt:lpstr>
      <vt:lpstr>Questions</vt:lpstr>
      <vt:lpstr>Priorities</vt:lpstr>
      <vt:lpstr>Thank you</vt:lpstr>
    </vt:vector>
  </TitlesOfParts>
  <Company>Virginia Tech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Crisis, Tragedy, and Recovery Digital Library Proposal</dc:title>
  <dc:creator>Ashley Robinson</dc:creator>
  <cp:lastModifiedBy>Edward A. Fox</cp:lastModifiedBy>
  <cp:revision>78</cp:revision>
  <dcterms:created xsi:type="dcterms:W3CDTF">2008-12-03T19:25:46Z</dcterms:created>
  <dcterms:modified xsi:type="dcterms:W3CDTF">2009-09-29T18:51:09Z</dcterms:modified>
</cp:coreProperties>
</file>