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51"/>
  </p:notesMasterIdLst>
  <p:sldIdLst>
    <p:sldId id="256" r:id="rId2"/>
    <p:sldId id="257" r:id="rId3"/>
    <p:sldId id="258" r:id="rId4"/>
    <p:sldId id="265" r:id="rId5"/>
    <p:sldId id="260" r:id="rId6"/>
    <p:sldId id="266" r:id="rId7"/>
    <p:sldId id="276" r:id="rId8"/>
    <p:sldId id="275" r:id="rId9"/>
    <p:sldId id="277" r:id="rId10"/>
    <p:sldId id="295" r:id="rId11"/>
    <p:sldId id="296" r:id="rId12"/>
    <p:sldId id="279" r:id="rId13"/>
    <p:sldId id="280" r:id="rId14"/>
    <p:sldId id="281" r:id="rId15"/>
    <p:sldId id="282" r:id="rId16"/>
    <p:sldId id="283" r:id="rId17"/>
    <p:sldId id="284" r:id="rId18"/>
    <p:sldId id="261" r:id="rId19"/>
    <p:sldId id="308" r:id="rId20"/>
    <p:sldId id="309" r:id="rId21"/>
    <p:sldId id="285" r:id="rId22"/>
    <p:sldId id="286" r:id="rId23"/>
    <p:sldId id="291" r:id="rId24"/>
    <p:sldId id="290" r:id="rId25"/>
    <p:sldId id="287" r:id="rId26"/>
    <p:sldId id="288" r:id="rId27"/>
    <p:sldId id="289" r:id="rId28"/>
    <p:sldId id="314" r:id="rId29"/>
    <p:sldId id="315" r:id="rId30"/>
    <p:sldId id="317" r:id="rId31"/>
    <p:sldId id="316" r:id="rId32"/>
    <p:sldId id="311" r:id="rId33"/>
    <p:sldId id="312" r:id="rId34"/>
    <p:sldId id="313" r:id="rId35"/>
    <p:sldId id="262" r:id="rId36"/>
    <p:sldId id="268" r:id="rId37"/>
    <p:sldId id="298" r:id="rId38"/>
    <p:sldId id="299" r:id="rId39"/>
    <p:sldId id="305" r:id="rId40"/>
    <p:sldId id="303" r:id="rId41"/>
    <p:sldId id="306" r:id="rId42"/>
    <p:sldId id="263" r:id="rId43"/>
    <p:sldId id="269" r:id="rId44"/>
    <p:sldId id="264" r:id="rId45"/>
    <p:sldId id="259" r:id="rId46"/>
    <p:sldId id="273" r:id="rId47"/>
    <p:sldId id="274" r:id="rId48"/>
    <p:sldId id="310" r:id="rId49"/>
    <p:sldId id="27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horzBarState="maximized">
    <p:restoredLeft sz="17683" autoAdjust="0"/>
    <p:restoredTop sz="81376" autoAdjust="0"/>
  </p:normalViewPr>
  <p:slideViewPr>
    <p:cSldViewPr>
      <p:cViewPr varScale="1">
        <p:scale>
          <a:sx n="135" d="100"/>
          <a:sy n="135" d="100"/>
        </p:scale>
        <p:origin x="-179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97AEBF-092A-45D0-ABDD-38B64722B62A}" type="datetimeFigureOut">
              <a:rPr lang="en-US" smtClean="0"/>
              <a:pPr/>
              <a:t>6/5/2008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BCC81D-8B3E-407A-8256-6ACDFFE356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CC81D-8B3E-407A-8256-6ACDFFE3568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difference from the original</a:t>
            </a:r>
            <a:r>
              <a:rPr lang="en-US" baseline="0" dirty="0" smtClean="0"/>
              <a:t> is that all the section numbers are removed so that a section can be added, removed or reorganized flexibly. </a:t>
            </a:r>
          </a:p>
          <a:p>
            <a:endParaRPr lang="en-US" baseline="0" dirty="0" smtClean="0"/>
          </a:p>
          <a:p>
            <a:r>
              <a:rPr lang="en-US" sz="1200" kern="1200" dirty="0" smtClean="0">
                <a:solidFill>
                  <a:schemeClr val="tx1"/>
                </a:solidFill>
                <a:latin typeface="+mn-lt"/>
                <a:ea typeface="+mn-ea"/>
                <a:cs typeface="+mn-cs"/>
              </a:rPr>
              <a:t>There were some dead links in the old document.  Because providing the dead links in the document would degrade the quality and integrity of the revised version, we decided not to include those links, but still keep the name of the web site to which the links referred. </a:t>
            </a: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0BCC81D-8B3E-407A-8256-6ACDFFE3568D}" type="slidenum">
              <a:rPr lang="en-US" smtClean="0"/>
              <a:pPr/>
              <a:t>41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details on wiki manipulation, please refer to:</a:t>
            </a:r>
          </a:p>
          <a:p>
            <a:endParaRPr lang="en-US" dirty="0" smtClean="0"/>
          </a:p>
          <a:p>
            <a:pPr lvl="0"/>
            <a:r>
              <a:rPr lang="en-US" dirty="0" smtClean="0"/>
              <a:t>Project report: http://pubs.dlib.vt.edu:9090/183/01/The_Guide_for_Electronic_Theses_and_Dissertations.pdf</a:t>
            </a:r>
          </a:p>
          <a:p>
            <a:pPr lvl="0"/>
            <a:endParaRPr lang="en-US" dirty="0" smtClean="0"/>
          </a:p>
          <a:p>
            <a:pPr lvl="0"/>
            <a:r>
              <a:rPr lang="en-US" dirty="0" smtClean="0"/>
              <a:t>MediaWiki manual: </a:t>
            </a:r>
          </a:p>
          <a:p>
            <a:pPr lvl="0"/>
            <a:r>
              <a:rPr lang="en-US" dirty="0" smtClean="0"/>
              <a:t>http://www.mediawiki.org/wiki/Help:Editing_pages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0BCC81D-8B3E-407A-8256-6ACDFFE3568D}"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DL curriculum group have been developing educational modules together with our collaborators…</a:t>
            </a:r>
          </a:p>
          <a:p>
            <a:endParaRPr lang="en-US" dirty="0"/>
          </a:p>
        </p:txBody>
      </p:sp>
      <p:sp>
        <p:nvSpPr>
          <p:cNvPr id="4" name="Slide Number Placeholder 3"/>
          <p:cNvSpPr>
            <a:spLocks noGrp="1"/>
          </p:cNvSpPr>
          <p:nvPr>
            <p:ph type="sldNum" sz="quarter" idx="10"/>
          </p:nvPr>
        </p:nvSpPr>
        <p:spPr/>
        <p:txBody>
          <a:bodyPr/>
          <a:lstStyle/>
          <a:p>
            <a:fld id="{20BCC81D-8B3E-407A-8256-6ACDFFE3568D}" type="slidenum">
              <a:rPr lang="en-US" smtClean="0"/>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8E748DB-8B6E-4EF3-A60E-AA446F2C4263}"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ETD 2008 (June 4-7)</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ETD 2008 (June 4-7)</a:t>
            </a:r>
            <a:endParaRPr lang="en-US"/>
          </a:p>
        </p:txBody>
      </p:sp>
      <p:sp>
        <p:nvSpPr>
          <p:cNvPr id="6" name="Slide Number Placeholder 5"/>
          <p:cNvSpPr>
            <a:spLocks noGrp="1"/>
          </p:cNvSpPr>
          <p:nvPr>
            <p:ph type="sldNum" sz="quarter" idx="12"/>
          </p:nvPr>
        </p:nvSpPr>
        <p:spPr/>
        <p:txBody>
          <a:bodyPr/>
          <a:lstStyle>
            <a:extLst/>
          </a:lstStyle>
          <a:p>
            <a:fld id="{88E748DB-8B6E-4EF3-A60E-AA446F2C42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ETD 2008 (June 4-7)</a:t>
            </a:r>
            <a:endParaRPr lang="en-US"/>
          </a:p>
        </p:txBody>
      </p:sp>
      <p:sp>
        <p:nvSpPr>
          <p:cNvPr id="6" name="Slide Number Placeholder 5"/>
          <p:cNvSpPr>
            <a:spLocks noGrp="1"/>
          </p:cNvSpPr>
          <p:nvPr>
            <p:ph type="sldNum" sz="quarter" idx="12"/>
          </p:nvPr>
        </p:nvSpPr>
        <p:spPr/>
        <p:txBody>
          <a:bodyPr/>
          <a:lstStyle>
            <a:extLst/>
          </a:lstStyle>
          <a:p>
            <a:fld id="{88E748DB-8B6E-4EF3-A60E-AA446F2C42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None/>
              <a:defRPr/>
            </a:lvl1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smtClean="0"/>
              <a:t>ETD 2008 (June 4-7)</a:t>
            </a:r>
            <a:endParaRPr lang="en-US"/>
          </a:p>
        </p:txBody>
      </p:sp>
      <p:sp>
        <p:nvSpPr>
          <p:cNvPr id="6" name="Slide Number Placeholder 5"/>
          <p:cNvSpPr>
            <a:spLocks noGrp="1"/>
          </p:cNvSpPr>
          <p:nvPr>
            <p:ph type="sldNum" sz="quarter" idx="12"/>
          </p:nvPr>
        </p:nvSpPr>
        <p:spPr/>
        <p:txBody>
          <a:bodyPr/>
          <a:lstStyle>
            <a:extLst/>
          </a:lstStyle>
          <a:p>
            <a:fld id="{88E748DB-8B6E-4EF3-A60E-AA446F2C42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8E748DB-8B6E-4EF3-A60E-AA446F2C4263}"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ETD 2008 (June 4-7)</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ETD 2008 (June 4-7)</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8E748DB-8B6E-4EF3-A60E-AA446F2C4263}"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r>
              <a:rPr lang="en-US" smtClean="0"/>
              <a:t>ETD 2008 (June 4-7)</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8E748DB-8B6E-4EF3-A60E-AA446F2C42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r>
              <a:rPr lang="en-US" smtClean="0"/>
              <a:t>ETD 2008 (June 4-7)</a:t>
            </a:r>
            <a:endParaRPr lang="en-US"/>
          </a:p>
        </p:txBody>
      </p:sp>
      <p:sp>
        <p:nvSpPr>
          <p:cNvPr id="5" name="Slide Number Placeholder 4"/>
          <p:cNvSpPr>
            <a:spLocks noGrp="1"/>
          </p:cNvSpPr>
          <p:nvPr>
            <p:ph type="sldNum" sz="quarter" idx="12"/>
          </p:nvPr>
        </p:nvSpPr>
        <p:spPr/>
        <p:txBody>
          <a:bodyPr/>
          <a:lstStyle>
            <a:extLst/>
          </a:lstStyle>
          <a:p>
            <a:fld id="{88E748DB-8B6E-4EF3-A60E-AA446F2C4263}"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r>
              <a:rPr lang="en-US" smtClean="0"/>
              <a:t>ETD 2008 (June 4-7)</a:t>
            </a:r>
            <a:endParaRPr lang="en-US"/>
          </a:p>
        </p:txBody>
      </p:sp>
      <p:sp>
        <p:nvSpPr>
          <p:cNvPr id="4" name="Slide Number Placeholder 3"/>
          <p:cNvSpPr>
            <a:spLocks noGrp="1"/>
          </p:cNvSpPr>
          <p:nvPr>
            <p:ph type="sldNum" sz="quarter" idx="12"/>
          </p:nvPr>
        </p:nvSpPr>
        <p:spPr/>
        <p:txBody>
          <a:bodyPr/>
          <a:lstStyle>
            <a:extLst/>
          </a:lstStyle>
          <a:p>
            <a:fld id="{88E748DB-8B6E-4EF3-A60E-AA446F2C42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8E748DB-8B6E-4EF3-A60E-AA446F2C4263}"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ETD 2008 (June 4-7)</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8E748DB-8B6E-4EF3-A60E-AA446F2C4263}"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ETD 2008 (June 4-7)</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smtClean="0"/>
              <a:t>ETD 2008 (June 4-7)</a:t>
            </a: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8E748DB-8B6E-4EF3-A60E-AA446F2C4263}"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lir.org/pubs/abstract/pub80.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seungwon@vt.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shoh@email.unc.edu"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534400" cy="2133600"/>
          </a:xfrm>
        </p:spPr>
        <p:txBody>
          <a:bodyPr>
            <a:normAutofit fontScale="90000"/>
          </a:bodyPr>
          <a:lstStyle/>
          <a:p>
            <a:pPr algn="l"/>
            <a:r>
              <a:rPr lang="en-US" sz="3000" dirty="0" smtClean="0"/>
              <a:t>Two Approaches to Enhance the Education for ETDs: </a:t>
            </a:r>
            <a:br>
              <a:rPr lang="en-US" sz="3000" dirty="0" smtClean="0"/>
            </a:br>
            <a:r>
              <a:rPr lang="en-US" sz="3000" dirty="0" smtClean="0"/>
              <a:t/>
            </a:r>
            <a:br>
              <a:rPr lang="en-US" sz="3000" dirty="0" smtClean="0"/>
            </a:br>
            <a:r>
              <a:rPr lang="en-US" sz="3000" dirty="0" smtClean="0"/>
              <a:t>Developing Educational Modules and </a:t>
            </a:r>
            <a:br>
              <a:rPr lang="en-US" sz="3000" dirty="0" smtClean="0"/>
            </a:br>
            <a:r>
              <a:rPr lang="en-US" sz="3000" dirty="0" smtClean="0"/>
              <a:t>Migrating the ETD Guide into a Community Wiki</a:t>
            </a:r>
            <a:br>
              <a:rPr lang="en-US" sz="3000" dirty="0" smtClean="0"/>
            </a:br>
            <a:endParaRPr lang="en-US" sz="3000" dirty="0"/>
          </a:p>
        </p:txBody>
      </p:sp>
      <p:sp>
        <p:nvSpPr>
          <p:cNvPr id="3" name="Subtitle 2"/>
          <p:cNvSpPr>
            <a:spLocks noGrp="1"/>
          </p:cNvSpPr>
          <p:nvPr>
            <p:ph type="subTitle" idx="1"/>
          </p:nvPr>
        </p:nvSpPr>
        <p:spPr>
          <a:xfrm>
            <a:off x="1371600" y="3352800"/>
            <a:ext cx="6324600" cy="2362200"/>
          </a:xfrm>
        </p:spPr>
        <p:txBody>
          <a:bodyPr>
            <a:normAutofit/>
          </a:bodyPr>
          <a:lstStyle/>
          <a:p>
            <a:pPr algn="ctr"/>
            <a:r>
              <a:rPr lang="en-US" i="1" dirty="0" smtClean="0"/>
              <a:t>Seungwon Yang, Jean Levy, Kevin Miller, Jeffrey Pomerantz, Sanghee Oh, Barbara Wildemuth, </a:t>
            </a:r>
            <a:r>
              <a:rPr lang="en-US" b="1" i="1" dirty="0" smtClean="0"/>
              <a:t>Edward A. Fox (fox@vt.edu)</a:t>
            </a:r>
            <a:endParaRPr lang="en-US" b="1" dirty="0" smtClean="0"/>
          </a:p>
        </p:txBody>
      </p:sp>
      <p:sp>
        <p:nvSpPr>
          <p:cNvPr id="7" name="TextBox 6"/>
          <p:cNvSpPr txBox="1"/>
          <p:nvPr/>
        </p:nvSpPr>
        <p:spPr>
          <a:xfrm>
            <a:off x="228600" y="6106180"/>
            <a:ext cx="8839200" cy="646331"/>
          </a:xfrm>
          <a:prstGeom prst="rect">
            <a:avLst/>
          </a:prstGeom>
          <a:noFill/>
        </p:spPr>
        <p:txBody>
          <a:bodyPr wrap="square" rtlCol="0">
            <a:spAutoFit/>
          </a:bodyPr>
          <a:lstStyle/>
          <a:p>
            <a:pPr algn="ctr"/>
            <a:r>
              <a:rPr lang="en-US" dirty="0" smtClean="0"/>
              <a:t>11</a:t>
            </a:r>
            <a:r>
              <a:rPr lang="en-US" baseline="30000" dirty="0" smtClean="0"/>
              <a:t>th</a:t>
            </a:r>
            <a:r>
              <a:rPr lang="en-US" dirty="0" smtClean="0"/>
              <a:t> International Symposium on Electronic Theses &amp; Dissertations (June 4-7, 2008)</a:t>
            </a:r>
          </a:p>
          <a:p>
            <a:pPr algn="ctr"/>
            <a:r>
              <a:rPr lang="en-US" dirty="0" smtClean="0"/>
              <a:t> The Robert Gordon University, Aberdeen, Scotland, UK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modules (1/2)</a:t>
            </a:r>
            <a:endParaRPr lang="en-US" dirty="0"/>
          </a:p>
        </p:txBody>
      </p:sp>
      <p:graphicFrame>
        <p:nvGraphicFramePr>
          <p:cNvPr id="7" name="Content Placeholder 6"/>
          <p:cNvGraphicFramePr>
            <a:graphicFrameLocks noGrp="1"/>
          </p:cNvGraphicFramePr>
          <p:nvPr>
            <p:ph idx="1"/>
          </p:nvPr>
        </p:nvGraphicFramePr>
        <p:xfrm>
          <a:off x="457200" y="1524000"/>
          <a:ext cx="8229600" cy="4221162"/>
        </p:xfrm>
        <a:graphic>
          <a:graphicData uri="http://schemas.openxmlformats.org/drawingml/2006/table">
            <a:tbl>
              <a:tblPr firstRow="1" bandRow="1">
                <a:tableStyleId>{5C22544A-7EE6-4342-B048-85BDC9FD1C3A}</a:tableStyleId>
              </a:tblPr>
              <a:tblGrid>
                <a:gridCol w="2057400"/>
                <a:gridCol w="6172200"/>
              </a:tblGrid>
              <a:tr h="476108">
                <a:tc>
                  <a:txBody>
                    <a:bodyPr/>
                    <a:lstStyle/>
                    <a:p>
                      <a:r>
                        <a:rPr lang="en-US" sz="2400" dirty="0" smtClean="0"/>
                        <a:t>Module No.</a:t>
                      </a:r>
                      <a:endParaRPr lang="en-US" sz="2400" dirty="0"/>
                    </a:p>
                  </a:txBody>
                  <a:tcPr/>
                </a:tc>
                <a:tc>
                  <a:txBody>
                    <a:bodyPr/>
                    <a:lstStyle/>
                    <a:p>
                      <a:r>
                        <a:rPr lang="en-US" sz="2400" dirty="0" smtClean="0"/>
                        <a:t>Name</a:t>
                      </a:r>
                      <a:endParaRPr lang="en-US" sz="2400" dirty="0"/>
                    </a:p>
                  </a:txBody>
                  <a:tcPr/>
                </a:tc>
              </a:tr>
              <a:tr h="856995">
                <a:tc>
                  <a:txBody>
                    <a:bodyPr/>
                    <a:lstStyle/>
                    <a:p>
                      <a:r>
                        <a:rPr lang="en-US" sz="2400" dirty="0" smtClean="0"/>
                        <a:t>1-a (10-c)</a:t>
                      </a:r>
                      <a:endParaRPr lang="en-US" sz="2400" dirty="0"/>
                    </a:p>
                  </a:txBody>
                  <a:tcPr/>
                </a:tc>
                <a:tc>
                  <a:txBody>
                    <a:bodyPr/>
                    <a:lstStyle/>
                    <a:p>
                      <a:r>
                        <a:rPr lang="en-US" sz="2400" dirty="0" smtClean="0"/>
                        <a:t>Conceptual frameworks,</a:t>
                      </a:r>
                      <a:r>
                        <a:rPr lang="en-US" sz="2400" baseline="0" dirty="0" smtClean="0"/>
                        <a:t> theories, definitions</a:t>
                      </a:r>
                      <a:endParaRPr lang="en-US" sz="2400" dirty="0"/>
                    </a:p>
                  </a:txBody>
                  <a:tcPr/>
                </a:tc>
              </a:tr>
              <a:tr h="761442">
                <a:tc>
                  <a:txBody>
                    <a:bodyPr/>
                    <a:lstStyle/>
                    <a:p>
                      <a:r>
                        <a:rPr lang="en-US" sz="2400" dirty="0" smtClean="0"/>
                        <a:t>2-c (8-c)</a:t>
                      </a:r>
                      <a:endParaRPr lang="en-US" sz="2400" dirty="0"/>
                    </a:p>
                  </a:txBody>
                  <a:tcPr/>
                </a:tc>
                <a:tc>
                  <a:txBody>
                    <a:bodyPr/>
                    <a:lstStyle/>
                    <a:p>
                      <a:r>
                        <a:rPr lang="en-US" sz="2400" dirty="0" smtClean="0"/>
                        <a:t>File formats, transformation,</a:t>
                      </a:r>
                      <a:r>
                        <a:rPr lang="en-US" sz="2400" baseline="0" dirty="0" smtClean="0"/>
                        <a:t> migration</a:t>
                      </a:r>
                      <a:endParaRPr lang="en-US" sz="2400" dirty="0"/>
                    </a:p>
                  </a:txBody>
                  <a:tcPr/>
                </a:tc>
              </a:tr>
              <a:tr h="793514">
                <a:tc>
                  <a:txBody>
                    <a:bodyPr/>
                    <a:lstStyle/>
                    <a:p>
                      <a:r>
                        <a:rPr lang="en-US" sz="2400" dirty="0" smtClean="0"/>
                        <a:t>3-b</a:t>
                      </a:r>
                      <a:endParaRPr lang="en-US" sz="2400" dirty="0"/>
                    </a:p>
                  </a:txBody>
                  <a:tcPr/>
                </a:tc>
                <a:tc>
                  <a:txBody>
                    <a:bodyPr/>
                    <a:lstStyle/>
                    <a:p>
                      <a:r>
                        <a:rPr lang="en-US" sz="2400" dirty="0" smtClean="0"/>
                        <a:t>Digitization</a:t>
                      </a:r>
                      <a:endParaRPr lang="en-US" sz="2400" dirty="0"/>
                    </a:p>
                  </a:txBody>
                  <a:tcPr/>
                </a:tc>
              </a:tr>
              <a:tr h="856995">
                <a:tc>
                  <a:txBody>
                    <a:bodyPr/>
                    <a:lstStyle/>
                    <a:p>
                      <a:r>
                        <a:rPr lang="en-US" sz="2400" dirty="0" smtClean="0"/>
                        <a:t>3-d</a:t>
                      </a:r>
                      <a:endParaRPr lang="en-US" sz="2400" dirty="0"/>
                    </a:p>
                  </a:txBody>
                  <a:tcPr/>
                </a:tc>
                <a:tc>
                  <a:txBody>
                    <a:bodyPr/>
                    <a:lstStyle/>
                    <a:p>
                      <a:r>
                        <a:rPr lang="en-US" sz="2400" dirty="0" smtClean="0"/>
                        <a:t>Document and e-publishing/presentation markup</a:t>
                      </a:r>
                      <a:endParaRPr lang="en-US" sz="2400" dirty="0"/>
                    </a:p>
                  </a:txBody>
                  <a:tcPr/>
                </a:tc>
              </a:tr>
              <a:tr h="476108">
                <a:tc>
                  <a:txBody>
                    <a:bodyPr/>
                    <a:lstStyle/>
                    <a:p>
                      <a:r>
                        <a:rPr lang="en-US" sz="2400" dirty="0" smtClean="0"/>
                        <a:t>4-b</a:t>
                      </a:r>
                      <a:endParaRPr lang="en-US" sz="2400" dirty="0"/>
                    </a:p>
                  </a:txBody>
                  <a:tcPr/>
                </a:tc>
                <a:tc>
                  <a:txBody>
                    <a:bodyPr/>
                    <a:lstStyle/>
                    <a:p>
                      <a:r>
                        <a:rPr lang="en-US" sz="2400" dirty="0" smtClean="0"/>
                        <a:t>Metadata</a:t>
                      </a:r>
                      <a:endParaRPr lang="en-US" sz="2400" dirty="0"/>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modules (2/2)</a:t>
            </a:r>
            <a:endParaRPr lang="en-US" dirty="0"/>
          </a:p>
        </p:txBody>
      </p:sp>
      <p:graphicFrame>
        <p:nvGraphicFramePr>
          <p:cNvPr id="7" name="Content Placeholder 6"/>
          <p:cNvGraphicFramePr>
            <a:graphicFrameLocks noGrp="1"/>
          </p:cNvGraphicFramePr>
          <p:nvPr>
            <p:ph idx="1"/>
          </p:nvPr>
        </p:nvGraphicFramePr>
        <p:xfrm>
          <a:off x="457200" y="1524000"/>
          <a:ext cx="8229600" cy="4602162"/>
        </p:xfrm>
        <a:graphic>
          <a:graphicData uri="http://schemas.openxmlformats.org/drawingml/2006/table">
            <a:tbl>
              <a:tblPr firstRow="1" bandRow="1">
                <a:tableStyleId>{5C22544A-7EE6-4342-B048-85BDC9FD1C3A}</a:tableStyleId>
              </a:tblPr>
              <a:tblGrid>
                <a:gridCol w="2057400"/>
                <a:gridCol w="6172200"/>
              </a:tblGrid>
              <a:tr h="370840">
                <a:tc>
                  <a:txBody>
                    <a:bodyPr/>
                    <a:lstStyle/>
                    <a:p>
                      <a:r>
                        <a:rPr lang="en-US" sz="2400" dirty="0" smtClean="0"/>
                        <a:t>Module No.</a:t>
                      </a:r>
                      <a:endParaRPr lang="en-US" sz="2400" dirty="0"/>
                    </a:p>
                  </a:txBody>
                  <a:tcPr/>
                </a:tc>
                <a:tc>
                  <a:txBody>
                    <a:bodyPr/>
                    <a:lstStyle/>
                    <a:p>
                      <a:r>
                        <a:rPr lang="en-US" sz="2400" dirty="0" smtClean="0"/>
                        <a:t>Name</a:t>
                      </a:r>
                      <a:endParaRPr lang="en-US" sz="2400" dirty="0"/>
                    </a:p>
                  </a:txBody>
                  <a:tcPr/>
                </a:tc>
              </a:tr>
              <a:tr h="370840">
                <a:tc>
                  <a:txBody>
                    <a:bodyPr/>
                    <a:lstStyle/>
                    <a:p>
                      <a:r>
                        <a:rPr lang="en-US" sz="2400" dirty="0" smtClean="0"/>
                        <a:t>4-d</a:t>
                      </a:r>
                      <a:endParaRPr lang="en-US" sz="2400" dirty="0"/>
                    </a:p>
                  </a:txBody>
                  <a:tcPr/>
                </a:tc>
                <a:tc>
                  <a:txBody>
                    <a:bodyPr/>
                    <a:lstStyle/>
                    <a:p>
                      <a:r>
                        <a:rPr lang="en-US" sz="2400" dirty="0" smtClean="0"/>
                        <a:t>Subject description, vocabulary control, thesauri, terminologies</a:t>
                      </a:r>
                      <a:endParaRPr lang="en-US" sz="2400" dirty="0"/>
                    </a:p>
                  </a:txBody>
                  <a:tcPr/>
                </a:tc>
              </a:tr>
              <a:tr h="731202">
                <a:tc>
                  <a:txBody>
                    <a:bodyPr/>
                    <a:lstStyle/>
                    <a:p>
                      <a:r>
                        <a:rPr lang="en-US" sz="2400" dirty="0" smtClean="0"/>
                        <a:t>5-c</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Identifiers, handles, DOI, PURL</a:t>
                      </a:r>
                      <a:endParaRPr lang="en-US" sz="2400" dirty="0"/>
                    </a:p>
                  </a:txBody>
                  <a:tcPr/>
                </a:tc>
              </a:tr>
              <a:tr h="370840">
                <a:tc>
                  <a:txBody>
                    <a:bodyPr/>
                    <a:lstStyle/>
                    <a:p>
                      <a:r>
                        <a:rPr lang="en-US" sz="2400" dirty="0" smtClean="0"/>
                        <a:t>6-b</a:t>
                      </a:r>
                      <a:endParaRPr lang="en-US" sz="2400" dirty="0"/>
                    </a:p>
                  </a:txBody>
                  <a:tcPr/>
                </a:tc>
                <a:tc>
                  <a:txBody>
                    <a:bodyPr/>
                    <a:lstStyle/>
                    <a:p>
                      <a:r>
                        <a:rPr lang="en-US" sz="2400" dirty="0" smtClean="0"/>
                        <a:t>Online information seeking behaviors and search strategies</a:t>
                      </a:r>
                      <a:endParaRPr lang="en-US" sz="2400" dirty="0"/>
                    </a:p>
                  </a:txBody>
                  <a:tcPr/>
                </a:tc>
              </a:tr>
              <a:tr h="624840">
                <a:tc>
                  <a:txBody>
                    <a:bodyPr/>
                    <a:lstStyle/>
                    <a:p>
                      <a:r>
                        <a:rPr lang="en-US" sz="2400" dirty="0" smtClean="0"/>
                        <a:t>7-e</a:t>
                      </a:r>
                      <a:endParaRPr lang="en-US" sz="2400" dirty="0"/>
                    </a:p>
                  </a:txBody>
                  <a:tcPr/>
                </a:tc>
                <a:tc>
                  <a:txBody>
                    <a:bodyPr/>
                    <a:lstStyle/>
                    <a:p>
                      <a:r>
                        <a:rPr lang="en-US" sz="2400" dirty="0" smtClean="0"/>
                        <a:t>Web publishing (e.g., wiki, RSS, blogs)</a:t>
                      </a:r>
                      <a:endParaRPr lang="en-US" sz="2400" dirty="0"/>
                    </a:p>
                  </a:txBody>
                  <a:tcPr/>
                </a:tc>
              </a:tr>
              <a:tr h="685800">
                <a:tc>
                  <a:txBody>
                    <a:bodyPr/>
                    <a:lstStyle/>
                    <a:p>
                      <a:r>
                        <a:rPr lang="en-US" sz="2400" dirty="0" smtClean="0"/>
                        <a:t>9-b</a:t>
                      </a:r>
                      <a:endParaRPr lang="en-US" sz="2400" dirty="0"/>
                    </a:p>
                  </a:txBody>
                  <a:tcPr/>
                </a:tc>
                <a:tc>
                  <a:txBody>
                    <a:bodyPr/>
                    <a:lstStyle/>
                    <a:p>
                      <a:r>
                        <a:rPr lang="en-US" sz="2400" dirty="0" smtClean="0"/>
                        <a:t>DL case studies</a:t>
                      </a:r>
                      <a:endParaRPr lang="en-US" sz="2400" dirty="0"/>
                    </a:p>
                  </a:txBody>
                  <a:tcPr/>
                </a:tc>
              </a:tr>
              <a:tr h="370840">
                <a:tc>
                  <a:txBody>
                    <a:bodyPr/>
                    <a:lstStyle/>
                    <a:p>
                      <a:r>
                        <a:rPr lang="en-US" sz="2400" dirty="0" smtClean="0"/>
                        <a:t>9-e</a:t>
                      </a:r>
                      <a:endParaRPr lang="en-US" sz="2400" dirty="0"/>
                    </a:p>
                  </a:txBody>
                  <a:tcPr/>
                </a:tc>
                <a:tc>
                  <a:txBody>
                    <a:bodyPr/>
                    <a:lstStyle/>
                    <a:p>
                      <a:r>
                        <a:rPr lang="en-US" sz="2400" dirty="0" smtClean="0"/>
                        <a:t>Intellectual property</a:t>
                      </a:r>
                      <a:endParaRPr lang="en-US" sz="2400" dirty="0"/>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534400" cy="1143000"/>
          </a:xfrm>
        </p:spPr>
        <p:txBody>
          <a:bodyPr>
            <a:normAutofit fontScale="90000"/>
          </a:bodyPr>
          <a:lstStyle/>
          <a:p>
            <a:r>
              <a:rPr lang="en-US" dirty="0" smtClean="0"/>
              <a:t>Effectively using 11 modules (1/6)</a:t>
            </a:r>
            <a:endParaRPr lang="en-US" dirty="0"/>
          </a:p>
        </p:txBody>
      </p:sp>
      <p:sp>
        <p:nvSpPr>
          <p:cNvPr id="3" name="Content Placeholder 2"/>
          <p:cNvSpPr>
            <a:spLocks noGrp="1"/>
          </p:cNvSpPr>
          <p:nvPr>
            <p:ph idx="1"/>
          </p:nvPr>
        </p:nvSpPr>
        <p:spPr>
          <a:xfrm>
            <a:off x="457200" y="1600200"/>
            <a:ext cx="8229600" cy="4876799"/>
          </a:xfrm>
        </p:spPr>
        <p:txBody>
          <a:bodyPr>
            <a:normAutofit/>
          </a:bodyPr>
          <a:lstStyle/>
          <a:p>
            <a:pPr>
              <a:buFont typeface="Wingdings" pitchFamily="2" charset="2"/>
              <a:buChar char="v"/>
            </a:pPr>
            <a:r>
              <a:rPr lang="en-US" dirty="0" smtClean="0"/>
              <a:t>1-a(10-c): Conceptual framework, theories, definitions</a:t>
            </a:r>
          </a:p>
          <a:p>
            <a:pPr lvl="1">
              <a:buFont typeface="Wingdings" pitchFamily="2" charset="2"/>
              <a:buChar char="v"/>
            </a:pPr>
            <a:r>
              <a:rPr lang="en-US" dirty="0" smtClean="0"/>
              <a:t>Introduce fundamental DL concepts</a:t>
            </a:r>
          </a:p>
          <a:p>
            <a:pPr lvl="1">
              <a:buFont typeface="Wingdings" pitchFamily="2" charset="2"/>
              <a:buChar char="v"/>
            </a:pPr>
            <a:r>
              <a:rPr lang="en-US" dirty="0" smtClean="0"/>
              <a:t>Basics for deductive learning</a:t>
            </a:r>
          </a:p>
          <a:p>
            <a:pPr lvl="1">
              <a:buFont typeface="Wingdings" pitchFamily="2" charset="2"/>
              <a:buChar char="v"/>
            </a:pPr>
            <a:endParaRPr lang="en-US" dirty="0" smtClean="0"/>
          </a:p>
          <a:p>
            <a:pPr>
              <a:buFont typeface="Wingdings" pitchFamily="2" charset="2"/>
              <a:buChar char="v"/>
            </a:pPr>
            <a:r>
              <a:rPr lang="en-US" dirty="0" smtClean="0"/>
              <a:t>2-c(8-c): File formats, transformation, migration</a:t>
            </a:r>
          </a:p>
          <a:p>
            <a:pPr lvl="1">
              <a:buFont typeface="Wingdings" pitchFamily="2" charset="2"/>
              <a:buChar char="v"/>
            </a:pPr>
            <a:r>
              <a:rPr lang="en-US" dirty="0" smtClean="0"/>
              <a:t>Introduce the different digital formats we face everyday</a:t>
            </a:r>
          </a:p>
          <a:p>
            <a:pPr lvl="1">
              <a:buFont typeface="Wingdings" pitchFamily="2" charset="2"/>
              <a:buChar char="v"/>
            </a:pPr>
            <a:r>
              <a:rPr lang="en-US" dirty="0" smtClean="0"/>
              <a:t>E.g., transforming .doc file into a PDF document</a:t>
            </a:r>
          </a:p>
          <a:p>
            <a:pPr lvl="1">
              <a:buFont typeface="Wingdings" pitchFamily="2" charset="2"/>
              <a:buChar char="v"/>
            </a:pP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458200" cy="1143000"/>
          </a:xfrm>
        </p:spPr>
        <p:txBody>
          <a:bodyPr>
            <a:normAutofit fontScale="90000"/>
          </a:bodyPr>
          <a:lstStyle/>
          <a:p>
            <a:r>
              <a:rPr lang="en-US" dirty="0" smtClean="0"/>
              <a:t>Effectively using 11 modules (2/6)</a:t>
            </a:r>
            <a:endParaRPr lang="en-US" dirty="0"/>
          </a:p>
        </p:txBody>
      </p:sp>
      <p:sp>
        <p:nvSpPr>
          <p:cNvPr id="3" name="Content Placeholder 2"/>
          <p:cNvSpPr>
            <a:spLocks noGrp="1"/>
          </p:cNvSpPr>
          <p:nvPr>
            <p:ph idx="1"/>
          </p:nvPr>
        </p:nvSpPr>
        <p:spPr>
          <a:xfrm>
            <a:off x="457200" y="1600200"/>
            <a:ext cx="8229600" cy="4876799"/>
          </a:xfrm>
        </p:spPr>
        <p:txBody>
          <a:bodyPr>
            <a:normAutofit/>
          </a:bodyPr>
          <a:lstStyle/>
          <a:p>
            <a:pPr>
              <a:buFont typeface="Wingdings" pitchFamily="2" charset="2"/>
              <a:buChar char="v"/>
            </a:pPr>
            <a:r>
              <a:rPr lang="en-US" dirty="0" smtClean="0"/>
              <a:t>3-b: Digitization</a:t>
            </a:r>
          </a:p>
          <a:p>
            <a:pPr lvl="1">
              <a:buFont typeface="Wingdings" pitchFamily="2" charset="2"/>
              <a:buChar char="v"/>
            </a:pPr>
            <a:r>
              <a:rPr lang="en-US" dirty="0" smtClean="0"/>
              <a:t>One of basic modules for ETDs </a:t>
            </a:r>
          </a:p>
          <a:p>
            <a:pPr lvl="1">
              <a:buFont typeface="Wingdings" pitchFamily="2" charset="2"/>
              <a:buChar char="v"/>
            </a:pPr>
            <a:r>
              <a:rPr lang="en-US" dirty="0" smtClean="0"/>
              <a:t>Most documents are created digitally nowadays</a:t>
            </a:r>
          </a:p>
          <a:p>
            <a:pPr lvl="1">
              <a:buFont typeface="Wingdings" pitchFamily="2" charset="2"/>
              <a:buChar char="v"/>
            </a:pPr>
            <a:r>
              <a:rPr lang="en-US" dirty="0" smtClean="0"/>
              <a:t>Equally important is to digitize valuable paper-based theses and dissertations</a:t>
            </a:r>
          </a:p>
          <a:p>
            <a:pPr lvl="1">
              <a:buFont typeface="Wingdings" pitchFamily="2" charset="2"/>
              <a:buChar char="v"/>
            </a:pPr>
            <a:r>
              <a:rPr lang="en-US" dirty="0" smtClean="0"/>
              <a:t>These digitized documents are easily accessible</a:t>
            </a:r>
          </a:p>
          <a:p>
            <a:pPr lvl="1">
              <a:buFont typeface="Wingdings" pitchFamily="2" charset="2"/>
              <a:buChar char="v"/>
            </a:pPr>
            <a:endParaRPr lang="en-US" dirty="0" smtClean="0"/>
          </a:p>
          <a:p>
            <a:pPr>
              <a:buFont typeface="Wingdings" pitchFamily="2" charset="2"/>
              <a:buChar char="v"/>
            </a:pPr>
            <a:r>
              <a:rPr lang="en-US" dirty="0" smtClean="0"/>
              <a:t>3-d: Document and e-publishing/ presentation markup</a:t>
            </a:r>
          </a:p>
          <a:p>
            <a:pPr lvl="1">
              <a:buFont typeface="Wingdings" pitchFamily="2" charset="2"/>
              <a:buChar char="v"/>
            </a:pPr>
            <a:r>
              <a:rPr lang="en-US" dirty="0" smtClean="0"/>
              <a:t>Could be combined with 7-e: Web publishing</a:t>
            </a:r>
          </a:p>
          <a:p>
            <a:pPr lvl="1">
              <a:buFont typeface="Wingdings" pitchFamily="2" charset="2"/>
              <a:buChar char="v"/>
            </a:pP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458200" cy="1143000"/>
          </a:xfrm>
        </p:spPr>
        <p:txBody>
          <a:bodyPr>
            <a:normAutofit fontScale="90000"/>
          </a:bodyPr>
          <a:lstStyle/>
          <a:p>
            <a:r>
              <a:rPr lang="en-US" dirty="0" smtClean="0"/>
              <a:t>Effectively using 11 modules (3/6)</a:t>
            </a:r>
            <a:endParaRPr lang="en-US" dirty="0"/>
          </a:p>
        </p:txBody>
      </p:sp>
      <p:sp>
        <p:nvSpPr>
          <p:cNvPr id="3" name="Content Placeholder 2"/>
          <p:cNvSpPr>
            <a:spLocks noGrp="1"/>
          </p:cNvSpPr>
          <p:nvPr>
            <p:ph idx="1"/>
          </p:nvPr>
        </p:nvSpPr>
        <p:spPr>
          <a:xfrm>
            <a:off x="457200" y="1600200"/>
            <a:ext cx="8229600" cy="4876799"/>
          </a:xfrm>
        </p:spPr>
        <p:txBody>
          <a:bodyPr>
            <a:normAutofit/>
          </a:bodyPr>
          <a:lstStyle/>
          <a:p>
            <a:pPr>
              <a:buFont typeface="Wingdings" pitchFamily="2" charset="2"/>
              <a:buChar char="v"/>
            </a:pPr>
            <a:r>
              <a:rPr lang="en-US" dirty="0" smtClean="0"/>
              <a:t>4-b: Metadata</a:t>
            </a:r>
          </a:p>
          <a:p>
            <a:pPr lvl="1">
              <a:buFont typeface="Wingdings" pitchFamily="2" charset="2"/>
              <a:buChar char="v"/>
            </a:pPr>
            <a:r>
              <a:rPr lang="en-US" dirty="0" smtClean="0"/>
              <a:t>Important step in submitting ETDs</a:t>
            </a:r>
          </a:p>
          <a:p>
            <a:pPr lvl="1">
              <a:buFont typeface="Wingdings" pitchFamily="2" charset="2"/>
              <a:buChar char="v"/>
            </a:pPr>
            <a:r>
              <a:rPr lang="en-US" dirty="0" smtClean="0"/>
              <a:t>Allows searching/browsing using categories</a:t>
            </a:r>
          </a:p>
          <a:p>
            <a:pPr lvl="1">
              <a:buFont typeface="Wingdings" pitchFamily="2" charset="2"/>
              <a:buChar char="v"/>
            </a:pPr>
            <a:endParaRPr lang="en-US" dirty="0" smtClean="0"/>
          </a:p>
          <a:p>
            <a:pPr>
              <a:buFont typeface="Wingdings" pitchFamily="2" charset="2"/>
              <a:buChar char="v"/>
            </a:pPr>
            <a:r>
              <a:rPr lang="en-US" dirty="0" smtClean="0"/>
              <a:t>4-d: Subject description, vocabulary control, thesauri, terminologies</a:t>
            </a:r>
          </a:p>
          <a:p>
            <a:pPr lvl="1">
              <a:buFont typeface="Wingdings" pitchFamily="2" charset="2"/>
              <a:buChar char="v"/>
            </a:pPr>
            <a:r>
              <a:rPr lang="en-US" dirty="0" smtClean="0"/>
              <a:t>Assist the authors of ETDs with keyword selection</a:t>
            </a:r>
          </a:p>
          <a:p>
            <a:pPr lvl="1">
              <a:buFont typeface="Wingdings" pitchFamily="2" charset="2"/>
              <a:buChar char="v"/>
            </a:pPr>
            <a:r>
              <a:rPr lang="en-US" dirty="0" smtClean="0"/>
              <a:t>Particularly useful when organizing large collections of digital objects </a:t>
            </a:r>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534400" cy="1143000"/>
          </a:xfrm>
        </p:spPr>
        <p:txBody>
          <a:bodyPr>
            <a:normAutofit fontScale="90000"/>
          </a:bodyPr>
          <a:lstStyle/>
          <a:p>
            <a:r>
              <a:rPr lang="en-US" dirty="0" smtClean="0"/>
              <a:t>Effectively using 11 modules (4/6)</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pPr>
              <a:buFont typeface="Wingdings" pitchFamily="2" charset="2"/>
              <a:buChar char="v"/>
            </a:pPr>
            <a:r>
              <a:rPr lang="en-US" dirty="0" smtClean="0"/>
              <a:t>5-c: Identifiers, handles, DOI, PURL</a:t>
            </a:r>
          </a:p>
          <a:p>
            <a:pPr lvl="1">
              <a:buFont typeface="Wingdings" pitchFamily="2" charset="2"/>
              <a:buChar char="v"/>
            </a:pPr>
            <a:r>
              <a:rPr lang="en-US" dirty="0" smtClean="0"/>
              <a:t>Assigning a unique ID to a digital object is important to distinguish it from others</a:t>
            </a:r>
          </a:p>
          <a:p>
            <a:pPr lvl="1">
              <a:buFont typeface="Wingdings" pitchFamily="2" charset="2"/>
              <a:buChar char="v"/>
            </a:pPr>
            <a:r>
              <a:rPr lang="en-US" dirty="0" smtClean="0"/>
              <a:t>ID should be persistent to allow long-term access</a:t>
            </a:r>
          </a:p>
          <a:p>
            <a:pPr lvl="1">
              <a:buFont typeface="Wingdings" pitchFamily="2" charset="2"/>
              <a:buChar char="v"/>
            </a:pPr>
            <a:endParaRPr lang="en-US" dirty="0" smtClean="0"/>
          </a:p>
          <a:p>
            <a:pPr>
              <a:buFont typeface="Wingdings" pitchFamily="2" charset="2"/>
              <a:buChar char="v"/>
            </a:pPr>
            <a:r>
              <a:rPr lang="en-US" dirty="0" smtClean="0"/>
              <a:t>6-b: Online information seeking behaviors and search strategies</a:t>
            </a:r>
          </a:p>
          <a:p>
            <a:pPr lvl="1">
              <a:buFont typeface="Wingdings" pitchFamily="2" charset="2"/>
              <a:buChar char="v"/>
            </a:pPr>
            <a:r>
              <a:rPr lang="en-US" dirty="0" smtClean="0"/>
              <a:t>DL system studies should go hand-in-hand with the studies about their users to better support user needs.  Theories and practices are explained.</a:t>
            </a: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458200" cy="1143000"/>
          </a:xfrm>
        </p:spPr>
        <p:txBody>
          <a:bodyPr>
            <a:normAutofit fontScale="90000"/>
          </a:bodyPr>
          <a:lstStyle/>
          <a:p>
            <a:r>
              <a:rPr lang="en-US" dirty="0" smtClean="0"/>
              <a:t>Effectively using 11 modules (5/6)</a:t>
            </a:r>
            <a:endParaRPr lang="en-US" dirty="0"/>
          </a:p>
        </p:txBody>
      </p:sp>
      <p:sp>
        <p:nvSpPr>
          <p:cNvPr id="3" name="Content Placeholder 2"/>
          <p:cNvSpPr>
            <a:spLocks noGrp="1"/>
          </p:cNvSpPr>
          <p:nvPr>
            <p:ph idx="1"/>
          </p:nvPr>
        </p:nvSpPr>
        <p:spPr>
          <a:xfrm>
            <a:off x="457200" y="1524000"/>
            <a:ext cx="8458200" cy="5334000"/>
          </a:xfrm>
        </p:spPr>
        <p:txBody>
          <a:bodyPr>
            <a:normAutofit/>
          </a:bodyPr>
          <a:lstStyle/>
          <a:p>
            <a:pPr>
              <a:buFont typeface="Wingdings" pitchFamily="2" charset="2"/>
              <a:buChar char="v"/>
            </a:pPr>
            <a:r>
              <a:rPr lang="en-US" dirty="0" smtClean="0"/>
              <a:t>7-e: Web publishing (e.g., wiki, RSS, blogs)</a:t>
            </a:r>
          </a:p>
          <a:p>
            <a:pPr lvl="1">
              <a:buFont typeface="Wingdings" pitchFamily="2" charset="2"/>
              <a:buChar char="v"/>
            </a:pPr>
            <a:r>
              <a:rPr lang="en-US" dirty="0" smtClean="0"/>
              <a:t>Introduces technologies that allow</a:t>
            </a:r>
          </a:p>
          <a:p>
            <a:pPr lvl="2">
              <a:buFont typeface="Wingdings" pitchFamily="2" charset="2"/>
              <a:buChar char="v"/>
            </a:pPr>
            <a:r>
              <a:rPr lang="en-US" dirty="0" smtClean="0"/>
              <a:t>Easy creation (e.g., wikis and blogs)</a:t>
            </a:r>
          </a:p>
          <a:p>
            <a:pPr lvl="2">
              <a:buFont typeface="Wingdings" pitchFamily="2" charset="2"/>
              <a:buChar char="v"/>
            </a:pPr>
            <a:r>
              <a:rPr lang="en-US" dirty="0" smtClean="0"/>
              <a:t>Easy sharing (e.g., RSS)</a:t>
            </a:r>
          </a:p>
          <a:p>
            <a:pPr lvl="1">
              <a:buFont typeface="Wingdings" pitchFamily="2" charset="2"/>
              <a:buChar char="v"/>
            </a:pPr>
            <a:r>
              <a:rPr lang="en-US" dirty="0" smtClean="0"/>
              <a:t>A group of scholars having same interests can communicate and collaborate through these media</a:t>
            </a:r>
          </a:p>
          <a:p>
            <a:pPr lvl="1">
              <a:buFont typeface="Wingdings" pitchFamily="2" charset="2"/>
              <a:buChar char="v"/>
            </a:pPr>
            <a:endParaRPr lang="en-US" dirty="0" smtClean="0"/>
          </a:p>
          <a:p>
            <a:pPr>
              <a:buFont typeface="Wingdings" pitchFamily="2" charset="2"/>
              <a:buChar char="v"/>
            </a:pPr>
            <a:r>
              <a:rPr lang="en-US" dirty="0" smtClean="0"/>
              <a:t>9-b: DL case studies</a:t>
            </a:r>
          </a:p>
          <a:p>
            <a:pPr lvl="1">
              <a:buFont typeface="Wingdings" pitchFamily="2" charset="2"/>
              <a:buChar char="v"/>
            </a:pPr>
            <a:r>
              <a:rPr lang="en-US" dirty="0" smtClean="0"/>
              <a:t>Might be used as a reference when developing a digital library</a:t>
            </a:r>
            <a:endParaRPr lang="en-US" dirty="0"/>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458200" cy="1143000"/>
          </a:xfrm>
        </p:spPr>
        <p:txBody>
          <a:bodyPr>
            <a:normAutofit fontScale="90000"/>
          </a:bodyPr>
          <a:lstStyle/>
          <a:p>
            <a:r>
              <a:rPr lang="en-US" dirty="0" smtClean="0"/>
              <a:t>Effectively using 11 modules (6/6)</a:t>
            </a:r>
            <a:endParaRPr lang="en-US" dirty="0"/>
          </a:p>
        </p:txBody>
      </p:sp>
      <p:sp>
        <p:nvSpPr>
          <p:cNvPr id="3" name="Content Placeholder 2"/>
          <p:cNvSpPr>
            <a:spLocks noGrp="1"/>
          </p:cNvSpPr>
          <p:nvPr>
            <p:ph idx="1"/>
          </p:nvPr>
        </p:nvSpPr>
        <p:spPr>
          <a:xfrm>
            <a:off x="457200" y="1524000"/>
            <a:ext cx="8458200" cy="5334000"/>
          </a:xfrm>
        </p:spPr>
        <p:txBody>
          <a:bodyPr>
            <a:normAutofit/>
          </a:bodyPr>
          <a:lstStyle/>
          <a:p>
            <a:pPr>
              <a:buFont typeface="Wingdings" pitchFamily="2" charset="2"/>
              <a:buChar char="v"/>
            </a:pPr>
            <a:r>
              <a:rPr lang="en-US" dirty="0" smtClean="0"/>
              <a:t>9-e: Intellectual property</a:t>
            </a:r>
          </a:p>
          <a:p>
            <a:pPr lvl="1">
              <a:buFont typeface="Wingdings" pitchFamily="2" charset="2"/>
              <a:buChar char="v"/>
            </a:pPr>
            <a:r>
              <a:rPr lang="en-US" dirty="0" smtClean="0"/>
              <a:t>Presents issues such as:</a:t>
            </a:r>
          </a:p>
          <a:p>
            <a:pPr lvl="2">
              <a:buFont typeface="Wingdings" pitchFamily="2" charset="2"/>
              <a:buChar char="v"/>
            </a:pPr>
            <a:r>
              <a:rPr lang="en-US" dirty="0" smtClean="0"/>
              <a:t>copyright protection</a:t>
            </a:r>
          </a:p>
          <a:p>
            <a:pPr lvl="2">
              <a:buFont typeface="Wingdings" pitchFamily="2" charset="2"/>
              <a:buChar char="v"/>
            </a:pPr>
            <a:r>
              <a:rPr lang="en-US" dirty="0" smtClean="0"/>
              <a:t>fair use</a:t>
            </a:r>
          </a:p>
          <a:p>
            <a:pPr lvl="1">
              <a:buFont typeface="Wingdings" pitchFamily="2" charset="2"/>
              <a:buChar char="v"/>
            </a:pPr>
            <a:r>
              <a:rPr lang="en-US" dirty="0" smtClean="0"/>
              <a:t>Technologies to support those issues</a:t>
            </a:r>
          </a:p>
          <a:p>
            <a:pPr lvl="2">
              <a:buFont typeface="Wingdings" pitchFamily="2" charset="2"/>
              <a:buChar char="v"/>
            </a:pPr>
            <a:r>
              <a:rPr lang="en-US" dirty="0" smtClean="0"/>
              <a:t>E.g., Digital Rights Management (DRM)</a:t>
            </a:r>
            <a:endParaRPr lang="en-US" dirty="0"/>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4526280"/>
          </a:xfrm>
        </p:spPr>
        <p:txBody>
          <a:bodyPr/>
          <a:lstStyle/>
          <a:p>
            <a:pPr marL="514350" indent="-514350">
              <a:buNone/>
            </a:pPr>
            <a:r>
              <a:rPr lang="en-US" dirty="0" smtClean="0"/>
              <a:t>1.  Introduction</a:t>
            </a:r>
          </a:p>
          <a:p>
            <a:pPr marL="514350" indent="-514350">
              <a:buNone/>
            </a:pPr>
            <a:r>
              <a:rPr lang="en-US" dirty="0" smtClean="0"/>
              <a:t>2.  Selected DL modules for scholars</a:t>
            </a:r>
          </a:p>
          <a:p>
            <a:pPr marL="925830" lvl="1" indent="-514350">
              <a:buNone/>
            </a:pPr>
            <a:r>
              <a:rPr lang="en-US" dirty="0" smtClean="0"/>
              <a:t> 2.1.  </a:t>
            </a:r>
            <a:r>
              <a:rPr lang="en-US" dirty="0" smtClean="0">
                <a:solidFill>
                  <a:srgbClr val="FFC000"/>
                </a:solidFill>
              </a:rPr>
              <a:t>Draft DL modules</a:t>
            </a:r>
          </a:p>
          <a:p>
            <a:pPr marL="514350" indent="-514350">
              <a:buNone/>
            </a:pPr>
            <a:r>
              <a:rPr lang="en-US" dirty="0" smtClean="0"/>
              <a:t>3.</a:t>
            </a:r>
            <a:r>
              <a:rPr lang="en-US" i="1" dirty="0" smtClean="0"/>
              <a:t>  The ETD Guide</a:t>
            </a:r>
            <a:r>
              <a:rPr lang="en-US" dirty="0" smtClean="0"/>
              <a:t> update and migration</a:t>
            </a:r>
          </a:p>
          <a:p>
            <a:pPr marL="862330" lvl="1" indent="-514350">
              <a:buNone/>
            </a:pPr>
            <a:r>
              <a:rPr lang="en-US" dirty="0" smtClean="0"/>
              <a:t>  3.1.  Contributing to </a:t>
            </a:r>
            <a:r>
              <a:rPr lang="en-US" i="1" dirty="0" smtClean="0"/>
              <a:t>The ETD Guide</a:t>
            </a:r>
          </a:p>
          <a:p>
            <a:pPr marL="514350" indent="-514350">
              <a:buNone/>
            </a:pPr>
            <a:r>
              <a:rPr lang="en-US" dirty="0" smtClean="0"/>
              <a:t>4.  Summary</a:t>
            </a:r>
          </a:p>
          <a:p>
            <a:pPr marL="514350" indent="-514350"/>
            <a:r>
              <a:rPr lang="en-US" dirty="0" smtClean="0"/>
              <a:t>5.  Invitation</a:t>
            </a:r>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module template (1/2)</a:t>
            </a:r>
            <a:endParaRPr lang="en-US" dirty="0"/>
          </a:p>
        </p:txBody>
      </p:sp>
      <p:sp>
        <p:nvSpPr>
          <p:cNvPr id="3" name="Content Placeholder 2"/>
          <p:cNvSpPr>
            <a:spLocks noGrp="1"/>
          </p:cNvSpPr>
          <p:nvPr>
            <p:ph idx="1"/>
          </p:nvPr>
        </p:nvSpPr>
        <p:spPr/>
        <p:txBody>
          <a:bodyPr>
            <a:normAutofit lnSpcReduction="10000"/>
          </a:bodyPr>
          <a:lstStyle/>
          <a:p>
            <a:r>
              <a:rPr lang="en-US" dirty="0" smtClean="0"/>
              <a:t>1. Module name </a:t>
            </a:r>
          </a:p>
          <a:p>
            <a:r>
              <a:rPr lang="en-US" dirty="0" smtClean="0"/>
              <a:t>2. Scope </a:t>
            </a:r>
          </a:p>
          <a:p>
            <a:r>
              <a:rPr lang="en-US" dirty="0" smtClean="0"/>
              <a:t>3. Learning objectives </a:t>
            </a:r>
          </a:p>
          <a:p>
            <a:r>
              <a:rPr lang="en-US" dirty="0" smtClean="0"/>
              <a:t>4. 5S characteristics of the module </a:t>
            </a:r>
          </a:p>
          <a:p>
            <a:r>
              <a:rPr lang="en-US" dirty="0" smtClean="0"/>
              <a:t>5. Level of effort required (in-class and out-</a:t>
            </a:r>
          </a:p>
          <a:p>
            <a:r>
              <a:rPr lang="en-US" dirty="0" smtClean="0"/>
              <a:t>    of-class time required for students) </a:t>
            </a:r>
          </a:p>
          <a:p>
            <a:r>
              <a:rPr lang="en-US" dirty="0" smtClean="0"/>
              <a:t>6. Relationships with other modules </a:t>
            </a:r>
          </a:p>
          <a:p>
            <a:r>
              <a:rPr lang="en-US" dirty="0" smtClean="0"/>
              <a:t>7. Prerequisite knowledge/skills required (completion optional) </a:t>
            </a:r>
          </a:p>
          <a:p>
            <a:r>
              <a:rPr lang="en-US" dirty="0" smtClean="0"/>
              <a:t>8. Introductory remedial instruction </a:t>
            </a:r>
          </a:p>
          <a:p>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normAutofit/>
          </a:bodyPr>
          <a:lstStyle/>
          <a:p>
            <a:r>
              <a:rPr lang="en-US" sz="2400" dirty="0" smtClean="0"/>
              <a:t>   </a:t>
            </a:r>
            <a:r>
              <a:rPr lang="en-US" sz="3600" dirty="0" smtClean="0"/>
              <a:t>This material is based upon work supported by the National Science Foundation under Grant Numbers IIS-0535057 (VT) and IIS-0535060 (UNC-CH).</a:t>
            </a:r>
          </a:p>
          <a:p>
            <a:endParaRPr lang="en-US" sz="2400" dirty="0"/>
          </a:p>
        </p:txBody>
      </p:sp>
      <p:sp>
        <p:nvSpPr>
          <p:cNvPr id="4" name="Footer Placeholder 3"/>
          <p:cNvSpPr>
            <a:spLocks noGrp="1"/>
          </p:cNvSpPr>
          <p:nvPr>
            <p:ph type="ftr" sz="quarter" idx="11"/>
          </p:nvPr>
        </p:nvSpPr>
        <p:spPr>
          <a:xfrm>
            <a:off x="1295400" y="6400800"/>
            <a:ext cx="6629400" cy="274320"/>
          </a:xfrm>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module template (2/2)</a:t>
            </a:r>
            <a:endParaRPr lang="en-US" dirty="0"/>
          </a:p>
        </p:txBody>
      </p:sp>
      <p:sp>
        <p:nvSpPr>
          <p:cNvPr id="3" name="Content Placeholder 2"/>
          <p:cNvSpPr>
            <a:spLocks noGrp="1"/>
          </p:cNvSpPr>
          <p:nvPr>
            <p:ph idx="1"/>
          </p:nvPr>
        </p:nvSpPr>
        <p:spPr>
          <a:xfrm>
            <a:off x="457200" y="1646236"/>
            <a:ext cx="8229600" cy="5211763"/>
          </a:xfrm>
        </p:spPr>
        <p:txBody>
          <a:bodyPr>
            <a:normAutofit lnSpcReduction="10000"/>
          </a:bodyPr>
          <a:lstStyle/>
          <a:p>
            <a:r>
              <a:rPr lang="en-US" dirty="0" smtClean="0"/>
              <a:t>9.   Body of knowledge  </a:t>
            </a:r>
          </a:p>
          <a:p>
            <a:r>
              <a:rPr lang="en-US" dirty="0" smtClean="0"/>
              <a:t>10. Resources (textbooks, required and  </a:t>
            </a:r>
          </a:p>
          <a:p>
            <a:r>
              <a:rPr lang="en-US" dirty="0" smtClean="0"/>
              <a:t>      optional readings for instructors and  </a:t>
            </a:r>
          </a:p>
          <a:p>
            <a:r>
              <a:rPr lang="en-US" dirty="0" smtClean="0"/>
              <a:t>      students) </a:t>
            </a:r>
          </a:p>
          <a:p>
            <a:r>
              <a:rPr lang="en-US" dirty="0" smtClean="0"/>
              <a:t>11. Concept map (created by students) </a:t>
            </a:r>
          </a:p>
          <a:p>
            <a:r>
              <a:rPr lang="en-US" dirty="0" smtClean="0"/>
              <a:t>12. Exercises / Learning activities </a:t>
            </a:r>
          </a:p>
          <a:p>
            <a:r>
              <a:rPr lang="en-US" dirty="0" smtClean="0"/>
              <a:t>13. Evaluation of learning objective  </a:t>
            </a:r>
          </a:p>
          <a:p>
            <a:r>
              <a:rPr lang="en-US" dirty="0" smtClean="0"/>
              <a:t>      achievement </a:t>
            </a:r>
          </a:p>
          <a:p>
            <a:r>
              <a:rPr lang="en-US" dirty="0" smtClean="0"/>
              <a:t>14. Glossary </a:t>
            </a:r>
          </a:p>
          <a:p>
            <a:r>
              <a:rPr lang="en-US" dirty="0" smtClean="0"/>
              <a:t>15. Additional useful links </a:t>
            </a:r>
          </a:p>
          <a:p>
            <a:r>
              <a:rPr lang="en-US" dirty="0" smtClean="0"/>
              <a:t>16. Contributors</a:t>
            </a: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draft DL modules (1/2)</a:t>
            </a:r>
            <a:endParaRPr lang="en-US" dirty="0"/>
          </a:p>
        </p:txBody>
      </p:sp>
      <p:graphicFrame>
        <p:nvGraphicFramePr>
          <p:cNvPr id="13" name="Content Placeholder 12"/>
          <p:cNvGraphicFramePr>
            <a:graphicFrameLocks noGrp="1"/>
          </p:cNvGraphicFramePr>
          <p:nvPr>
            <p:ph idx="1"/>
          </p:nvPr>
        </p:nvGraphicFramePr>
        <p:xfrm>
          <a:off x="381000" y="1600200"/>
          <a:ext cx="8305800" cy="4495800"/>
        </p:xfrm>
        <a:graphic>
          <a:graphicData uri="http://schemas.openxmlformats.org/drawingml/2006/table">
            <a:tbl>
              <a:tblPr firstRow="1" bandRow="1">
                <a:tableStyleId>{5C22544A-7EE6-4342-B048-85BDC9FD1C3A}</a:tableStyleId>
              </a:tblPr>
              <a:tblGrid>
                <a:gridCol w="2057400"/>
                <a:gridCol w="4419600"/>
                <a:gridCol w="1828800"/>
              </a:tblGrid>
              <a:tr h="381000">
                <a:tc>
                  <a:txBody>
                    <a:bodyPr/>
                    <a:lstStyle/>
                    <a:p>
                      <a:r>
                        <a:rPr lang="en-US" dirty="0" smtClean="0"/>
                        <a:t>Name</a:t>
                      </a:r>
                      <a:endParaRPr lang="en-US" dirty="0"/>
                    </a:p>
                  </a:txBody>
                  <a:tcPr/>
                </a:tc>
                <a:tc>
                  <a:txBody>
                    <a:bodyPr/>
                    <a:lstStyle/>
                    <a:p>
                      <a:r>
                        <a:rPr lang="en-US" dirty="0" smtClean="0"/>
                        <a:t>Description</a:t>
                      </a:r>
                      <a:endParaRPr lang="en-US" dirty="0"/>
                    </a:p>
                  </a:txBody>
                  <a:tcPr/>
                </a:tc>
                <a:tc>
                  <a:txBody>
                    <a:bodyPr/>
                    <a:lstStyle/>
                    <a:p>
                      <a:r>
                        <a:rPr lang="en-US" dirty="0" smtClean="0"/>
                        <a:t>Review status</a:t>
                      </a:r>
                      <a:endParaRPr lang="en-US" dirty="0"/>
                    </a:p>
                  </a:txBody>
                  <a:tcPr/>
                </a:tc>
              </a:tr>
              <a:tr h="800100">
                <a:tc>
                  <a:txBody>
                    <a:bodyPr/>
                    <a:lstStyle/>
                    <a:p>
                      <a:r>
                        <a:rPr lang="en-US" sz="1800" dirty="0" smtClean="0"/>
                        <a:t>3-b: Digitization</a:t>
                      </a:r>
                      <a:endParaRPr lang="en-US" sz="1800" dirty="0"/>
                    </a:p>
                  </a:txBody>
                  <a:tcPr/>
                </a:tc>
                <a:tc>
                  <a:txBody>
                    <a:bodyPr/>
                    <a:lstStyle/>
                    <a:p>
                      <a:r>
                        <a:rPr lang="en-US" sz="1800" dirty="0" smtClean="0"/>
                        <a:t>Approaches</a:t>
                      </a:r>
                      <a:r>
                        <a:rPr lang="en-US" sz="1800" baseline="0" dirty="0" smtClean="0"/>
                        <a:t> for selecting material, process, challenges are covered. Practical considerations are evaluated.</a:t>
                      </a:r>
                      <a:endParaRPr lang="en-US" sz="1800" dirty="0"/>
                    </a:p>
                  </a:txBody>
                  <a:tcPr/>
                </a:tc>
                <a:tc>
                  <a:txBody>
                    <a:bodyPr/>
                    <a:lstStyle/>
                    <a:p>
                      <a:r>
                        <a:rPr kumimoji="0" lang="en-US" sz="1800" kern="1200" dirty="0" smtClean="0">
                          <a:solidFill>
                            <a:schemeClr val="dk1"/>
                          </a:solidFill>
                          <a:latin typeface="+mn-lt"/>
                          <a:ea typeface="+mn-ea"/>
                          <a:cs typeface="+mn-cs"/>
                        </a:rPr>
                        <a:t>Draft done, expert review done, field testing begun</a:t>
                      </a:r>
                      <a:endParaRPr lang="en-US" sz="1600" dirty="0"/>
                    </a:p>
                  </a:txBody>
                  <a:tcPr/>
                </a:tc>
              </a:tr>
              <a:tr h="800100">
                <a:tc>
                  <a:txBody>
                    <a:bodyPr/>
                    <a:lstStyle/>
                    <a:p>
                      <a:r>
                        <a:rPr lang="en-US" sz="1800" dirty="0" smtClean="0"/>
                        <a:t>4-b: Metadata</a:t>
                      </a:r>
                      <a:endParaRPr lang="en-US" sz="1800" dirty="0"/>
                    </a:p>
                  </a:txBody>
                  <a:tcPr/>
                </a:tc>
                <a:tc>
                  <a:txBody>
                    <a:bodyPr/>
                    <a:lstStyle/>
                    <a:p>
                      <a:r>
                        <a:rPr lang="en-US" sz="1800" dirty="0" smtClean="0"/>
                        <a:t>Approaches to create, maintain</a:t>
                      </a:r>
                      <a:r>
                        <a:rPr lang="en-US" sz="1800" baseline="0" dirty="0" smtClean="0"/>
                        <a:t> and update metadata are described.  History and issues for standards are introduced.  Metadata generation methods are discussed and provided as an exercise.</a:t>
                      </a:r>
                      <a:endParaRPr lang="en-US" sz="1800" dirty="0"/>
                    </a:p>
                  </a:txBody>
                  <a:tcPr/>
                </a:tc>
                <a:tc>
                  <a:txBody>
                    <a:bodyPr/>
                    <a:lstStyle/>
                    <a:p>
                      <a:r>
                        <a:rPr kumimoji="0" lang="en-US" sz="1800" kern="1200" dirty="0" smtClean="0">
                          <a:solidFill>
                            <a:schemeClr val="dk1"/>
                          </a:solidFill>
                          <a:latin typeface="+mn-lt"/>
                          <a:ea typeface="+mn-ea"/>
                          <a:cs typeface="+mn-cs"/>
                        </a:rPr>
                        <a:t>Draft done, expert review begun</a:t>
                      </a:r>
                      <a:endParaRPr lang="en-US" sz="1800" dirty="0"/>
                    </a:p>
                  </a:txBody>
                  <a:tcPr/>
                </a:tc>
              </a:tr>
              <a:tr h="800100">
                <a:tc>
                  <a:txBody>
                    <a:bodyPr/>
                    <a:lstStyle/>
                    <a:p>
                      <a:r>
                        <a:rPr lang="en-US" sz="1800" dirty="0" smtClean="0"/>
                        <a:t>6-b: Online information seeking behaviors and search strategies </a:t>
                      </a:r>
                      <a:endParaRPr lang="en-US" sz="1800" dirty="0"/>
                    </a:p>
                  </a:txBody>
                  <a:tcPr/>
                </a:tc>
                <a:tc>
                  <a:txBody>
                    <a:bodyPr/>
                    <a:lstStyle/>
                    <a:p>
                      <a:r>
                        <a:rPr lang="en-US" sz="1800" dirty="0" smtClean="0"/>
                        <a:t>Theories, models and practices</a:t>
                      </a:r>
                      <a:r>
                        <a:rPr lang="en-US" sz="1800" baseline="0" dirty="0" smtClean="0"/>
                        <a:t> in different settings are covered. Methods of collecting user data are practiced as exercises.</a:t>
                      </a:r>
                      <a:endParaRPr lang="en-US" sz="1800" dirty="0"/>
                    </a:p>
                  </a:txBody>
                  <a:tcPr/>
                </a:tc>
                <a:tc>
                  <a:txBody>
                    <a:bodyPr/>
                    <a:lstStyle/>
                    <a:p>
                      <a:r>
                        <a:rPr kumimoji="0" lang="en-US" sz="1800" kern="1200" dirty="0" smtClean="0">
                          <a:solidFill>
                            <a:schemeClr val="dk1"/>
                          </a:solidFill>
                          <a:latin typeface="+mn-lt"/>
                          <a:ea typeface="+mn-ea"/>
                          <a:cs typeface="+mn-cs"/>
                        </a:rPr>
                        <a:t>Draft done, expert review done,  field testing begun</a:t>
                      </a:r>
                      <a:endParaRPr lang="en-US" sz="1800" dirty="0"/>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draft DL modules (2/2)</a:t>
            </a:r>
            <a:endParaRPr lang="en-US" dirty="0"/>
          </a:p>
        </p:txBody>
      </p:sp>
      <p:graphicFrame>
        <p:nvGraphicFramePr>
          <p:cNvPr id="13" name="Content Placeholder 12"/>
          <p:cNvGraphicFramePr>
            <a:graphicFrameLocks noGrp="1"/>
          </p:cNvGraphicFramePr>
          <p:nvPr>
            <p:ph idx="1"/>
          </p:nvPr>
        </p:nvGraphicFramePr>
        <p:xfrm>
          <a:off x="381000" y="1600200"/>
          <a:ext cx="8305800" cy="3581400"/>
        </p:xfrm>
        <a:graphic>
          <a:graphicData uri="http://schemas.openxmlformats.org/drawingml/2006/table">
            <a:tbl>
              <a:tblPr firstRow="1" bandRow="1">
                <a:tableStyleId>{5C22544A-7EE6-4342-B048-85BDC9FD1C3A}</a:tableStyleId>
              </a:tblPr>
              <a:tblGrid>
                <a:gridCol w="2057400"/>
                <a:gridCol w="4419600"/>
                <a:gridCol w="1828800"/>
              </a:tblGrid>
              <a:tr h="381000">
                <a:tc>
                  <a:txBody>
                    <a:bodyPr/>
                    <a:lstStyle/>
                    <a:p>
                      <a:r>
                        <a:rPr lang="en-US" dirty="0" smtClean="0"/>
                        <a:t>Name</a:t>
                      </a:r>
                      <a:endParaRPr lang="en-US" dirty="0"/>
                    </a:p>
                  </a:txBody>
                  <a:tcPr/>
                </a:tc>
                <a:tc>
                  <a:txBody>
                    <a:bodyPr/>
                    <a:lstStyle/>
                    <a:p>
                      <a:r>
                        <a:rPr lang="en-US" dirty="0" smtClean="0"/>
                        <a:t>Description</a:t>
                      </a:r>
                      <a:endParaRPr lang="en-US" dirty="0"/>
                    </a:p>
                  </a:txBody>
                  <a:tcPr/>
                </a:tc>
                <a:tc>
                  <a:txBody>
                    <a:bodyPr/>
                    <a:lstStyle/>
                    <a:p>
                      <a:r>
                        <a:rPr lang="en-US" dirty="0" smtClean="0"/>
                        <a:t>Review status</a:t>
                      </a:r>
                      <a:endParaRPr lang="en-US" dirty="0"/>
                    </a:p>
                  </a:txBody>
                  <a:tcPr/>
                </a:tc>
              </a:tr>
              <a:tr h="800100">
                <a:tc>
                  <a:txBody>
                    <a:bodyPr/>
                    <a:lstStyle/>
                    <a:p>
                      <a:r>
                        <a:rPr kumimoji="0" lang="en-US" sz="1800" kern="1200" dirty="0" smtClean="0">
                          <a:solidFill>
                            <a:schemeClr val="dk1"/>
                          </a:solidFill>
                          <a:latin typeface="+mn-lt"/>
                          <a:ea typeface="+mn-ea"/>
                          <a:cs typeface="+mn-cs"/>
                        </a:rPr>
                        <a:t>7-e:Web publishing (e.g., wiki, RSS and blogs)</a:t>
                      </a:r>
                      <a:endParaRPr lang="en-US" sz="1800" dirty="0"/>
                    </a:p>
                  </a:txBody>
                  <a:tcPr/>
                </a:tc>
                <a:tc>
                  <a:txBody>
                    <a:bodyPr/>
                    <a:lstStyle/>
                    <a:p>
                      <a:r>
                        <a:rPr kumimoji="0" lang="en-US" sz="1800" kern="1200" dirty="0" smtClean="0">
                          <a:solidFill>
                            <a:schemeClr val="dk1"/>
                          </a:solidFill>
                          <a:latin typeface="+mn-lt"/>
                          <a:ea typeface="+mn-ea"/>
                          <a:cs typeface="+mn-cs"/>
                        </a:rPr>
                        <a:t>Various tools/technologies that support publishing/sharing on the internet will be presented.  Their features will be discussed and the design concepts will be compared. </a:t>
                      </a:r>
                      <a:endParaRPr lang="en-US" sz="1800" dirty="0"/>
                    </a:p>
                  </a:txBody>
                  <a:tcPr/>
                </a:tc>
                <a:tc>
                  <a:txBody>
                    <a:bodyPr/>
                    <a:lstStyle/>
                    <a:p>
                      <a:r>
                        <a:rPr kumimoji="0" lang="en-US" sz="1800" kern="1200" dirty="0" smtClean="0">
                          <a:solidFill>
                            <a:schemeClr val="dk1"/>
                          </a:solidFill>
                          <a:latin typeface="+mn-lt"/>
                          <a:ea typeface="+mn-ea"/>
                          <a:cs typeface="+mn-cs"/>
                        </a:rPr>
                        <a:t>Draft done, under internal review</a:t>
                      </a:r>
                      <a:endParaRPr lang="en-US" dirty="0"/>
                    </a:p>
                  </a:txBody>
                  <a:tcPr/>
                </a:tc>
              </a:tr>
              <a:tr h="800100">
                <a:tc>
                  <a:txBody>
                    <a:bodyPr/>
                    <a:lstStyle/>
                    <a:p>
                      <a:pPr marL="0" marR="0" algn="l">
                        <a:spcBef>
                          <a:spcPts val="300"/>
                        </a:spcBef>
                        <a:spcAft>
                          <a:spcPts val="300"/>
                        </a:spcAft>
                      </a:pPr>
                      <a:r>
                        <a:rPr lang="en-US" sz="1800" dirty="0">
                          <a:latin typeface="+mn-lt"/>
                          <a:ea typeface="Times New Roman"/>
                        </a:rPr>
                        <a:t>9-e:Intellectual property</a:t>
                      </a:r>
                    </a:p>
                  </a:txBody>
                  <a:tcPr marL="68580" marR="68580" marT="0" marB="0"/>
                </a:tc>
                <a:tc>
                  <a:txBody>
                    <a:bodyPr/>
                    <a:lstStyle/>
                    <a:p>
                      <a:r>
                        <a:rPr kumimoji="0" lang="en-US" sz="1800" kern="1200" dirty="0" smtClean="0">
                          <a:solidFill>
                            <a:schemeClr val="dk1"/>
                          </a:solidFill>
                          <a:latin typeface="+mn-lt"/>
                          <a:ea typeface="+mn-ea"/>
                          <a:cs typeface="+mn-cs"/>
                        </a:rPr>
                        <a:t>Defines the purpose of copyright and copyright protection of DL resources.   </a:t>
                      </a:r>
                    </a:p>
                    <a:p>
                      <a:r>
                        <a:rPr kumimoji="0" lang="en-US" sz="1800" kern="1200" dirty="0" smtClean="0">
                          <a:solidFill>
                            <a:schemeClr val="dk1"/>
                          </a:solidFill>
                          <a:latin typeface="+mn-lt"/>
                          <a:ea typeface="+mn-ea"/>
                          <a:cs typeface="+mn-cs"/>
                        </a:rPr>
                        <a:t>Discusses the controversial issues related to privacy.  It also will deal with technical methods to protect the author of resources. </a:t>
                      </a:r>
                      <a:endParaRPr lang="en-US" sz="1800" dirty="0"/>
                    </a:p>
                  </a:txBody>
                  <a:tcPr/>
                </a:tc>
                <a:tc>
                  <a:txBody>
                    <a:bodyPr/>
                    <a:lstStyle/>
                    <a:p>
                      <a:r>
                        <a:rPr kumimoji="0" lang="en-US" sz="1800" kern="1200" dirty="0" smtClean="0">
                          <a:solidFill>
                            <a:schemeClr val="dk1"/>
                          </a:solidFill>
                          <a:latin typeface="+mn-lt"/>
                          <a:ea typeface="+mn-ea"/>
                          <a:cs typeface="+mn-cs"/>
                        </a:rPr>
                        <a:t>Draft done, under internal review</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module</a:t>
            </a:r>
            <a:endParaRPr lang="en-US" dirty="0"/>
          </a:p>
        </p:txBody>
      </p:sp>
      <p:sp>
        <p:nvSpPr>
          <p:cNvPr id="3" name="Content Placeholder 2"/>
          <p:cNvSpPr>
            <a:spLocks noGrp="1"/>
          </p:cNvSpPr>
          <p:nvPr>
            <p:ph idx="1"/>
          </p:nvPr>
        </p:nvSpPr>
        <p:spPr>
          <a:xfrm>
            <a:off x="457200" y="1646236"/>
            <a:ext cx="8458200" cy="4906963"/>
          </a:xfrm>
        </p:spPr>
        <p:txBody>
          <a:bodyPr>
            <a:normAutofit/>
          </a:bodyPr>
          <a:lstStyle/>
          <a:p>
            <a:pPr>
              <a:buFont typeface="Wingdings" pitchFamily="2" charset="2"/>
              <a:buChar char="v"/>
            </a:pPr>
            <a:r>
              <a:rPr lang="en-US" dirty="0" smtClean="0"/>
              <a:t>Only </a:t>
            </a:r>
            <a:r>
              <a:rPr lang="en-US" dirty="0" smtClean="0">
                <a:solidFill>
                  <a:srgbClr val="FFC000"/>
                </a:solidFill>
              </a:rPr>
              <a:t>5 sections </a:t>
            </a:r>
            <a:r>
              <a:rPr lang="en-US" dirty="0" smtClean="0"/>
              <a:t>are displayed in a module</a:t>
            </a:r>
          </a:p>
          <a:p>
            <a:r>
              <a:rPr lang="en-US" dirty="0" smtClean="0"/>
              <a:t>	(out of original 16, for simplicity)</a:t>
            </a:r>
          </a:p>
          <a:p>
            <a:endParaRPr lang="en-US" dirty="0" smtClean="0"/>
          </a:p>
          <a:p>
            <a:pPr>
              <a:buFont typeface="Wingdings" pitchFamily="2" charset="2"/>
              <a:buChar char="v"/>
            </a:pPr>
            <a:r>
              <a:rPr lang="en-US" dirty="0" smtClean="0"/>
              <a:t>Sections have </a:t>
            </a:r>
            <a:r>
              <a:rPr lang="en-US" dirty="0" smtClean="0">
                <a:solidFill>
                  <a:srgbClr val="FFFF00"/>
                </a:solidFill>
              </a:rPr>
              <a:t>close relationships </a:t>
            </a:r>
            <a:r>
              <a:rPr lang="en-US" dirty="0" smtClean="0"/>
              <a:t>with one another</a:t>
            </a:r>
          </a:p>
          <a:p>
            <a:endParaRPr lang="en-US" dirty="0" smtClean="0"/>
          </a:p>
          <a:p>
            <a:pPr>
              <a:buFont typeface="Wingdings" pitchFamily="2" charset="2"/>
              <a:buChar char="v"/>
            </a:pPr>
            <a:r>
              <a:rPr lang="en-US" dirty="0" smtClean="0"/>
              <a:t>Example module </a:t>
            </a:r>
            <a:r>
              <a:rPr lang="en-US" dirty="0" smtClean="0">
                <a:solidFill>
                  <a:srgbClr val="92D050"/>
                </a:solidFill>
              </a:rPr>
              <a:t>3-b: Digitization </a:t>
            </a:r>
          </a:p>
          <a:p>
            <a:r>
              <a:rPr lang="en-US" dirty="0" smtClean="0">
                <a:sym typeface="Wingdings" pitchFamily="2" charset="2"/>
              </a:rPr>
              <a:t>	</a:t>
            </a:r>
            <a:endParaRPr lang="en-US" dirty="0" smtClean="0"/>
          </a:p>
          <a:p>
            <a:pPr>
              <a:buFont typeface="Wingdings" pitchFamily="2" charset="2"/>
              <a:buChar char="v"/>
            </a:pPr>
            <a:endParaRPr lang="en-US" dirty="0" smtClean="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5 sections in a module</a:t>
            </a:r>
            <a:endParaRPr lang="en-US" dirty="0"/>
          </a:p>
        </p:txBody>
      </p:sp>
      <p:graphicFrame>
        <p:nvGraphicFramePr>
          <p:cNvPr id="6" name="Content Placeholder 5"/>
          <p:cNvGraphicFramePr>
            <a:graphicFrameLocks noGrp="1"/>
          </p:cNvGraphicFramePr>
          <p:nvPr>
            <p:ph idx="1"/>
          </p:nvPr>
        </p:nvGraphicFramePr>
        <p:xfrm>
          <a:off x="457200" y="1386840"/>
          <a:ext cx="8229600" cy="4937760"/>
        </p:xfrm>
        <a:graphic>
          <a:graphicData uri="http://schemas.openxmlformats.org/drawingml/2006/table">
            <a:tbl>
              <a:tblPr firstRow="1" bandRow="1">
                <a:tableStyleId>{5C22544A-7EE6-4342-B048-85BDC9FD1C3A}</a:tableStyleId>
              </a:tblPr>
              <a:tblGrid>
                <a:gridCol w="1752600"/>
                <a:gridCol w="6477000"/>
              </a:tblGrid>
              <a:tr h="370840">
                <a:tc>
                  <a:txBody>
                    <a:bodyPr/>
                    <a:lstStyle/>
                    <a:p>
                      <a:r>
                        <a:rPr lang="en-US" sz="2000" dirty="0" smtClean="0"/>
                        <a:t>Section</a:t>
                      </a:r>
                      <a:endParaRPr lang="en-US" sz="2000" dirty="0"/>
                    </a:p>
                  </a:txBody>
                  <a:tcPr/>
                </a:tc>
                <a:tc>
                  <a:txBody>
                    <a:bodyPr/>
                    <a:lstStyle/>
                    <a:p>
                      <a:r>
                        <a:rPr lang="en-US" sz="2000" dirty="0" smtClean="0"/>
                        <a:t>Content</a:t>
                      </a:r>
                      <a:endParaRPr lang="en-US" sz="2000" dirty="0"/>
                    </a:p>
                  </a:txBody>
                  <a:tcPr/>
                </a:tc>
              </a:tr>
              <a:tr h="822960">
                <a:tc>
                  <a:txBody>
                    <a:bodyPr/>
                    <a:lstStyle/>
                    <a:p>
                      <a:r>
                        <a:rPr lang="en-US" sz="2000" dirty="0" smtClean="0"/>
                        <a:t>Learning objectives</a:t>
                      </a:r>
                      <a:endParaRPr lang="en-US" sz="2000" dirty="0"/>
                    </a:p>
                  </a:txBody>
                  <a:tcPr/>
                </a:tc>
                <a:tc>
                  <a:txBody>
                    <a:bodyPr/>
                    <a:lstStyle/>
                    <a:p>
                      <a:r>
                        <a:rPr lang="en-US" sz="2000" baseline="0" dirty="0" smtClean="0"/>
                        <a:t>Includes 3-4 learning objectives</a:t>
                      </a:r>
                    </a:p>
                    <a:p>
                      <a:r>
                        <a:rPr lang="en-US" sz="2000" baseline="0" dirty="0" smtClean="0"/>
                        <a:t>Illustrates expected performance and achievements </a:t>
                      </a:r>
                      <a:endParaRPr lang="en-US" sz="2000" dirty="0"/>
                    </a:p>
                  </a:txBody>
                  <a:tcPr/>
                </a:tc>
              </a:tr>
              <a:tr h="370840">
                <a:tc>
                  <a:txBody>
                    <a:bodyPr/>
                    <a:lstStyle/>
                    <a:p>
                      <a:r>
                        <a:rPr lang="en-US" sz="2000" dirty="0" smtClean="0"/>
                        <a:t>Level of effort required</a:t>
                      </a:r>
                      <a:endParaRPr lang="en-US" sz="2000" dirty="0"/>
                    </a:p>
                  </a:txBody>
                  <a:tcPr/>
                </a:tc>
                <a:tc>
                  <a:txBody>
                    <a:bodyPr/>
                    <a:lstStyle/>
                    <a:p>
                      <a:r>
                        <a:rPr lang="en-US" sz="2000" dirty="0" smtClean="0"/>
                        <a:t>Both in-class (1.5-3 hours, e.g., lectures) and out-of-class (e.g.,</a:t>
                      </a:r>
                      <a:r>
                        <a:rPr lang="en-US" sz="2000" baseline="0" dirty="0" smtClean="0"/>
                        <a:t> </a:t>
                      </a:r>
                      <a:r>
                        <a:rPr lang="en-US" sz="2000" dirty="0" smtClean="0"/>
                        <a:t>homework, reading papers, group assignments) hours are considered</a:t>
                      </a:r>
                      <a:endParaRPr lang="en-US" sz="2000" dirty="0"/>
                    </a:p>
                  </a:txBody>
                  <a:tcPr/>
                </a:tc>
              </a:tr>
              <a:tr h="370840">
                <a:tc>
                  <a:txBody>
                    <a:bodyPr/>
                    <a:lstStyle/>
                    <a:p>
                      <a:r>
                        <a:rPr lang="en-US" sz="2000" dirty="0" smtClean="0"/>
                        <a:t>Body of knowledge</a:t>
                      </a:r>
                      <a:endParaRPr lang="en-US" sz="2000" dirty="0"/>
                    </a:p>
                  </a:txBody>
                  <a:tcPr/>
                </a:tc>
                <a:tc>
                  <a:txBody>
                    <a:bodyPr/>
                    <a:lstStyle/>
                    <a:p>
                      <a:r>
                        <a:rPr lang="en-US" sz="2000" dirty="0" smtClean="0"/>
                        <a:t>Lists the core topics to learn</a:t>
                      </a:r>
                    </a:p>
                    <a:p>
                      <a:r>
                        <a:rPr lang="en-US" sz="2000" dirty="0" smtClean="0"/>
                        <a:t>Covers basic concepts, definitions, theoretical models and practices</a:t>
                      </a:r>
                      <a:endParaRPr lang="en-US" sz="2000" dirty="0"/>
                    </a:p>
                  </a:txBody>
                  <a:tcPr/>
                </a:tc>
              </a:tr>
              <a:tr h="370840">
                <a:tc>
                  <a:txBody>
                    <a:bodyPr/>
                    <a:lstStyle/>
                    <a:p>
                      <a:r>
                        <a:rPr lang="en-US" sz="2000" dirty="0" smtClean="0"/>
                        <a:t>Readings for students</a:t>
                      </a:r>
                      <a:endParaRPr lang="en-US" sz="2000" dirty="0"/>
                    </a:p>
                  </a:txBody>
                  <a:tcPr/>
                </a:tc>
                <a:tc>
                  <a:txBody>
                    <a:bodyPr/>
                    <a:lstStyle/>
                    <a:p>
                      <a:r>
                        <a:rPr lang="en-US" sz="2000" dirty="0" smtClean="0"/>
                        <a:t>3-5 assigned</a:t>
                      </a:r>
                      <a:r>
                        <a:rPr lang="en-US" sz="2000" baseline="0" dirty="0" smtClean="0"/>
                        <a:t> for students (&amp; advanced students, instructors)</a:t>
                      </a:r>
                    </a:p>
                    <a:p>
                      <a:r>
                        <a:rPr lang="en-US" sz="2000" baseline="0" dirty="0" smtClean="0"/>
                        <a:t>Representative papers within the scope</a:t>
                      </a:r>
                      <a:endParaRPr lang="en-US" sz="2000" dirty="0"/>
                    </a:p>
                  </a:txBody>
                  <a:tcPr/>
                </a:tc>
              </a:tr>
              <a:tr h="370840">
                <a:tc>
                  <a:txBody>
                    <a:bodyPr/>
                    <a:lstStyle/>
                    <a:p>
                      <a:r>
                        <a:rPr lang="en-US" sz="2000" dirty="0" smtClean="0"/>
                        <a:t>Learning activities</a:t>
                      </a:r>
                      <a:endParaRPr lang="en-US" sz="2000" dirty="0"/>
                    </a:p>
                  </a:txBody>
                  <a:tcPr/>
                </a:tc>
                <a:tc>
                  <a:txBody>
                    <a:bodyPr/>
                    <a:lstStyle/>
                    <a:p>
                      <a:r>
                        <a:rPr lang="en-US" sz="2000" dirty="0" smtClean="0"/>
                        <a:t>Mostly group activities  (project or discussions) to effectively use team-based learning approach</a:t>
                      </a:r>
                      <a:endParaRPr lang="en-US" sz="2000" dirty="0"/>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Module 3-b: Digitization (1/3)</a:t>
            </a:r>
            <a:endParaRPr lang="en-US" dirty="0"/>
          </a:p>
        </p:txBody>
      </p:sp>
      <p:graphicFrame>
        <p:nvGraphicFramePr>
          <p:cNvPr id="6" name="Content Placeholder 5"/>
          <p:cNvGraphicFramePr>
            <a:graphicFrameLocks noGrp="1"/>
          </p:cNvGraphicFramePr>
          <p:nvPr>
            <p:ph idx="1"/>
          </p:nvPr>
        </p:nvGraphicFramePr>
        <p:xfrm>
          <a:off x="457200" y="1646238"/>
          <a:ext cx="8229600" cy="4406224"/>
        </p:xfrm>
        <a:graphic>
          <a:graphicData uri="http://schemas.openxmlformats.org/drawingml/2006/table">
            <a:tbl>
              <a:tblPr firstRow="1" bandRow="1">
                <a:tableStyleId>{5C22544A-7EE6-4342-B048-85BDC9FD1C3A}</a:tableStyleId>
              </a:tblPr>
              <a:tblGrid>
                <a:gridCol w="1676400"/>
                <a:gridCol w="6553200"/>
              </a:tblGrid>
              <a:tr h="3154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lt1"/>
                          </a:solidFill>
                          <a:latin typeface="+mn-lt"/>
                          <a:ea typeface="+mn-ea"/>
                          <a:cs typeface="+mn-cs"/>
                        </a:rPr>
                        <a:t>Learning objectives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lt1"/>
                          </a:solidFill>
                          <a:latin typeface="+mn-lt"/>
                          <a:ea typeface="+mn-ea"/>
                          <a:cs typeface="+mn-cs"/>
                        </a:rPr>
                        <a:t>Students will be able to:</a:t>
                      </a:r>
                      <a:endParaRPr kumimoji="0" lang="en-US" sz="2800" b="0"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lt1"/>
                          </a:solidFill>
                          <a:latin typeface="+mn-lt"/>
                          <a:ea typeface="+mn-ea"/>
                          <a:cs typeface="+mn-cs"/>
                        </a:rPr>
                        <a:t>a.</a:t>
                      </a:r>
                      <a:r>
                        <a:rPr kumimoji="0" lang="en-US" sz="1800" b="0" kern="1200" baseline="0" dirty="0" smtClean="0">
                          <a:solidFill>
                            <a:schemeClr val="lt1"/>
                          </a:solidFill>
                          <a:latin typeface="+mn-lt"/>
                          <a:ea typeface="+mn-ea"/>
                          <a:cs typeface="+mn-cs"/>
                        </a:rPr>
                        <a:t> </a:t>
                      </a:r>
                      <a:r>
                        <a:rPr kumimoji="0" lang="en-US" sz="1800" b="0" kern="1200" dirty="0" smtClean="0">
                          <a:solidFill>
                            <a:schemeClr val="lt1"/>
                          </a:solidFill>
                          <a:latin typeface="+mn-lt"/>
                          <a:ea typeface="+mn-ea"/>
                          <a:cs typeface="+mn-cs"/>
                        </a:rPr>
                        <a:t>Explain the standard process of digitization projects,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lt1"/>
                          </a:solidFill>
                          <a:latin typeface="+mn-lt"/>
                          <a:ea typeface="+mn-ea"/>
                          <a:cs typeface="+mn-cs"/>
                        </a:rPr>
                        <a:t>from initiating the project, to selecting and creating materials, making them accessible to users, and maintaining the collection of digitized materials.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0"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lt1"/>
                          </a:solidFill>
                          <a:latin typeface="+mn-lt"/>
                          <a:ea typeface="+mn-ea"/>
                          <a:cs typeface="+mn-cs"/>
                        </a:rPr>
                        <a:t>b.</a:t>
                      </a:r>
                      <a:r>
                        <a:rPr kumimoji="0" lang="en-US" sz="1800" b="0" kern="1200" baseline="0" dirty="0" smtClean="0">
                          <a:solidFill>
                            <a:schemeClr val="lt1"/>
                          </a:solidFill>
                          <a:latin typeface="+mn-lt"/>
                          <a:ea typeface="+mn-ea"/>
                          <a:cs typeface="+mn-cs"/>
                        </a:rPr>
                        <a:t> </a:t>
                      </a:r>
                      <a:r>
                        <a:rPr kumimoji="0" lang="en-US" sz="1800" b="0" kern="1200" dirty="0" smtClean="0">
                          <a:solidFill>
                            <a:schemeClr val="lt1"/>
                          </a:solidFill>
                          <a:latin typeface="+mn-lt"/>
                          <a:ea typeface="+mn-ea"/>
                          <a:cs typeface="+mn-cs"/>
                        </a:rPr>
                        <a:t>Demonstrate the critical issues and challenges of the digitization project (e.g., the potential uses, legal and financial considerations, preservation, and technical feasibility). Practice, by creating a small-scale collection of digital objects. </a:t>
                      </a:r>
                      <a:endParaRPr lang="en-US" b="0" dirty="0"/>
                    </a:p>
                  </a:txBody>
                  <a:tcPr/>
                </a:tc>
              </a:tr>
              <a:tr h="1251862">
                <a:tc>
                  <a:txBody>
                    <a:bodyPr/>
                    <a:lstStyle/>
                    <a:p>
                      <a:r>
                        <a:rPr kumimoji="0" lang="pt-BR" sz="1800" kern="1200" dirty="0" smtClean="0">
                          <a:solidFill>
                            <a:schemeClr val="dk1"/>
                          </a:solidFill>
                          <a:latin typeface="+mn-lt"/>
                          <a:ea typeface="+mn-ea"/>
                          <a:cs typeface="+mn-cs"/>
                        </a:rPr>
                        <a:t>Level of effort required</a:t>
                      </a:r>
                      <a:endParaRPr lang="en-US" dirty="0"/>
                    </a:p>
                  </a:txBody>
                  <a:tcPr/>
                </a:tc>
                <a:tc>
                  <a:txBody>
                    <a:bodyPr/>
                    <a:lstStyle/>
                    <a:p>
                      <a:r>
                        <a:rPr kumimoji="0" lang="en-US" sz="1800" kern="1200" dirty="0" smtClean="0">
                          <a:solidFill>
                            <a:schemeClr val="dk1"/>
                          </a:solidFill>
                          <a:latin typeface="+mn-lt"/>
                          <a:ea typeface="+mn-ea"/>
                          <a:cs typeface="+mn-cs"/>
                        </a:rPr>
                        <a:t>a. Class time: 1 1/2 hour</a:t>
                      </a:r>
                    </a:p>
                    <a:p>
                      <a:r>
                        <a:rPr kumimoji="0" lang="en-US" sz="1800" kern="1200" dirty="0" smtClean="0">
                          <a:solidFill>
                            <a:schemeClr val="dk1"/>
                          </a:solidFill>
                          <a:latin typeface="+mn-lt"/>
                          <a:ea typeface="+mn-ea"/>
                          <a:cs typeface="+mn-cs"/>
                        </a:rPr>
                        <a:t>b. Student time outside class: 4 hours</a:t>
                      </a:r>
                    </a:p>
                    <a:p>
                      <a:r>
                        <a:rPr kumimoji="0" lang="en-US" sz="1800" kern="1200" dirty="0" smtClean="0">
                          <a:solidFill>
                            <a:schemeClr val="dk1"/>
                          </a:solidFill>
                          <a:latin typeface="+mn-lt"/>
                          <a:ea typeface="+mn-ea"/>
                          <a:cs typeface="+mn-cs"/>
                        </a:rPr>
                        <a:t>    • Reading before the class starts: 2 hours</a:t>
                      </a:r>
                    </a:p>
                    <a:p>
                      <a:r>
                        <a:rPr kumimoji="0" lang="en-US" sz="1800" kern="1200" dirty="0" smtClean="0">
                          <a:solidFill>
                            <a:schemeClr val="dk1"/>
                          </a:solidFill>
                          <a:latin typeface="+mn-lt"/>
                          <a:ea typeface="+mn-ea"/>
                          <a:cs typeface="+mn-cs"/>
                        </a:rPr>
                        <a:t>    • Homework assignment: 2 hours</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Module 3-b: Digitization (2/3)</a:t>
            </a:r>
            <a:endParaRPr lang="en-US" dirty="0"/>
          </a:p>
        </p:txBody>
      </p:sp>
      <p:graphicFrame>
        <p:nvGraphicFramePr>
          <p:cNvPr id="6" name="Content Placeholder 5"/>
          <p:cNvGraphicFramePr>
            <a:graphicFrameLocks noGrp="1"/>
          </p:cNvGraphicFramePr>
          <p:nvPr>
            <p:ph idx="1"/>
          </p:nvPr>
        </p:nvGraphicFramePr>
        <p:xfrm>
          <a:off x="457200" y="1646238"/>
          <a:ext cx="8229600" cy="3657600"/>
        </p:xfrm>
        <a:graphic>
          <a:graphicData uri="http://schemas.openxmlformats.org/drawingml/2006/table">
            <a:tbl>
              <a:tblPr firstRow="1" bandRow="1">
                <a:tableStyleId>{5C22544A-7EE6-4342-B048-85BDC9FD1C3A}</a:tableStyleId>
              </a:tblPr>
              <a:tblGrid>
                <a:gridCol w="2362200"/>
                <a:gridCol w="5867400"/>
              </a:tblGrid>
              <a:tr h="370840">
                <a:tc>
                  <a:txBody>
                    <a:bodyPr/>
                    <a:lstStyle/>
                    <a:p>
                      <a:r>
                        <a:rPr lang="en-US" b="0" dirty="0" smtClean="0"/>
                        <a:t>Body of knowledge</a:t>
                      </a:r>
                      <a:endParaRPr lang="en-US" b="0" dirty="0"/>
                    </a:p>
                  </a:txBody>
                  <a:tcPr/>
                </a:tc>
                <a:tc>
                  <a:txBody>
                    <a:bodyPr/>
                    <a:lstStyle/>
                    <a:p>
                      <a:pPr marL="0" marR="0">
                        <a:spcBef>
                          <a:spcPts val="0"/>
                        </a:spcBef>
                        <a:spcAft>
                          <a:spcPts val="0"/>
                        </a:spcAft>
                      </a:pPr>
                      <a:r>
                        <a:rPr lang="en-US" sz="1800" b="0" dirty="0" smtClean="0">
                          <a:latin typeface="+mn-lt"/>
                          <a:ea typeface="SimSun"/>
                        </a:rPr>
                        <a:t>Definitions </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Digitization</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Digital conversion</a:t>
                      </a:r>
                      <a:endParaRPr lang="en-US" sz="2800" b="0" dirty="0" smtClean="0">
                        <a:latin typeface="+mn-lt"/>
                        <a:ea typeface="SimSun"/>
                      </a:endParaRPr>
                    </a:p>
                    <a:p>
                      <a:pPr marL="0" marR="0">
                        <a:spcBef>
                          <a:spcPts val="0"/>
                        </a:spcBef>
                        <a:spcAft>
                          <a:spcPts val="0"/>
                        </a:spcAft>
                      </a:pPr>
                      <a:r>
                        <a:rPr lang="en-US" sz="1800" b="0" dirty="0" smtClean="0">
                          <a:latin typeface="+mn-lt"/>
                          <a:ea typeface="SimSun"/>
                        </a:rPr>
                        <a:t>Digitization Process</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Potential and intended uses</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Considering issues before digitization</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Selecting materials for digitization</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Actions for digitizing</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Processing for use</a:t>
                      </a:r>
                      <a:endParaRPr lang="en-US" sz="2800" b="0" dirty="0" smtClean="0">
                        <a:latin typeface="+mn-lt"/>
                        <a:ea typeface="SimSun"/>
                      </a:endParaRPr>
                    </a:p>
                    <a:p>
                      <a:pPr marL="0" marR="0">
                        <a:spcBef>
                          <a:spcPts val="0"/>
                        </a:spcBef>
                        <a:spcAft>
                          <a:spcPts val="0"/>
                        </a:spcAft>
                      </a:pPr>
                      <a:r>
                        <a:rPr lang="en-US" sz="1800" b="0" dirty="0" smtClean="0">
                          <a:latin typeface="+mn-lt"/>
                          <a:ea typeface="SimSun"/>
                        </a:rPr>
                        <a:t>Digitization Projects</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Google Book Library Projects</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Open Content Alliance (OCA)</a:t>
                      </a:r>
                      <a:endParaRPr lang="en-US" sz="2800" b="0" dirty="0" smtClean="0">
                        <a:latin typeface="+mn-lt"/>
                        <a:ea typeface="SimSun"/>
                      </a:endParaRPr>
                    </a:p>
                    <a:p>
                      <a:r>
                        <a:rPr lang="en-US" sz="1800" b="0" dirty="0" smtClean="0">
                          <a:latin typeface="+mn-lt"/>
                          <a:ea typeface="SimSun"/>
                        </a:rPr>
                        <a:t>The Library of Congress: American Memory</a:t>
                      </a:r>
                      <a:endParaRPr lang="en-US" b="0" dirty="0">
                        <a:latin typeface="+mn-lt"/>
                      </a:endParaRPr>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Module 3-b: Digitization (3/3)</a:t>
            </a:r>
            <a:endParaRPr lang="en-US" dirty="0"/>
          </a:p>
        </p:txBody>
      </p:sp>
      <p:graphicFrame>
        <p:nvGraphicFramePr>
          <p:cNvPr id="6" name="Content Placeholder 5"/>
          <p:cNvGraphicFramePr>
            <a:graphicFrameLocks noGrp="1"/>
          </p:cNvGraphicFramePr>
          <p:nvPr>
            <p:ph idx="1"/>
          </p:nvPr>
        </p:nvGraphicFramePr>
        <p:xfrm>
          <a:off x="457200" y="1646238"/>
          <a:ext cx="8229600" cy="4846320"/>
        </p:xfrm>
        <a:graphic>
          <a:graphicData uri="http://schemas.openxmlformats.org/drawingml/2006/table">
            <a:tbl>
              <a:tblPr firstRow="1" bandRow="1">
                <a:tableStyleId>{5C22544A-7EE6-4342-B048-85BDC9FD1C3A}</a:tableStyleId>
              </a:tblPr>
              <a:tblGrid>
                <a:gridCol w="1752600"/>
                <a:gridCol w="6477000"/>
              </a:tblGrid>
              <a:tr h="370840">
                <a:tc>
                  <a:txBody>
                    <a:bodyPr/>
                    <a:lstStyle/>
                    <a:p>
                      <a:r>
                        <a:rPr kumimoji="0" lang="en-US" sz="1800" b="0" kern="1200" dirty="0" smtClean="0">
                          <a:solidFill>
                            <a:schemeClr val="lt1"/>
                          </a:solidFill>
                          <a:latin typeface="+mn-lt"/>
                          <a:ea typeface="+mn-ea"/>
                          <a:cs typeface="+mn-cs"/>
                        </a:rPr>
                        <a:t>(Selected) Readings for students</a:t>
                      </a:r>
                      <a:endParaRPr lang="en-US" b="0" dirty="0"/>
                    </a:p>
                  </a:txBody>
                  <a:tcPr/>
                </a:tc>
                <a:tc>
                  <a:txBody>
                    <a:bodyPr/>
                    <a:lstStyle/>
                    <a:p>
                      <a:pPr marL="217170" marR="0" indent="-217170">
                        <a:spcBef>
                          <a:spcPts val="0"/>
                        </a:spcBef>
                        <a:spcAft>
                          <a:spcPts val="0"/>
                        </a:spcAft>
                        <a:tabLst>
                          <a:tab pos="217170" algn="l"/>
                        </a:tabLst>
                      </a:pPr>
                      <a:r>
                        <a:rPr lang="en-US" sz="1800" b="0" dirty="0" smtClean="0">
                          <a:solidFill>
                            <a:srgbClr val="000000"/>
                          </a:solidFill>
                          <a:latin typeface="+mn-lt"/>
                          <a:ea typeface="SimSun"/>
                        </a:rPr>
                        <a:t>Chowdhury, G.G., &amp; Chowdhury, S. (2003). Chapter 6, Digitization. In </a:t>
                      </a:r>
                      <a:r>
                        <a:rPr lang="en-US" sz="1800" b="0" i="1" dirty="0" smtClean="0">
                          <a:solidFill>
                            <a:srgbClr val="000000"/>
                          </a:solidFill>
                          <a:latin typeface="+mn-lt"/>
                          <a:ea typeface="SimSun"/>
                        </a:rPr>
                        <a:t>Introduction to Digital Libraries</a:t>
                      </a:r>
                      <a:r>
                        <a:rPr lang="en-US" sz="1800" b="0" dirty="0" smtClean="0">
                          <a:solidFill>
                            <a:srgbClr val="000000"/>
                          </a:solidFill>
                          <a:latin typeface="+mn-lt"/>
                          <a:ea typeface="SimSun"/>
                        </a:rPr>
                        <a:t>. London: Facet Publishing, 103-119.</a:t>
                      </a:r>
                      <a:endParaRPr lang="en-US" sz="2800" b="0" dirty="0" smtClean="0">
                        <a:latin typeface="+mn-lt"/>
                        <a:ea typeface="Times New Roman"/>
                      </a:endParaRPr>
                    </a:p>
                    <a:p>
                      <a:pPr marL="217170" marR="0" indent="-217170">
                        <a:spcBef>
                          <a:spcPts val="0"/>
                        </a:spcBef>
                        <a:spcAft>
                          <a:spcPts val="0"/>
                        </a:spcAft>
                        <a:tabLst>
                          <a:tab pos="217170" algn="l"/>
                        </a:tabLst>
                      </a:pPr>
                      <a:r>
                        <a:rPr lang="en-US" sz="1800" b="0" dirty="0" smtClean="0">
                          <a:solidFill>
                            <a:srgbClr val="000000"/>
                          </a:solidFill>
                          <a:latin typeface="+mn-lt"/>
                          <a:ea typeface="SimSun"/>
                        </a:rPr>
                        <a:t>Cornell University Library. (2000). Moving theory into practice: Digital imaging tutorial. Retrieved October 29, 2005, from </a:t>
                      </a:r>
                      <a:r>
                        <a:rPr lang="en-US" sz="1800" b="0" u="sng" dirty="0" smtClean="0">
                          <a:solidFill>
                            <a:schemeClr val="tx1"/>
                          </a:solidFill>
                          <a:latin typeface="+mn-lt"/>
                          <a:ea typeface="SimSun"/>
                        </a:rPr>
                        <a:t>http://www.library.cornell.edu/ preservation/tutorial/contents.html</a:t>
                      </a:r>
                      <a:r>
                        <a:rPr lang="en-US" sz="1800" b="0" dirty="0" smtClean="0">
                          <a:solidFill>
                            <a:srgbClr val="0000FF"/>
                          </a:solidFill>
                          <a:latin typeface="+mn-lt"/>
                          <a:ea typeface="SimSun"/>
                        </a:rPr>
                        <a:t> </a:t>
                      </a:r>
                      <a:endParaRPr lang="en-US" sz="2800" b="0" dirty="0" smtClean="0">
                        <a:latin typeface="+mn-lt"/>
                        <a:ea typeface="Times New Roman"/>
                      </a:endParaRPr>
                    </a:p>
                    <a:p>
                      <a:r>
                        <a:rPr lang="en-US" sz="1800" b="0" dirty="0" smtClean="0">
                          <a:solidFill>
                            <a:srgbClr val="000000"/>
                          </a:solidFill>
                          <a:latin typeface="+mn-lt"/>
                          <a:ea typeface="SimSun"/>
                        </a:rPr>
                        <a:t>Smith,  A. (1999). </a:t>
                      </a:r>
                      <a:r>
                        <a:rPr lang="en-US" sz="1800" b="0" i="1" dirty="0" smtClean="0">
                          <a:solidFill>
                            <a:srgbClr val="000000"/>
                          </a:solidFill>
                          <a:latin typeface="+mn-lt"/>
                          <a:ea typeface="SimSun"/>
                        </a:rPr>
                        <a:t>Why Digitize?</a:t>
                      </a:r>
                      <a:r>
                        <a:rPr lang="en-US" sz="1800" b="0" dirty="0" smtClean="0">
                          <a:solidFill>
                            <a:srgbClr val="000000"/>
                          </a:solidFill>
                          <a:latin typeface="+mn-lt"/>
                          <a:ea typeface="SimSun"/>
                        </a:rPr>
                        <a:t>  </a:t>
                      </a:r>
                    </a:p>
                    <a:p>
                      <a:r>
                        <a:rPr lang="en-US" sz="1800" b="0" dirty="0" smtClean="0">
                          <a:solidFill>
                            <a:srgbClr val="000000"/>
                          </a:solidFill>
                          <a:latin typeface="+mn-lt"/>
                          <a:ea typeface="SimSun"/>
                        </a:rPr>
                        <a:t>   Washington, DC: Council on Library  </a:t>
                      </a:r>
                    </a:p>
                    <a:p>
                      <a:r>
                        <a:rPr lang="en-US" sz="1800" b="0" dirty="0" smtClean="0">
                          <a:solidFill>
                            <a:srgbClr val="000000"/>
                          </a:solidFill>
                          <a:latin typeface="+mn-lt"/>
                          <a:ea typeface="SimSun"/>
                        </a:rPr>
                        <a:t>   &amp; Information Resources. Retrieved  </a:t>
                      </a:r>
                    </a:p>
                    <a:p>
                      <a:r>
                        <a:rPr lang="en-US" sz="1800" b="0" dirty="0" smtClean="0">
                          <a:solidFill>
                            <a:srgbClr val="000000"/>
                          </a:solidFill>
                          <a:latin typeface="+mn-lt"/>
                          <a:ea typeface="SimSun"/>
                        </a:rPr>
                        <a:t>   November 2, 2007, from  </a:t>
                      </a:r>
                    </a:p>
                    <a:p>
                      <a:r>
                        <a:rPr lang="en-US" sz="1800" b="0" u="none" dirty="0" smtClean="0">
                          <a:solidFill>
                            <a:srgbClr val="000000"/>
                          </a:solidFill>
                          <a:latin typeface="+mn-lt"/>
                          <a:ea typeface="SimSun"/>
                          <a:hlinkClick r:id="rId2"/>
                        </a:rPr>
                        <a:t>   </a:t>
                      </a:r>
                      <a:r>
                        <a:rPr lang="en-US" sz="1800" b="0" u="sng" dirty="0" smtClean="0">
                          <a:solidFill>
                            <a:schemeClr val="tx1"/>
                          </a:solidFill>
                          <a:latin typeface="+mn-lt"/>
                          <a:ea typeface="SimSun"/>
                        </a:rPr>
                        <a:t>http://www.clir.org/pubs/abstract/pub80.html</a:t>
                      </a:r>
                      <a:r>
                        <a:rPr lang="en-US" sz="1800" b="0" dirty="0" smtClean="0">
                          <a:solidFill>
                            <a:schemeClr val="tx1"/>
                          </a:solidFill>
                          <a:latin typeface="+mn-lt"/>
                          <a:ea typeface="SimSun"/>
                        </a:rPr>
                        <a:t> </a:t>
                      </a:r>
                      <a:endParaRPr lang="en-US" b="0" dirty="0">
                        <a:solidFill>
                          <a:schemeClr val="tx1"/>
                        </a:solidFill>
                        <a:latin typeface="+mn-lt"/>
                      </a:endParaRPr>
                    </a:p>
                  </a:txBody>
                  <a:tcPr/>
                </a:tc>
              </a:tr>
              <a:tr h="370840">
                <a:tc>
                  <a:txBody>
                    <a:bodyPr/>
                    <a:lstStyle/>
                    <a:p>
                      <a:r>
                        <a:rPr kumimoji="0" lang="en-US" sz="1800" kern="1200" dirty="0" smtClean="0">
                          <a:solidFill>
                            <a:schemeClr val="dk1"/>
                          </a:solidFill>
                          <a:latin typeface="+mn-lt"/>
                          <a:ea typeface="+mn-ea"/>
                          <a:cs typeface="+mn-cs"/>
                        </a:rPr>
                        <a:t>Learning activities</a:t>
                      </a:r>
                      <a:endParaRPr lang="en-US" dirty="0"/>
                    </a:p>
                  </a:txBody>
                  <a:tcPr/>
                </a:tc>
                <a:tc>
                  <a:txBody>
                    <a:bodyPr/>
                    <a:lstStyle/>
                    <a:p>
                      <a:pPr lvl="0"/>
                      <a:r>
                        <a:rPr kumimoji="0" lang="en-US" sz="1800" kern="1200" dirty="0" smtClean="0">
                          <a:solidFill>
                            <a:schemeClr val="dk1"/>
                          </a:solidFill>
                          <a:latin typeface="+mn-lt"/>
                          <a:ea typeface="+mn-ea"/>
                          <a:cs typeface="+mn-cs"/>
                        </a:rPr>
                        <a:t>Group assignment: Building a digital image collection.   This assignment provides an opportunity for the students to create digital</a:t>
                      </a:r>
                      <a:r>
                        <a:rPr kumimoji="0" lang="en-US" sz="1800" kern="1200" baseline="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objects and process the objects to be used as a part of an art image collection of a hypothetical digital library that the class members will build together.</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100" dirty="0" smtClean="0"/>
              <a:t>Module 4-a: Metadata (1/4)</a:t>
            </a:r>
            <a:endParaRPr lang="en-US" sz="4100" dirty="0"/>
          </a:p>
        </p:txBody>
      </p:sp>
      <p:graphicFrame>
        <p:nvGraphicFramePr>
          <p:cNvPr id="6" name="Content Placeholder 5"/>
          <p:cNvGraphicFramePr>
            <a:graphicFrameLocks noGrp="1"/>
          </p:cNvGraphicFramePr>
          <p:nvPr>
            <p:ph idx="1"/>
          </p:nvPr>
        </p:nvGraphicFramePr>
        <p:xfrm>
          <a:off x="457200" y="1646238"/>
          <a:ext cx="8229600" cy="3491824"/>
        </p:xfrm>
        <a:graphic>
          <a:graphicData uri="http://schemas.openxmlformats.org/drawingml/2006/table">
            <a:tbl>
              <a:tblPr firstRow="1" bandRow="1">
                <a:tableStyleId>{5C22544A-7EE6-4342-B048-85BDC9FD1C3A}</a:tableStyleId>
              </a:tblPr>
              <a:tblGrid>
                <a:gridCol w="1676400"/>
                <a:gridCol w="6553200"/>
              </a:tblGrid>
              <a:tr h="22399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lt1"/>
                          </a:solidFill>
                          <a:latin typeface="+mn-lt"/>
                          <a:ea typeface="+mn-ea"/>
                          <a:cs typeface="+mn-cs"/>
                        </a:rPr>
                        <a:t>Learning objectives</a:t>
                      </a:r>
                      <a:endParaRPr lang="en-US" sz="1800" b="0" dirty="0"/>
                    </a:p>
                  </a:txBody>
                  <a:tcPr/>
                </a:tc>
                <a:tc>
                  <a:txBody>
                    <a:bodyPr/>
                    <a:lstStyle/>
                    <a:p>
                      <a:pPr marL="0" marR="0">
                        <a:spcBef>
                          <a:spcPts val="0"/>
                        </a:spcBef>
                        <a:spcAft>
                          <a:spcPts val="0"/>
                        </a:spcAft>
                      </a:pPr>
                      <a:r>
                        <a:rPr lang="en-US" sz="1800" b="0" dirty="0" smtClean="0">
                          <a:latin typeface="+mn-lt"/>
                          <a:ea typeface="Times New Roman"/>
                        </a:rPr>
                        <a:t>Students will be able to: </a:t>
                      </a:r>
                    </a:p>
                    <a:p>
                      <a:pPr marL="342900" marR="0" lvl="0" indent="-342900">
                        <a:spcBef>
                          <a:spcPts val="0"/>
                        </a:spcBef>
                        <a:spcAft>
                          <a:spcPts val="0"/>
                        </a:spcAft>
                        <a:buFont typeface="+mj-lt"/>
                        <a:buAutoNum type="alphaLcPeriod"/>
                        <a:tabLst>
                          <a:tab pos="228600" algn="l"/>
                        </a:tabLst>
                      </a:pPr>
                      <a:r>
                        <a:rPr lang="en-US" sz="1800" b="0" dirty="0" smtClean="0">
                          <a:latin typeface="+mn-lt"/>
                          <a:ea typeface="Times New Roman"/>
                        </a:rPr>
                        <a:t>Explain the basic principles of metadata creation.</a:t>
                      </a:r>
                    </a:p>
                    <a:p>
                      <a:pPr marL="342900" marR="0" lvl="0" indent="-342900">
                        <a:spcBef>
                          <a:spcPts val="0"/>
                        </a:spcBef>
                        <a:spcAft>
                          <a:spcPts val="0"/>
                        </a:spcAft>
                        <a:buFont typeface="+mj-lt"/>
                        <a:buAutoNum type="alphaLcPeriod"/>
                        <a:tabLst>
                          <a:tab pos="228600" algn="l"/>
                        </a:tabLst>
                      </a:pPr>
                      <a:r>
                        <a:rPr lang="en-US" sz="1800" b="0" dirty="0" smtClean="0">
                          <a:latin typeface="+mn-lt"/>
                          <a:ea typeface="Times New Roman"/>
                        </a:rPr>
                        <a:t>Explain the issues associated with the design of metadata schema for digital materials, and the assignment of metadata values for specific digital materials.</a:t>
                      </a:r>
                    </a:p>
                    <a:p>
                      <a:pPr marL="342900" marR="0" lvl="0" indent="-342900">
                        <a:spcBef>
                          <a:spcPts val="0"/>
                        </a:spcBef>
                        <a:spcAft>
                          <a:spcPts val="0"/>
                        </a:spcAft>
                        <a:buFont typeface="+mj-lt"/>
                        <a:buAutoNum type="alphaLcPeriod"/>
                        <a:tabLst>
                          <a:tab pos="228600" algn="l"/>
                        </a:tabLst>
                      </a:pPr>
                      <a:r>
                        <a:rPr lang="en-US" sz="1800" b="0" dirty="0" smtClean="0">
                          <a:latin typeface="+mn-lt"/>
                          <a:ea typeface="Times New Roman"/>
                        </a:rPr>
                        <a:t>Design a metadata schema and assign the values appropriate to materials in a particular digital library.</a:t>
                      </a:r>
                      <a:endParaRPr lang="en-US" sz="1800" b="0" dirty="0">
                        <a:latin typeface="+mn-lt"/>
                      </a:endParaRPr>
                    </a:p>
                  </a:txBody>
                  <a:tcPr/>
                </a:tc>
              </a:tr>
              <a:tr h="1251862">
                <a:tc>
                  <a:txBody>
                    <a:bodyPr/>
                    <a:lstStyle/>
                    <a:p>
                      <a:r>
                        <a:rPr kumimoji="0" lang="pt-BR" sz="1800" kern="1200" dirty="0" smtClean="0">
                          <a:solidFill>
                            <a:schemeClr val="dk1"/>
                          </a:solidFill>
                          <a:latin typeface="+mn-lt"/>
                          <a:ea typeface="+mn-ea"/>
                          <a:cs typeface="+mn-cs"/>
                        </a:rPr>
                        <a:t>Level of effort required</a:t>
                      </a:r>
                      <a:endParaRPr lang="en-US" sz="1800" dirty="0"/>
                    </a:p>
                  </a:txBody>
                  <a:tcPr/>
                </a:tc>
                <a:tc>
                  <a:txBody>
                    <a:bodyPr/>
                    <a:lstStyle/>
                    <a:p>
                      <a:pPr marL="0" marR="0">
                        <a:spcBef>
                          <a:spcPts val="0"/>
                        </a:spcBef>
                        <a:spcAft>
                          <a:spcPts val="0"/>
                        </a:spcAft>
                        <a:tabLst>
                          <a:tab pos="226695" algn="l"/>
                        </a:tabLst>
                      </a:pPr>
                      <a:r>
                        <a:rPr lang="en-US" sz="1800" b="0" dirty="0" smtClean="0">
                          <a:latin typeface="+mn-lt"/>
                          <a:ea typeface="SimSun"/>
                        </a:rPr>
                        <a:t>a. </a:t>
                      </a:r>
                      <a:r>
                        <a:rPr lang="en-US" sz="1800" b="0" dirty="0" smtClean="0">
                          <a:latin typeface="+mn-lt"/>
                          <a:ea typeface="Times New Roman"/>
                        </a:rPr>
                        <a:t>In class: 3 hours</a:t>
                      </a:r>
                    </a:p>
                    <a:p>
                      <a:pPr marL="0" marR="0">
                        <a:spcBef>
                          <a:spcPts val="0"/>
                        </a:spcBef>
                        <a:spcAft>
                          <a:spcPts val="0"/>
                        </a:spcAft>
                        <a:tabLst>
                          <a:tab pos="217170" algn="l"/>
                        </a:tabLst>
                      </a:pPr>
                      <a:r>
                        <a:rPr lang="en-US" sz="1800" b="0" dirty="0" smtClean="0">
                          <a:latin typeface="+mn-lt"/>
                          <a:ea typeface="SimSun"/>
                        </a:rPr>
                        <a:t>b. Student time outside class:</a:t>
                      </a:r>
                      <a:endParaRPr lang="en-US" sz="1800" b="0" dirty="0" smtClean="0">
                        <a:latin typeface="+mn-lt"/>
                        <a:ea typeface="Times New Roman"/>
                      </a:endParaRPr>
                    </a:p>
                    <a:p>
                      <a:pPr marL="0" marR="0">
                        <a:spcBef>
                          <a:spcPts val="0"/>
                        </a:spcBef>
                        <a:spcAft>
                          <a:spcPts val="0"/>
                        </a:spcAft>
                        <a:tabLst>
                          <a:tab pos="217170" algn="l"/>
                        </a:tabLst>
                      </a:pPr>
                      <a:r>
                        <a:rPr lang="en-US" sz="1800" b="0" dirty="0" smtClean="0">
                          <a:latin typeface="+mn-lt"/>
                          <a:ea typeface="SimSun"/>
                        </a:rPr>
                        <a:t>	</a:t>
                      </a:r>
                      <a:r>
                        <a:rPr lang="en-US" sz="1800" b="0" dirty="0" smtClean="0">
                          <a:latin typeface="+mn-lt"/>
                          <a:ea typeface="SymbolMT"/>
                        </a:rPr>
                        <a:t>• </a:t>
                      </a:r>
                      <a:r>
                        <a:rPr lang="en-US" sz="1800" b="0" dirty="0" smtClean="0">
                          <a:latin typeface="+mn-lt"/>
                          <a:ea typeface="SimSun"/>
                        </a:rPr>
                        <a:t>Reading before the class starts: 2-3 hours</a:t>
                      </a:r>
                      <a:endParaRPr lang="en-US" sz="1800" b="0" dirty="0" smtClean="0">
                        <a:latin typeface="+mn-lt"/>
                        <a:ea typeface="Times New Roman"/>
                      </a:endParaRPr>
                    </a:p>
                    <a:p>
                      <a:r>
                        <a:rPr lang="en-US" sz="1800" b="0" baseline="0" dirty="0" smtClean="0">
                          <a:latin typeface="+mn-lt"/>
                          <a:ea typeface="SymbolMT"/>
                        </a:rPr>
                        <a:t>    </a:t>
                      </a:r>
                      <a:r>
                        <a:rPr lang="en-US" sz="1800" b="0" dirty="0" smtClean="0">
                          <a:latin typeface="+mn-lt"/>
                          <a:ea typeface="SymbolMT"/>
                        </a:rPr>
                        <a:t>• </a:t>
                      </a:r>
                      <a:r>
                        <a:rPr lang="en-US" sz="1800" b="0" dirty="0" smtClean="0">
                          <a:latin typeface="+mn-lt"/>
                          <a:ea typeface="SimSun"/>
                        </a:rPr>
                        <a:t>Homework assignment (optional): 1 hour</a:t>
                      </a:r>
                      <a:endParaRPr lang="en-US" sz="1800" b="0" dirty="0">
                        <a:latin typeface="+mn-lt"/>
                      </a:endParaRPr>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100" dirty="0" smtClean="0"/>
              <a:t>Module 4-a: Metadata (2/4)</a:t>
            </a:r>
            <a:endParaRPr lang="en-US" sz="4100" dirty="0"/>
          </a:p>
        </p:txBody>
      </p:sp>
      <p:graphicFrame>
        <p:nvGraphicFramePr>
          <p:cNvPr id="6" name="Content Placeholder 5"/>
          <p:cNvGraphicFramePr>
            <a:graphicFrameLocks noGrp="1"/>
          </p:cNvGraphicFramePr>
          <p:nvPr>
            <p:ph idx="1"/>
          </p:nvPr>
        </p:nvGraphicFramePr>
        <p:xfrm>
          <a:off x="457200" y="1646238"/>
          <a:ext cx="8229600" cy="4206240"/>
        </p:xfrm>
        <a:graphic>
          <a:graphicData uri="http://schemas.openxmlformats.org/drawingml/2006/table">
            <a:tbl>
              <a:tblPr firstRow="1" bandRow="1">
                <a:tableStyleId>{5C22544A-7EE6-4342-B048-85BDC9FD1C3A}</a:tableStyleId>
              </a:tblPr>
              <a:tblGrid>
                <a:gridCol w="1828800"/>
                <a:gridCol w="6400800"/>
              </a:tblGrid>
              <a:tr h="370840">
                <a:tc>
                  <a:txBody>
                    <a:bodyPr/>
                    <a:lstStyle/>
                    <a:p>
                      <a:r>
                        <a:rPr lang="en-US" b="0" dirty="0" smtClean="0"/>
                        <a:t>Body of knowledge</a:t>
                      </a:r>
                      <a:endParaRPr lang="en-US" b="0" dirty="0"/>
                    </a:p>
                  </a:txBody>
                  <a:tcPr/>
                </a:tc>
                <a:tc>
                  <a:txBody>
                    <a:bodyPr/>
                    <a:lstStyle/>
                    <a:p>
                      <a:pPr marL="0" marR="0">
                        <a:spcBef>
                          <a:spcPts val="0"/>
                        </a:spcBef>
                        <a:spcAft>
                          <a:spcPts val="0"/>
                        </a:spcAft>
                      </a:pPr>
                      <a:r>
                        <a:rPr lang="en-US" sz="1800" b="0" dirty="0" smtClean="0">
                          <a:latin typeface="+mn-lt"/>
                          <a:ea typeface="SimSun"/>
                        </a:rPr>
                        <a:t>Definitions </a:t>
                      </a:r>
                      <a:endParaRPr lang="en-US" sz="2800" b="0" dirty="0" smtClean="0">
                        <a:latin typeface="+mn-lt"/>
                        <a:ea typeface="Times New Roman"/>
                      </a:endParaRPr>
                    </a:p>
                    <a:p>
                      <a:pPr marL="0" marR="0">
                        <a:spcBef>
                          <a:spcPts val="0"/>
                        </a:spcBef>
                        <a:spcAft>
                          <a:spcPts val="0"/>
                        </a:spcAft>
                      </a:pPr>
                      <a:r>
                        <a:rPr lang="en-US" sz="1800" b="0" dirty="0" smtClean="0">
                          <a:latin typeface="+mn-lt"/>
                          <a:ea typeface="SimSun"/>
                        </a:rPr>
                        <a:t>Dublin Core (DC) </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DC principles</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Data model</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Problems with DC</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DC extensions</a:t>
                      </a:r>
                      <a:endParaRPr lang="en-US" sz="2800" b="0" dirty="0" smtClean="0">
                        <a:latin typeface="+mn-lt"/>
                        <a:ea typeface="SimSun"/>
                      </a:endParaRPr>
                    </a:p>
                    <a:p>
                      <a:pPr marL="0" marR="0">
                        <a:spcBef>
                          <a:spcPts val="0"/>
                        </a:spcBef>
                        <a:spcAft>
                          <a:spcPts val="0"/>
                        </a:spcAft>
                      </a:pPr>
                      <a:r>
                        <a:rPr lang="en-US" sz="1800" b="0" dirty="0" smtClean="0">
                          <a:latin typeface="+mn-lt"/>
                          <a:ea typeface="SimSun"/>
                        </a:rPr>
                        <a:t>Namespaces and repositories</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Types of interoperability (federation, harvesting, crosswalks)</a:t>
                      </a:r>
                      <a:endParaRPr lang="en-US" sz="2800" b="0" dirty="0" smtClean="0">
                        <a:latin typeface="+mn-lt"/>
                        <a:ea typeface="SimSun"/>
                      </a:endParaRPr>
                    </a:p>
                    <a:p>
                      <a:pPr marL="0" marR="0">
                        <a:spcBef>
                          <a:spcPts val="0"/>
                        </a:spcBef>
                        <a:spcAft>
                          <a:spcPts val="0"/>
                        </a:spcAft>
                      </a:pPr>
                      <a:r>
                        <a:rPr lang="en-US" sz="1800" b="0" dirty="0" smtClean="0">
                          <a:latin typeface="+mn-lt"/>
                          <a:ea typeface="SimSun"/>
                        </a:rPr>
                        <a:t>Administrative metadata</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Designates information related to the administration of digital objects</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Enable verification of the integrity, ownership and authorship</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Examples of elements (Rights, Handling, Affiliation)</a:t>
                      </a:r>
                      <a:endParaRPr lang="en-US" sz="2800" b="0" dirty="0" smtClean="0">
                        <a:latin typeface="+mn-lt"/>
                        <a:ea typeface="SimSun"/>
                      </a:endParaRPr>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4526280"/>
          </a:xfrm>
        </p:spPr>
        <p:txBody>
          <a:bodyPr/>
          <a:lstStyle/>
          <a:p>
            <a:pPr marL="514350" indent="-514350">
              <a:buNone/>
            </a:pPr>
            <a:r>
              <a:rPr lang="en-US" dirty="0" smtClean="0"/>
              <a:t>1.  </a:t>
            </a:r>
            <a:r>
              <a:rPr lang="en-US" dirty="0" smtClean="0">
                <a:solidFill>
                  <a:srgbClr val="FFC000"/>
                </a:solidFill>
              </a:rPr>
              <a:t>Introduction</a:t>
            </a:r>
          </a:p>
          <a:p>
            <a:pPr marL="514350" indent="-514350">
              <a:buNone/>
            </a:pPr>
            <a:r>
              <a:rPr lang="en-US" dirty="0" smtClean="0"/>
              <a:t>2.  Selected DL modules for scholars</a:t>
            </a:r>
          </a:p>
          <a:p>
            <a:pPr marL="925830" lvl="1" indent="-514350">
              <a:buNone/>
            </a:pPr>
            <a:r>
              <a:rPr lang="en-US" dirty="0" smtClean="0"/>
              <a:t> 2.1.  Draft DL modules</a:t>
            </a:r>
          </a:p>
          <a:p>
            <a:pPr marL="514350" indent="-514350">
              <a:buNone/>
            </a:pPr>
            <a:r>
              <a:rPr lang="en-US" dirty="0" smtClean="0"/>
              <a:t>3.</a:t>
            </a:r>
            <a:r>
              <a:rPr lang="en-US" i="1" dirty="0" smtClean="0"/>
              <a:t>  The ETD Guide</a:t>
            </a:r>
            <a:r>
              <a:rPr lang="en-US" dirty="0" smtClean="0"/>
              <a:t> update and migration</a:t>
            </a:r>
          </a:p>
          <a:p>
            <a:pPr marL="862330" lvl="1" indent="-514350">
              <a:buNone/>
            </a:pPr>
            <a:r>
              <a:rPr lang="en-US" dirty="0" smtClean="0"/>
              <a:t>  3.1.  Contributing to </a:t>
            </a:r>
            <a:r>
              <a:rPr lang="en-US" i="1" dirty="0" smtClean="0"/>
              <a:t>The ETD Guide</a:t>
            </a:r>
          </a:p>
          <a:p>
            <a:pPr marL="514350" indent="-514350">
              <a:buNone/>
            </a:pPr>
            <a:r>
              <a:rPr lang="en-US" dirty="0" smtClean="0"/>
              <a:t>4.  Summary</a:t>
            </a:r>
          </a:p>
          <a:p>
            <a:pPr marL="514350" indent="-514350"/>
            <a:r>
              <a:rPr lang="en-US" dirty="0" smtClean="0"/>
              <a:t>5.  Invitation</a:t>
            </a:r>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100" dirty="0" smtClean="0"/>
              <a:t>Module 4-a: Metadata (3/4)</a:t>
            </a:r>
            <a:endParaRPr lang="en-US" sz="4100" dirty="0"/>
          </a:p>
        </p:txBody>
      </p:sp>
      <p:graphicFrame>
        <p:nvGraphicFramePr>
          <p:cNvPr id="6" name="Content Placeholder 5"/>
          <p:cNvGraphicFramePr>
            <a:graphicFrameLocks noGrp="1"/>
          </p:cNvGraphicFramePr>
          <p:nvPr>
            <p:ph idx="1"/>
          </p:nvPr>
        </p:nvGraphicFramePr>
        <p:xfrm>
          <a:off x="457200" y="1447800"/>
          <a:ext cx="8229600" cy="4754880"/>
        </p:xfrm>
        <a:graphic>
          <a:graphicData uri="http://schemas.openxmlformats.org/drawingml/2006/table">
            <a:tbl>
              <a:tblPr firstRow="1" bandRow="1">
                <a:tableStyleId>{5C22544A-7EE6-4342-B048-85BDC9FD1C3A}</a:tableStyleId>
              </a:tblPr>
              <a:tblGrid>
                <a:gridCol w="1752600"/>
                <a:gridCol w="6477000"/>
              </a:tblGrid>
              <a:tr h="370840">
                <a:tc>
                  <a:txBody>
                    <a:bodyPr/>
                    <a:lstStyle/>
                    <a:p>
                      <a:r>
                        <a:rPr lang="en-US" b="0" dirty="0" smtClean="0"/>
                        <a:t>(Continued…)</a:t>
                      </a:r>
                    </a:p>
                    <a:p>
                      <a:endParaRPr lang="en-US" b="0" dirty="0" smtClean="0"/>
                    </a:p>
                    <a:p>
                      <a:r>
                        <a:rPr lang="en-US" b="0" dirty="0" smtClean="0"/>
                        <a:t>Body of knowledge</a:t>
                      </a:r>
                      <a:endParaRPr lang="en-US" b="0" dirty="0"/>
                    </a:p>
                  </a:txBody>
                  <a:tcPr/>
                </a:tc>
                <a:tc>
                  <a:txBody>
                    <a:bodyPr/>
                    <a:lstStyle/>
                    <a:p>
                      <a:pPr marL="0" marR="0">
                        <a:spcBef>
                          <a:spcPts val="0"/>
                        </a:spcBef>
                        <a:spcAft>
                          <a:spcPts val="0"/>
                        </a:spcAft>
                      </a:pPr>
                      <a:r>
                        <a:rPr lang="en-US" sz="1800" b="0" dirty="0" smtClean="0">
                          <a:latin typeface="+mn-lt"/>
                          <a:ea typeface="SimSun"/>
                        </a:rPr>
                        <a:t>Preservation metadata</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Data necessary to maintain the viability, </a:t>
                      </a:r>
                      <a:r>
                        <a:rPr lang="en-US" sz="1800" b="0" dirty="0" err="1" smtClean="0">
                          <a:latin typeface="+mn-lt"/>
                          <a:ea typeface="SimSun"/>
                        </a:rPr>
                        <a:t>renderability</a:t>
                      </a:r>
                      <a:r>
                        <a:rPr lang="en-US" sz="1800" b="0" dirty="0" smtClean="0">
                          <a:latin typeface="+mn-lt"/>
                          <a:ea typeface="SimSun"/>
                        </a:rPr>
                        <a:t> and understandability of digital objects over the long term</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Examples of elements (</a:t>
                      </a:r>
                      <a:r>
                        <a:rPr lang="en-US" sz="1800" b="0" dirty="0" err="1" smtClean="0">
                          <a:latin typeface="+mn-lt"/>
                          <a:ea typeface="SimSun"/>
                        </a:rPr>
                        <a:t>PreservationLevel</a:t>
                      </a:r>
                      <a:r>
                        <a:rPr lang="en-US" sz="1800" b="0" dirty="0" smtClean="0">
                          <a:latin typeface="+mn-lt"/>
                          <a:ea typeface="SimSun"/>
                        </a:rPr>
                        <a:t>, Fixity, Environment)</a:t>
                      </a:r>
                      <a:endParaRPr lang="en-US" sz="2800" b="0" dirty="0" smtClean="0">
                        <a:latin typeface="+mn-lt"/>
                        <a:ea typeface="SimSun"/>
                      </a:endParaRPr>
                    </a:p>
                    <a:p>
                      <a:pPr marL="0" marR="0">
                        <a:spcBef>
                          <a:spcPts val="0"/>
                        </a:spcBef>
                        <a:spcAft>
                          <a:spcPts val="0"/>
                        </a:spcAft>
                      </a:pPr>
                      <a:r>
                        <a:rPr lang="en-US" sz="1800" b="0" dirty="0" smtClean="0">
                          <a:latin typeface="+mn-lt"/>
                          <a:ea typeface="SimSun"/>
                        </a:rPr>
                        <a:t>Harvesting</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Facilities (reuse, services, sharing among the community members)</a:t>
                      </a:r>
                      <a:endParaRPr lang="en-US" sz="2800" b="0" dirty="0" smtClean="0">
                        <a:latin typeface="+mn-lt"/>
                        <a:ea typeface="SimSu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Open Archive Initiative Protocol for Metadata Harvesting (OAI-PMH)</a:t>
                      </a:r>
                      <a:endParaRPr lang="en-US" sz="2800" b="0" dirty="0" smtClean="0">
                        <a:latin typeface="+mn-lt"/>
                        <a:ea typeface="SimSun"/>
                      </a:endParaRPr>
                    </a:p>
                    <a:p>
                      <a:pPr marL="0" marR="0">
                        <a:spcBef>
                          <a:spcPts val="0"/>
                        </a:spcBef>
                        <a:spcAft>
                          <a:spcPts val="0"/>
                        </a:spcAft>
                      </a:pPr>
                      <a:r>
                        <a:rPr lang="en-US" sz="1800" b="0" dirty="0" smtClean="0">
                          <a:latin typeface="+mn-lt"/>
                          <a:ea typeface="SimSun"/>
                        </a:rPr>
                        <a:t>Educational metadata</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Sharable Content Object Reference Model (SCORM)</a:t>
                      </a:r>
                      <a:endParaRPr lang="en-US" sz="2800" b="0" dirty="0" smtClean="0">
                        <a:latin typeface="+mn-lt"/>
                        <a:ea typeface="SimSun"/>
                      </a:endParaRPr>
                    </a:p>
                    <a:p>
                      <a:pPr marL="0" marR="0">
                        <a:spcBef>
                          <a:spcPts val="0"/>
                        </a:spcBef>
                        <a:spcAft>
                          <a:spcPts val="0"/>
                        </a:spcAft>
                      </a:pPr>
                      <a:r>
                        <a:rPr lang="en-US" sz="1800" b="0" dirty="0" smtClean="0">
                          <a:latin typeface="+mn-lt"/>
                          <a:ea typeface="SimSun"/>
                        </a:rPr>
                        <a:t>Semantic Web</a:t>
                      </a:r>
                      <a:endParaRPr lang="en-US" sz="2800" b="0" dirty="0" smtClean="0">
                        <a:latin typeface="+mn-lt"/>
                        <a:ea typeface="Times New Roman"/>
                      </a:endParaRPr>
                    </a:p>
                    <a:p>
                      <a:pPr marL="342900" marR="0" lvl="0" indent="-342900">
                        <a:spcBef>
                          <a:spcPts val="0"/>
                        </a:spcBef>
                        <a:spcAft>
                          <a:spcPts val="0"/>
                        </a:spcAft>
                        <a:buFont typeface="Times New Roman"/>
                        <a:buChar char="-"/>
                        <a:tabLst>
                          <a:tab pos="285750" algn="l"/>
                        </a:tabLst>
                      </a:pPr>
                      <a:r>
                        <a:rPr lang="en-US" sz="1800" b="0" dirty="0" smtClean="0">
                          <a:latin typeface="+mn-lt"/>
                          <a:ea typeface="SimSun"/>
                        </a:rPr>
                        <a:t>Necessitates the widespread use of ontology</a:t>
                      </a:r>
                      <a:endParaRPr lang="en-US" sz="2800" b="0" dirty="0" smtClean="0">
                        <a:latin typeface="+mn-lt"/>
                        <a:ea typeface="SimSun"/>
                      </a:endParaRPr>
                    </a:p>
                    <a:p>
                      <a:r>
                        <a:rPr lang="en-US" sz="1800" b="0" dirty="0" smtClean="0">
                          <a:latin typeface="+mn-lt"/>
                          <a:ea typeface="SimSun"/>
                        </a:rPr>
                        <a:t>Cyber-infrastructure: goal of ubiquitous information infrastructure</a:t>
                      </a:r>
                      <a:endParaRPr lang="en-US" b="0" dirty="0">
                        <a:latin typeface="+mn-lt"/>
                      </a:endParaRPr>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4100" dirty="0" smtClean="0"/>
              <a:t>Module 4-a: Metadata (4/4)</a:t>
            </a:r>
            <a:endParaRPr lang="en-US" sz="4100" dirty="0"/>
          </a:p>
        </p:txBody>
      </p:sp>
      <p:graphicFrame>
        <p:nvGraphicFramePr>
          <p:cNvPr id="6" name="Content Placeholder 5"/>
          <p:cNvGraphicFramePr>
            <a:graphicFrameLocks noGrp="1"/>
          </p:cNvGraphicFramePr>
          <p:nvPr>
            <p:ph idx="1"/>
          </p:nvPr>
        </p:nvGraphicFramePr>
        <p:xfrm>
          <a:off x="457200" y="1646238"/>
          <a:ext cx="8229600" cy="4221162"/>
        </p:xfrm>
        <a:graphic>
          <a:graphicData uri="http://schemas.openxmlformats.org/drawingml/2006/table">
            <a:tbl>
              <a:tblPr firstRow="1" bandRow="1">
                <a:tableStyleId>{5C22544A-7EE6-4342-B048-85BDC9FD1C3A}</a:tableStyleId>
              </a:tblPr>
              <a:tblGrid>
                <a:gridCol w="1524000"/>
                <a:gridCol w="6705600"/>
              </a:tblGrid>
              <a:tr h="1956148">
                <a:tc>
                  <a:txBody>
                    <a:bodyPr/>
                    <a:lstStyle/>
                    <a:p>
                      <a:r>
                        <a:rPr kumimoji="0" lang="en-US" sz="1800" b="0" kern="1200" dirty="0" smtClean="0">
                          <a:solidFill>
                            <a:schemeClr val="lt1"/>
                          </a:solidFill>
                          <a:latin typeface="+mn-lt"/>
                          <a:ea typeface="+mn-ea"/>
                          <a:cs typeface="+mn-cs"/>
                        </a:rPr>
                        <a:t>(Selected) Readings for students</a:t>
                      </a:r>
                      <a:endParaRPr lang="en-US" b="0" dirty="0"/>
                    </a:p>
                  </a:txBody>
                  <a:tcPr/>
                </a:tc>
                <a:tc>
                  <a:txBody>
                    <a:bodyPr/>
                    <a:lstStyle/>
                    <a:p>
                      <a:pPr marL="217170" marR="0" indent="-217170">
                        <a:spcBef>
                          <a:spcPts val="0"/>
                        </a:spcBef>
                        <a:spcAft>
                          <a:spcPts val="0"/>
                        </a:spcAft>
                        <a:tabLst>
                          <a:tab pos="217170" algn="l"/>
                        </a:tabLst>
                      </a:pPr>
                      <a:r>
                        <a:rPr lang="en-US" sz="1800" b="0" dirty="0" err="1" smtClean="0">
                          <a:latin typeface="+mn-lt"/>
                          <a:ea typeface="Times New Roman"/>
                        </a:rPr>
                        <a:t>Weibel</a:t>
                      </a:r>
                      <a:r>
                        <a:rPr lang="en-US" sz="1800" b="0" dirty="0" smtClean="0">
                          <a:latin typeface="+mn-lt"/>
                          <a:ea typeface="Times New Roman"/>
                        </a:rPr>
                        <a:t>, S. (1995). Metadata: The foundations of resource description. </a:t>
                      </a:r>
                      <a:r>
                        <a:rPr lang="en-US" sz="1800" b="0" i="1" dirty="0" smtClean="0">
                          <a:latin typeface="+mn-lt"/>
                          <a:ea typeface="Times New Roman"/>
                        </a:rPr>
                        <a:t>D-Lib Magazine, 1</a:t>
                      </a:r>
                      <a:r>
                        <a:rPr lang="en-US" sz="1800" b="0" dirty="0" smtClean="0">
                          <a:latin typeface="+mn-lt"/>
                          <a:ea typeface="Times New Roman"/>
                        </a:rPr>
                        <a:t>(</a:t>
                      </a:r>
                      <a:r>
                        <a:rPr lang="de-DE" sz="1800" b="0" dirty="0" smtClean="0">
                          <a:latin typeface="+mn-lt"/>
                          <a:ea typeface="Times New Roman"/>
                        </a:rPr>
                        <a:t>1). </a:t>
                      </a:r>
                      <a:r>
                        <a:rPr lang="de-DE" sz="1800" b="0" u="sng" dirty="0" smtClean="0">
                          <a:solidFill>
                            <a:schemeClr val="tx1"/>
                          </a:solidFill>
                          <a:latin typeface="+mn-lt"/>
                          <a:ea typeface="Times New Roman"/>
                        </a:rPr>
                        <a:t>http://www.dlib.org/dlib/July95/07weibel.html</a:t>
                      </a:r>
                      <a:endParaRPr lang="en-US" sz="1800" b="0" dirty="0" smtClean="0">
                        <a:solidFill>
                          <a:schemeClr val="tx1"/>
                        </a:solidFill>
                        <a:latin typeface="+mn-lt"/>
                        <a:ea typeface="Times New Roman"/>
                      </a:endParaRPr>
                    </a:p>
                    <a:p>
                      <a:r>
                        <a:rPr lang="en-US" sz="1800" b="0" dirty="0" smtClean="0">
                          <a:latin typeface="+mn-lt"/>
                          <a:ea typeface="Times New Roman"/>
                        </a:rPr>
                        <a:t>Duval, E., </a:t>
                      </a:r>
                      <a:r>
                        <a:rPr lang="en-US" sz="1800" b="0" dirty="0" err="1" smtClean="0">
                          <a:latin typeface="+mn-lt"/>
                          <a:ea typeface="Times New Roman"/>
                        </a:rPr>
                        <a:t>Hodgins</a:t>
                      </a:r>
                      <a:r>
                        <a:rPr lang="en-US" sz="1800" b="0" dirty="0" smtClean="0">
                          <a:latin typeface="+mn-lt"/>
                          <a:ea typeface="Times New Roman"/>
                        </a:rPr>
                        <a:t>, W., Sutton, S., &amp; </a:t>
                      </a:r>
                      <a:r>
                        <a:rPr lang="en-US" sz="1800" b="0" dirty="0" err="1" smtClean="0">
                          <a:latin typeface="+mn-lt"/>
                          <a:ea typeface="Times New Roman"/>
                        </a:rPr>
                        <a:t>Weibel</a:t>
                      </a:r>
                      <a:r>
                        <a:rPr lang="en-US" sz="1800" b="0" dirty="0" smtClean="0">
                          <a:latin typeface="+mn-lt"/>
                          <a:ea typeface="Times New Roman"/>
                        </a:rPr>
                        <a:t>, S. L. (2002).  </a:t>
                      </a:r>
                    </a:p>
                    <a:p>
                      <a:r>
                        <a:rPr lang="en-US" sz="1800" b="0" dirty="0" smtClean="0">
                          <a:latin typeface="+mn-lt"/>
                          <a:ea typeface="Times New Roman"/>
                        </a:rPr>
                        <a:t>    Metadata principles and practicalities. </a:t>
                      </a:r>
                      <a:r>
                        <a:rPr lang="en-US" sz="1800" b="0" i="1" dirty="0" smtClean="0">
                          <a:latin typeface="+mn-lt"/>
                          <a:ea typeface="Times New Roman"/>
                        </a:rPr>
                        <a:t>D-Lib Magazine, 8</a:t>
                      </a:r>
                      <a:r>
                        <a:rPr lang="en-US" sz="1800" b="0" dirty="0" smtClean="0">
                          <a:latin typeface="+mn-lt"/>
                          <a:ea typeface="Times New Roman"/>
                        </a:rPr>
                        <a:t>(4).  </a:t>
                      </a:r>
                    </a:p>
                    <a:p>
                      <a:r>
                        <a:rPr lang="en-US" sz="1800" b="0" u="none" dirty="0" smtClean="0">
                          <a:solidFill>
                            <a:schemeClr val="tx1"/>
                          </a:solidFill>
                          <a:latin typeface="+mn-lt"/>
                          <a:ea typeface="Times New Roman"/>
                        </a:rPr>
                        <a:t>    </a:t>
                      </a:r>
                      <a:r>
                        <a:rPr lang="en-US" sz="1800" b="0" u="sng" dirty="0" smtClean="0">
                          <a:solidFill>
                            <a:schemeClr val="tx1"/>
                          </a:solidFill>
                          <a:latin typeface="+mn-lt"/>
                          <a:ea typeface="Times New Roman"/>
                        </a:rPr>
                        <a:t>http://www.dlib.org/dlib/april02/weibel/04weibel.html</a:t>
                      </a:r>
                      <a:endParaRPr lang="en-US" sz="1800" b="0" dirty="0">
                        <a:solidFill>
                          <a:schemeClr val="tx1"/>
                        </a:solidFill>
                        <a:latin typeface="+mn-lt"/>
                      </a:endParaRPr>
                    </a:p>
                  </a:txBody>
                  <a:tcPr/>
                </a:tc>
              </a:tr>
              <a:tr h="2265014">
                <a:tc>
                  <a:txBody>
                    <a:bodyPr/>
                    <a:lstStyle/>
                    <a:p>
                      <a:r>
                        <a:rPr kumimoji="0" lang="en-US" sz="1800" kern="1200" dirty="0" smtClean="0">
                          <a:solidFill>
                            <a:schemeClr val="dk1"/>
                          </a:solidFill>
                          <a:latin typeface="+mn-lt"/>
                          <a:ea typeface="+mn-ea"/>
                          <a:cs typeface="+mn-cs"/>
                        </a:rPr>
                        <a:t>Learning activities</a:t>
                      </a:r>
                      <a:endParaRPr lang="en-US" dirty="0"/>
                    </a:p>
                  </a:txBody>
                  <a:tcPr/>
                </a:tc>
                <a:tc>
                  <a:txBody>
                    <a:bodyPr/>
                    <a:lstStyle/>
                    <a:p>
                      <a:pPr marL="342900" marR="0" lvl="0" indent="-342900" algn="l">
                        <a:spcBef>
                          <a:spcPts val="0"/>
                        </a:spcBef>
                        <a:spcAft>
                          <a:spcPts val="0"/>
                        </a:spcAft>
                        <a:buFont typeface="+mj-lt"/>
                        <a:buAutoNum type="alphaLcPeriod"/>
                        <a:tabLst>
                          <a:tab pos="160020" algn="l"/>
                        </a:tabLst>
                      </a:pPr>
                      <a:r>
                        <a:rPr lang="fr-FR" sz="1800" b="0" dirty="0" smtClean="0">
                          <a:latin typeface="+mn-lt"/>
                          <a:ea typeface="Times New Roman"/>
                        </a:rPr>
                        <a:t>Group </a:t>
                      </a:r>
                      <a:r>
                        <a:rPr lang="fr-FR" sz="1800" b="0" dirty="0" err="1" smtClean="0">
                          <a:latin typeface="+mn-lt"/>
                          <a:ea typeface="Times New Roman"/>
                        </a:rPr>
                        <a:t>exercise</a:t>
                      </a:r>
                      <a:r>
                        <a:rPr lang="fr-FR" sz="1800" b="0" dirty="0" smtClean="0">
                          <a:latin typeface="+mn-lt"/>
                          <a:ea typeface="Times New Roman"/>
                        </a:rPr>
                        <a:t> (15-20 min): </a:t>
                      </a:r>
                      <a:r>
                        <a:rPr lang="fr-FR" sz="1800" b="0" dirty="0" err="1" smtClean="0">
                          <a:latin typeface="+mn-lt"/>
                          <a:ea typeface="Times New Roman"/>
                        </a:rPr>
                        <a:t>Invent</a:t>
                      </a:r>
                      <a:r>
                        <a:rPr lang="fr-FR" sz="1800" b="0" dirty="0" smtClean="0">
                          <a:latin typeface="+mn-lt"/>
                          <a:ea typeface="Times New Roman"/>
                        </a:rPr>
                        <a:t> </a:t>
                      </a:r>
                      <a:r>
                        <a:rPr lang="fr-FR" sz="1800" b="0" dirty="0" err="1" smtClean="0">
                          <a:latin typeface="+mn-lt"/>
                          <a:ea typeface="Times New Roman"/>
                        </a:rPr>
                        <a:t>object</a:t>
                      </a:r>
                      <a:r>
                        <a:rPr lang="fr-FR" sz="1800" b="0" dirty="0" smtClean="0">
                          <a:latin typeface="+mn-lt"/>
                          <a:ea typeface="Times New Roman"/>
                        </a:rPr>
                        <a:t> description</a:t>
                      </a:r>
                    </a:p>
                    <a:p>
                      <a:pPr marL="342900" marR="0" lvl="0" indent="-342900" algn="l">
                        <a:spcBef>
                          <a:spcPts val="0"/>
                        </a:spcBef>
                        <a:spcAft>
                          <a:spcPts val="0"/>
                        </a:spcAft>
                        <a:buFont typeface="+mj-lt"/>
                        <a:buNone/>
                        <a:tabLst>
                          <a:tab pos="160020" algn="l"/>
                        </a:tabLst>
                      </a:pPr>
                      <a:endParaRPr lang="fr-FR" sz="1800" b="0" dirty="0" smtClean="0">
                        <a:latin typeface="+mn-lt"/>
                        <a:ea typeface="Times New Roman"/>
                      </a:endParaRPr>
                    </a:p>
                    <a:p>
                      <a:pPr marL="342900" marR="0" lvl="0" indent="-342900" algn="l">
                        <a:spcBef>
                          <a:spcPts val="0"/>
                        </a:spcBef>
                        <a:spcAft>
                          <a:spcPts val="0"/>
                        </a:spcAft>
                        <a:buFont typeface="+mj-lt"/>
                        <a:buNone/>
                        <a:tabLst>
                          <a:tab pos="160020" algn="l"/>
                        </a:tabLst>
                      </a:pPr>
                      <a:r>
                        <a:rPr lang="fr-FR" sz="1800" b="0" dirty="0" smtClean="0">
                          <a:latin typeface="+mn-lt"/>
                          <a:ea typeface="Times New Roman"/>
                        </a:rPr>
                        <a:t>      The</a:t>
                      </a:r>
                      <a:r>
                        <a:rPr lang="fr-FR" sz="1800" b="0" baseline="0" dirty="0" smtClean="0">
                          <a:latin typeface="+mn-lt"/>
                          <a:ea typeface="Times New Roman"/>
                        </a:rPr>
                        <a:t> </a:t>
                      </a:r>
                      <a:r>
                        <a:rPr lang="fr-FR" sz="1800" b="0" baseline="0" dirty="0" err="1" smtClean="0">
                          <a:latin typeface="+mn-lt"/>
                          <a:ea typeface="Times New Roman"/>
                        </a:rPr>
                        <a:t>instructor</a:t>
                      </a:r>
                      <a:r>
                        <a:rPr lang="fr-FR" sz="1800" b="0" baseline="0" dirty="0" smtClean="0">
                          <a:latin typeface="+mn-lt"/>
                          <a:ea typeface="Times New Roman"/>
                        </a:rPr>
                        <a:t> </a:t>
                      </a:r>
                      <a:r>
                        <a:rPr lang="en-US" sz="1800" b="0" dirty="0" smtClean="0">
                          <a:latin typeface="+mn-lt"/>
                          <a:ea typeface="Times New Roman"/>
                        </a:rPr>
                        <a:t>provides various objects to student groups and each group describes them as much detail as possible so that a user could locate the objects in a library/archive/museum.  Then discuss about the limitations and differences among the descriptions.</a:t>
                      </a:r>
                      <a:endParaRPr lang="en-US" sz="1800" b="0" dirty="0">
                        <a:latin typeface="+mn-lt"/>
                      </a:endParaRPr>
                    </a:p>
                  </a:txBody>
                  <a:tcPr/>
                </a:tc>
              </a:tr>
            </a:tbl>
          </a:graphicData>
        </a:graphic>
      </p:graphicFrame>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Survey item (1/3) </a:t>
            </a:r>
            <a:br>
              <a:rPr lang="en-US" dirty="0" smtClean="0"/>
            </a:br>
            <a:r>
              <a:rPr lang="en-US" sz="3100" dirty="0" smtClean="0"/>
              <a:t>(1:strongly disagree – 5:strongly agree)</a:t>
            </a:r>
            <a:endParaRPr lang="en-US" sz="3100"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32</a:t>
            </a:fld>
            <a:endParaRPr lang="en-US"/>
          </a:p>
        </p:txBody>
      </p:sp>
      <p:graphicFrame>
        <p:nvGraphicFramePr>
          <p:cNvPr id="8" name="Content Placeholder 7"/>
          <p:cNvGraphicFramePr>
            <a:graphicFrameLocks noGrp="1"/>
          </p:cNvGraphicFramePr>
          <p:nvPr>
            <p:ph idx="1"/>
          </p:nvPr>
        </p:nvGraphicFramePr>
        <p:xfrm>
          <a:off x="457200" y="1828800"/>
          <a:ext cx="8229600" cy="4328160"/>
        </p:xfrm>
        <a:graphic>
          <a:graphicData uri="http://schemas.openxmlformats.org/drawingml/2006/table">
            <a:tbl>
              <a:tblPr firstRow="1" bandRow="1">
                <a:tableStyleId>{5C22544A-7EE6-4342-B048-85BDC9FD1C3A}</a:tableStyleId>
              </a:tblPr>
              <a:tblGrid>
                <a:gridCol w="685800"/>
                <a:gridCol w="7543800"/>
              </a:tblGrid>
              <a:tr h="370840">
                <a:tc>
                  <a:txBody>
                    <a:bodyPr/>
                    <a:lstStyle/>
                    <a:p>
                      <a:r>
                        <a:rPr lang="en-US" sz="2200" dirty="0" smtClean="0"/>
                        <a:t>No.</a:t>
                      </a:r>
                      <a:endParaRPr lang="en-US" sz="2200" dirty="0"/>
                    </a:p>
                  </a:txBody>
                  <a:tcPr/>
                </a:tc>
                <a:tc>
                  <a:txBody>
                    <a:bodyPr/>
                    <a:lstStyle/>
                    <a:p>
                      <a:r>
                        <a:rPr lang="en-US" sz="2200" dirty="0" smtClean="0"/>
                        <a:t>Survey item</a:t>
                      </a:r>
                      <a:endParaRPr lang="en-US" sz="2200" dirty="0"/>
                    </a:p>
                  </a:txBody>
                  <a:tcPr/>
                </a:tc>
              </a:tr>
              <a:tr h="370840">
                <a:tc>
                  <a:txBody>
                    <a:bodyPr/>
                    <a:lstStyle/>
                    <a:p>
                      <a:r>
                        <a:rPr lang="en-US" sz="2200" dirty="0" smtClean="0"/>
                        <a:t>1</a:t>
                      </a:r>
                      <a:endParaRPr lang="en-US" sz="2200" dirty="0"/>
                    </a:p>
                  </a:txBody>
                  <a:tcPr/>
                </a:tc>
                <a:tc>
                  <a:txBody>
                    <a:bodyPr/>
                    <a:lstStyle/>
                    <a:p>
                      <a:r>
                        <a:rPr lang="en-US" sz="2200" dirty="0" smtClean="0"/>
                        <a:t>Clearly outlined</a:t>
                      </a:r>
                      <a:r>
                        <a:rPr lang="en-US" sz="2200" baseline="0" dirty="0" smtClean="0"/>
                        <a:t> objectives and outcomes were provided</a:t>
                      </a:r>
                      <a:endParaRPr lang="en-US" sz="2200" dirty="0"/>
                    </a:p>
                  </a:txBody>
                  <a:tcPr/>
                </a:tc>
              </a:tr>
              <a:tr h="370840">
                <a:tc>
                  <a:txBody>
                    <a:bodyPr/>
                    <a:lstStyle/>
                    <a:p>
                      <a:r>
                        <a:rPr lang="en-US" sz="2200" dirty="0" smtClean="0"/>
                        <a:t>2</a:t>
                      </a:r>
                      <a:endParaRPr lang="en-US" sz="2200" dirty="0"/>
                    </a:p>
                  </a:txBody>
                  <a:tcPr/>
                </a:tc>
                <a:tc>
                  <a:txBody>
                    <a:bodyPr/>
                    <a:lstStyle/>
                    <a:p>
                      <a:r>
                        <a:rPr lang="en-US" sz="2200" dirty="0" smtClean="0"/>
                        <a:t>The module was well-organized</a:t>
                      </a:r>
                      <a:endParaRPr lang="en-US" sz="2200" dirty="0"/>
                    </a:p>
                  </a:txBody>
                  <a:tcPr/>
                </a:tc>
              </a:tr>
              <a:tr h="370840">
                <a:tc>
                  <a:txBody>
                    <a:bodyPr/>
                    <a:lstStyle/>
                    <a:p>
                      <a:r>
                        <a:rPr lang="en-US" sz="2200" dirty="0" smtClean="0"/>
                        <a:t>3</a:t>
                      </a:r>
                      <a:endParaRPr lang="en-US" sz="2200" dirty="0"/>
                    </a:p>
                  </a:txBody>
                  <a:tcPr/>
                </a:tc>
                <a:tc>
                  <a:txBody>
                    <a:bodyPr/>
                    <a:lstStyle/>
                    <a:p>
                      <a:r>
                        <a:rPr lang="en-US" sz="2200" dirty="0" smtClean="0"/>
                        <a:t>The amount of work required for this module was appropriate</a:t>
                      </a:r>
                      <a:endParaRPr lang="en-US" sz="2200" dirty="0"/>
                    </a:p>
                  </a:txBody>
                  <a:tcPr/>
                </a:tc>
              </a:tr>
              <a:tr h="370840">
                <a:tc>
                  <a:txBody>
                    <a:bodyPr/>
                    <a:lstStyle/>
                    <a:p>
                      <a:r>
                        <a:rPr lang="en-US" sz="2200" dirty="0" smtClean="0"/>
                        <a:t>4</a:t>
                      </a:r>
                      <a:endParaRPr lang="en-US" sz="2200" dirty="0"/>
                    </a:p>
                  </a:txBody>
                  <a:tcPr/>
                </a:tc>
                <a:tc>
                  <a:txBody>
                    <a:bodyPr/>
                    <a:lstStyle/>
                    <a:p>
                      <a:r>
                        <a:rPr lang="en-US" sz="2200" dirty="0" smtClean="0"/>
                        <a:t>The assigned readings helped me better understand the subject matter</a:t>
                      </a:r>
                      <a:endParaRPr lang="en-US" sz="2200" dirty="0"/>
                    </a:p>
                  </a:txBody>
                  <a:tcPr/>
                </a:tc>
              </a:tr>
              <a:tr h="370840">
                <a:tc>
                  <a:txBody>
                    <a:bodyPr/>
                    <a:lstStyle/>
                    <a:p>
                      <a:r>
                        <a:rPr lang="en-US" sz="2200" dirty="0" smtClean="0"/>
                        <a:t>5</a:t>
                      </a:r>
                      <a:endParaRPr lang="en-US" sz="2200" dirty="0"/>
                    </a:p>
                  </a:txBody>
                  <a:tcPr/>
                </a:tc>
                <a:tc>
                  <a:txBody>
                    <a:bodyPr/>
                    <a:lstStyle/>
                    <a:p>
                      <a:r>
                        <a:rPr lang="en-US" sz="2200" dirty="0" smtClean="0"/>
                        <a:t>Given the module’s objectives, the learning activities and/or assignments were appropriate</a:t>
                      </a:r>
                      <a:endParaRPr lang="en-US" sz="2200" dirty="0"/>
                    </a:p>
                  </a:txBody>
                  <a:tcPr/>
                </a:tc>
              </a:tr>
              <a:tr h="370840">
                <a:tc>
                  <a:txBody>
                    <a:bodyPr/>
                    <a:lstStyle/>
                    <a:p>
                      <a:r>
                        <a:rPr lang="en-US" sz="2200" dirty="0" smtClean="0"/>
                        <a:t>6</a:t>
                      </a:r>
                      <a:endParaRPr lang="en-US" sz="2200" dirty="0"/>
                    </a:p>
                  </a:txBody>
                  <a:tcPr/>
                </a:tc>
                <a:tc>
                  <a:txBody>
                    <a:bodyPr/>
                    <a:lstStyle/>
                    <a:p>
                      <a:r>
                        <a:rPr kumimoji="0" lang="en-US" sz="2200" kern="1200" dirty="0" smtClean="0">
                          <a:solidFill>
                            <a:schemeClr val="dk1"/>
                          </a:solidFill>
                          <a:latin typeface="+mn-lt"/>
                          <a:ea typeface="+mn-ea"/>
                          <a:cs typeface="+mn-cs"/>
                        </a:rPr>
                        <a:t>The learning activities and/or assignments required thinking and understanding.</a:t>
                      </a:r>
                      <a:endParaRPr lang="en-US" sz="2200"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Survey item (2/3) </a:t>
            </a:r>
            <a:br>
              <a:rPr lang="en-US" dirty="0" smtClean="0"/>
            </a:br>
            <a:r>
              <a:rPr lang="en-US" sz="3100" dirty="0" smtClean="0"/>
              <a:t>(1:strongly disagree – 5:strongly agree)</a:t>
            </a:r>
            <a:endParaRPr lang="en-US" sz="3100" dirty="0"/>
          </a:p>
        </p:txBody>
      </p:sp>
      <p:sp>
        <p:nvSpPr>
          <p:cNvPr id="4" name="Footer Placeholder 3"/>
          <p:cNvSpPr>
            <a:spLocks noGrp="1"/>
          </p:cNvSpPr>
          <p:nvPr>
            <p:ph type="ftr" sz="quarter" idx="11"/>
          </p:nvPr>
        </p:nvSpPr>
        <p:spPr>
          <a:xfrm>
            <a:off x="1295400" y="6172200"/>
            <a:ext cx="4212264" cy="274320"/>
          </a:xfrm>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33</a:t>
            </a:fld>
            <a:endParaRPr lang="en-US"/>
          </a:p>
        </p:txBody>
      </p:sp>
      <p:graphicFrame>
        <p:nvGraphicFramePr>
          <p:cNvPr id="6" name="Content Placeholder 7"/>
          <p:cNvGraphicFramePr>
            <a:graphicFrameLocks/>
          </p:cNvGraphicFramePr>
          <p:nvPr/>
        </p:nvGraphicFramePr>
        <p:xfrm>
          <a:off x="457200" y="1828800"/>
          <a:ext cx="8229600" cy="4328160"/>
        </p:xfrm>
        <a:graphic>
          <a:graphicData uri="http://schemas.openxmlformats.org/drawingml/2006/table">
            <a:tbl>
              <a:tblPr firstRow="1" bandRow="1">
                <a:tableStyleId>{5C22544A-7EE6-4342-B048-85BDC9FD1C3A}</a:tableStyleId>
              </a:tblPr>
              <a:tblGrid>
                <a:gridCol w="685800"/>
                <a:gridCol w="7543800"/>
              </a:tblGrid>
              <a:tr h="370840">
                <a:tc>
                  <a:txBody>
                    <a:bodyPr/>
                    <a:lstStyle/>
                    <a:p>
                      <a:r>
                        <a:rPr lang="en-US" sz="2200" dirty="0" smtClean="0"/>
                        <a:t>No.</a:t>
                      </a:r>
                      <a:endParaRPr lang="en-US" sz="2200" dirty="0"/>
                    </a:p>
                  </a:txBody>
                  <a:tcPr/>
                </a:tc>
                <a:tc>
                  <a:txBody>
                    <a:bodyPr/>
                    <a:lstStyle/>
                    <a:p>
                      <a:r>
                        <a:rPr lang="en-US" sz="2200" dirty="0" smtClean="0"/>
                        <a:t>Survey item</a:t>
                      </a:r>
                      <a:endParaRPr lang="en-US" sz="2200" dirty="0"/>
                    </a:p>
                  </a:txBody>
                  <a:tcPr/>
                </a:tc>
              </a:tr>
              <a:tr h="370840">
                <a:tc>
                  <a:txBody>
                    <a:bodyPr/>
                    <a:lstStyle/>
                    <a:p>
                      <a:r>
                        <a:rPr lang="en-US" sz="2200" dirty="0" smtClean="0"/>
                        <a:t>7</a:t>
                      </a:r>
                      <a:endParaRPr lang="en-US" sz="2200" dirty="0"/>
                    </a:p>
                  </a:txBody>
                  <a:tcPr/>
                </a:tc>
                <a:tc>
                  <a:txBody>
                    <a:bodyPr/>
                    <a:lstStyle/>
                    <a:p>
                      <a:r>
                        <a:rPr kumimoji="0" lang="en-US" sz="2200" kern="1200" dirty="0" smtClean="0">
                          <a:solidFill>
                            <a:schemeClr val="dk1"/>
                          </a:solidFill>
                          <a:latin typeface="+mn-lt"/>
                          <a:ea typeface="+mn-ea"/>
                          <a:cs typeface="+mn-cs"/>
                        </a:rPr>
                        <a:t>The learning activities and/or assignments were stimulating.</a:t>
                      </a:r>
                      <a:endParaRPr lang="en-US" sz="2200" dirty="0"/>
                    </a:p>
                  </a:txBody>
                  <a:tcPr/>
                </a:tc>
              </a:tr>
              <a:tr h="370840">
                <a:tc>
                  <a:txBody>
                    <a:bodyPr/>
                    <a:lstStyle/>
                    <a:p>
                      <a:r>
                        <a:rPr lang="en-US" sz="2200" dirty="0" smtClean="0"/>
                        <a:t>8</a:t>
                      </a:r>
                      <a:endParaRPr lang="en-US" sz="2200" dirty="0"/>
                    </a:p>
                  </a:txBody>
                  <a:tcPr/>
                </a:tc>
                <a:tc>
                  <a:txBody>
                    <a:bodyPr/>
                    <a:lstStyle/>
                    <a:p>
                      <a:r>
                        <a:rPr kumimoji="0" lang="en-US" sz="2200" kern="1200" dirty="0" smtClean="0">
                          <a:solidFill>
                            <a:schemeClr val="dk1"/>
                          </a:solidFill>
                          <a:latin typeface="+mn-lt"/>
                          <a:ea typeface="+mn-ea"/>
                          <a:cs typeface="+mn-cs"/>
                        </a:rPr>
                        <a:t>Assignments for this module helped me understand what will be expected of me as a professional.</a:t>
                      </a:r>
                      <a:endParaRPr lang="en-US" sz="2200" dirty="0"/>
                    </a:p>
                  </a:txBody>
                  <a:tcPr/>
                </a:tc>
              </a:tr>
              <a:tr h="370840">
                <a:tc>
                  <a:txBody>
                    <a:bodyPr/>
                    <a:lstStyle/>
                    <a:p>
                      <a:r>
                        <a:rPr lang="en-US" sz="2200" dirty="0" smtClean="0"/>
                        <a:t>9</a:t>
                      </a:r>
                      <a:endParaRPr lang="en-US" sz="2200" dirty="0"/>
                    </a:p>
                  </a:txBody>
                  <a:tcPr/>
                </a:tc>
                <a:tc>
                  <a:txBody>
                    <a:bodyPr/>
                    <a:lstStyle/>
                    <a:p>
                      <a:r>
                        <a:rPr kumimoji="0" lang="en-US" sz="2200" kern="1200" dirty="0" smtClean="0">
                          <a:solidFill>
                            <a:schemeClr val="dk1"/>
                          </a:solidFill>
                          <a:latin typeface="+mn-lt"/>
                          <a:ea typeface="+mn-ea"/>
                          <a:cs typeface="+mn-cs"/>
                        </a:rPr>
                        <a:t>I learned useful professional skills from this module.</a:t>
                      </a:r>
                      <a:endParaRPr lang="en-US" sz="2200" dirty="0"/>
                    </a:p>
                  </a:txBody>
                  <a:tcPr/>
                </a:tc>
              </a:tr>
              <a:tr h="370840">
                <a:tc>
                  <a:txBody>
                    <a:bodyPr/>
                    <a:lstStyle/>
                    <a:p>
                      <a:r>
                        <a:rPr lang="en-US" sz="2200" dirty="0" smtClean="0"/>
                        <a:t>10</a:t>
                      </a:r>
                      <a:endParaRPr lang="en-US" sz="2200" dirty="0"/>
                    </a:p>
                  </a:txBody>
                  <a:tcPr/>
                </a:tc>
                <a:tc>
                  <a:txBody>
                    <a:bodyPr/>
                    <a:lstStyle/>
                    <a:p>
                      <a:r>
                        <a:rPr kumimoji="0" lang="en-US" sz="2200" kern="1200" dirty="0" smtClean="0">
                          <a:solidFill>
                            <a:schemeClr val="dk1"/>
                          </a:solidFill>
                          <a:latin typeface="+mn-lt"/>
                          <a:ea typeface="+mn-ea"/>
                          <a:cs typeface="+mn-cs"/>
                        </a:rPr>
                        <a:t>I know significantly more about this subject than before I took this module.</a:t>
                      </a:r>
                      <a:endParaRPr lang="en-US" sz="2200" dirty="0"/>
                    </a:p>
                  </a:txBody>
                  <a:tcPr/>
                </a:tc>
              </a:tr>
              <a:tr h="370840">
                <a:tc>
                  <a:txBody>
                    <a:bodyPr/>
                    <a:lstStyle/>
                    <a:p>
                      <a:r>
                        <a:rPr lang="en-US" sz="2200" dirty="0" smtClean="0"/>
                        <a:t>11</a:t>
                      </a:r>
                      <a:endParaRPr lang="en-US" sz="2200" dirty="0"/>
                    </a:p>
                  </a:txBody>
                  <a:tcPr/>
                </a:tc>
                <a:tc>
                  <a:txBody>
                    <a:bodyPr/>
                    <a:lstStyle/>
                    <a:p>
                      <a:r>
                        <a:rPr kumimoji="0" lang="en-US" sz="2200" kern="1200" dirty="0" smtClean="0">
                          <a:solidFill>
                            <a:schemeClr val="dk1"/>
                          </a:solidFill>
                          <a:latin typeface="+mn-lt"/>
                          <a:ea typeface="+mn-ea"/>
                          <a:cs typeface="+mn-cs"/>
                        </a:rPr>
                        <a:t>Class lectures added to my understanding of the subject.</a:t>
                      </a:r>
                      <a:endParaRPr lang="en-US" sz="2200" dirty="0"/>
                    </a:p>
                  </a:txBody>
                  <a:tcPr/>
                </a:tc>
              </a:tr>
              <a:tr h="370840">
                <a:tc>
                  <a:txBody>
                    <a:bodyPr/>
                    <a:lstStyle/>
                    <a:p>
                      <a:r>
                        <a:rPr lang="en-US" sz="2200" dirty="0" smtClean="0"/>
                        <a:t>12</a:t>
                      </a:r>
                      <a:endParaRPr lang="en-US" sz="2200" dirty="0"/>
                    </a:p>
                  </a:txBody>
                  <a:tcPr/>
                </a:tc>
                <a:tc>
                  <a:txBody>
                    <a:bodyPr/>
                    <a:lstStyle/>
                    <a:p>
                      <a:r>
                        <a:rPr kumimoji="0" lang="en-US" sz="2200" kern="1200" dirty="0" smtClean="0">
                          <a:solidFill>
                            <a:schemeClr val="dk1"/>
                          </a:solidFill>
                          <a:latin typeface="+mn-lt"/>
                          <a:ea typeface="+mn-ea"/>
                          <a:cs typeface="+mn-cs"/>
                        </a:rPr>
                        <a:t>I gained a good understanding of the basic concepts related to this subject.</a:t>
                      </a:r>
                      <a:endParaRPr lang="en-US" sz="220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Survey item (3/3) </a:t>
            </a:r>
            <a:br>
              <a:rPr lang="en-US" dirty="0" smtClean="0"/>
            </a:br>
            <a:r>
              <a:rPr lang="en-US" sz="3100" dirty="0" smtClean="0"/>
              <a:t>(1:strongly disagree – 5:strongly agree)</a:t>
            </a:r>
            <a:endParaRPr lang="en-US" sz="3100"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34</a:t>
            </a:fld>
            <a:endParaRPr lang="en-US"/>
          </a:p>
        </p:txBody>
      </p:sp>
      <p:graphicFrame>
        <p:nvGraphicFramePr>
          <p:cNvPr id="6" name="Content Placeholder 7"/>
          <p:cNvGraphicFramePr>
            <a:graphicFrameLocks/>
          </p:cNvGraphicFramePr>
          <p:nvPr/>
        </p:nvGraphicFramePr>
        <p:xfrm>
          <a:off x="457200" y="1828800"/>
          <a:ext cx="8229600" cy="3566160"/>
        </p:xfrm>
        <a:graphic>
          <a:graphicData uri="http://schemas.openxmlformats.org/drawingml/2006/table">
            <a:tbl>
              <a:tblPr firstRow="1" bandRow="1">
                <a:tableStyleId>{5C22544A-7EE6-4342-B048-85BDC9FD1C3A}</a:tableStyleId>
              </a:tblPr>
              <a:tblGrid>
                <a:gridCol w="685800"/>
                <a:gridCol w="7543800"/>
              </a:tblGrid>
              <a:tr h="370840">
                <a:tc>
                  <a:txBody>
                    <a:bodyPr/>
                    <a:lstStyle/>
                    <a:p>
                      <a:r>
                        <a:rPr lang="en-US" sz="2200" dirty="0" smtClean="0"/>
                        <a:t>No.</a:t>
                      </a:r>
                      <a:endParaRPr lang="en-US" sz="2200" dirty="0"/>
                    </a:p>
                  </a:txBody>
                  <a:tcPr/>
                </a:tc>
                <a:tc>
                  <a:txBody>
                    <a:bodyPr/>
                    <a:lstStyle/>
                    <a:p>
                      <a:r>
                        <a:rPr lang="en-US" sz="2200" dirty="0" smtClean="0"/>
                        <a:t>Survey item</a:t>
                      </a:r>
                      <a:endParaRPr lang="en-US" sz="2200" dirty="0"/>
                    </a:p>
                  </a:txBody>
                  <a:tcPr/>
                </a:tc>
              </a:tr>
              <a:tr h="370840">
                <a:tc>
                  <a:txBody>
                    <a:bodyPr/>
                    <a:lstStyle/>
                    <a:p>
                      <a:r>
                        <a:rPr lang="en-US" sz="2200" dirty="0" smtClean="0"/>
                        <a:t>13</a:t>
                      </a:r>
                      <a:endParaRPr lang="en-US" sz="2200" dirty="0"/>
                    </a:p>
                  </a:txBody>
                  <a:tcPr/>
                </a:tc>
                <a:tc>
                  <a:txBody>
                    <a:bodyPr/>
                    <a:lstStyle/>
                    <a:p>
                      <a:r>
                        <a:rPr kumimoji="0" lang="en-US" sz="2200" kern="1200" dirty="0" smtClean="0">
                          <a:solidFill>
                            <a:schemeClr val="dk1"/>
                          </a:solidFill>
                          <a:latin typeface="+mn-lt"/>
                          <a:ea typeface="+mn-ea"/>
                          <a:cs typeface="+mn-cs"/>
                        </a:rPr>
                        <a:t>I learned to interrelate important issues related to this subject.</a:t>
                      </a:r>
                      <a:endParaRPr lang="en-US" sz="2200" dirty="0"/>
                    </a:p>
                  </a:txBody>
                  <a:tcPr/>
                </a:tc>
              </a:tr>
              <a:tr h="370840">
                <a:tc>
                  <a:txBody>
                    <a:bodyPr/>
                    <a:lstStyle/>
                    <a:p>
                      <a:r>
                        <a:rPr lang="en-US" sz="2200" dirty="0" smtClean="0"/>
                        <a:t>14</a:t>
                      </a:r>
                      <a:endParaRPr lang="en-US" sz="2200" dirty="0"/>
                    </a:p>
                  </a:txBody>
                  <a:tcPr/>
                </a:tc>
                <a:tc>
                  <a:txBody>
                    <a:bodyPr/>
                    <a:lstStyle/>
                    <a:p>
                      <a:r>
                        <a:rPr kumimoji="0" lang="en-US" sz="2200" kern="1200" dirty="0" smtClean="0">
                          <a:solidFill>
                            <a:schemeClr val="dk1"/>
                          </a:solidFill>
                          <a:latin typeface="+mn-lt"/>
                          <a:ea typeface="+mn-ea"/>
                          <a:cs typeface="+mn-cs"/>
                        </a:rPr>
                        <a:t>This module stimulated me to think critically about the subject matter.</a:t>
                      </a:r>
                      <a:endParaRPr lang="en-US" sz="2200" dirty="0"/>
                    </a:p>
                  </a:txBody>
                  <a:tcPr/>
                </a:tc>
              </a:tr>
              <a:tr h="370840">
                <a:tc>
                  <a:txBody>
                    <a:bodyPr/>
                    <a:lstStyle/>
                    <a:p>
                      <a:r>
                        <a:rPr lang="en-US" sz="2200" dirty="0" smtClean="0"/>
                        <a:t>15</a:t>
                      </a:r>
                      <a:endParaRPr lang="en-US" sz="2200" dirty="0"/>
                    </a:p>
                  </a:txBody>
                  <a:tcPr/>
                </a:tc>
                <a:tc>
                  <a:txBody>
                    <a:bodyPr/>
                    <a:lstStyle/>
                    <a:p>
                      <a:r>
                        <a:rPr kumimoji="0" lang="en-US" sz="2200" kern="1200" dirty="0" smtClean="0">
                          <a:solidFill>
                            <a:schemeClr val="dk1"/>
                          </a:solidFill>
                          <a:latin typeface="+mn-lt"/>
                          <a:ea typeface="+mn-ea"/>
                          <a:cs typeface="+mn-cs"/>
                        </a:rPr>
                        <a:t>I feel that this learning module served my needs well.</a:t>
                      </a:r>
                      <a:endParaRPr lang="en-US" sz="2200" dirty="0"/>
                    </a:p>
                  </a:txBody>
                  <a:tcPr/>
                </a:tc>
              </a:tr>
              <a:tr h="370840">
                <a:tc>
                  <a:txBody>
                    <a:bodyPr/>
                    <a:lstStyle/>
                    <a:p>
                      <a:r>
                        <a:rPr lang="en-US" sz="2200" dirty="0" smtClean="0"/>
                        <a:t>16</a:t>
                      </a:r>
                      <a:endParaRPr lang="en-US" sz="2200" dirty="0"/>
                    </a:p>
                  </a:txBody>
                  <a:tcPr/>
                </a:tc>
                <a:tc>
                  <a:txBody>
                    <a:bodyPr/>
                    <a:lstStyle/>
                    <a:p>
                      <a:r>
                        <a:rPr kumimoji="0" lang="en-US" sz="2200" kern="1200" dirty="0" smtClean="0">
                          <a:solidFill>
                            <a:schemeClr val="dk1"/>
                          </a:solidFill>
                          <a:latin typeface="+mn-lt"/>
                          <a:ea typeface="+mn-ea"/>
                          <a:cs typeface="+mn-cs"/>
                        </a:rPr>
                        <a:t>I was very satisfied with this learning module.</a:t>
                      </a:r>
                      <a:endParaRPr lang="en-US" sz="2200" dirty="0"/>
                    </a:p>
                  </a:txBody>
                  <a:tcPr/>
                </a:tc>
              </a:tr>
              <a:tr h="370840">
                <a:tc>
                  <a:txBody>
                    <a:bodyPr/>
                    <a:lstStyle/>
                    <a:p>
                      <a:r>
                        <a:rPr lang="en-US" sz="2200" dirty="0" smtClean="0"/>
                        <a:t>17</a:t>
                      </a:r>
                      <a:endParaRPr lang="en-US" sz="2200" dirty="0"/>
                    </a:p>
                  </a:txBody>
                  <a:tcPr/>
                </a:tc>
                <a:tc>
                  <a:txBody>
                    <a:bodyPr/>
                    <a:lstStyle/>
                    <a:p>
                      <a:r>
                        <a:rPr kumimoji="0" lang="en-US" sz="2200" kern="1200" dirty="0" smtClean="0">
                          <a:solidFill>
                            <a:schemeClr val="dk1"/>
                          </a:solidFill>
                          <a:latin typeface="+mn-lt"/>
                          <a:ea typeface="+mn-ea"/>
                          <a:cs typeface="+mn-cs"/>
                        </a:rPr>
                        <a:t>Overall, considering its content, design, and structure, this module was effective.</a:t>
                      </a:r>
                      <a:endParaRPr lang="en-US" sz="2200" dirty="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4526280"/>
          </a:xfrm>
        </p:spPr>
        <p:txBody>
          <a:bodyPr/>
          <a:lstStyle/>
          <a:p>
            <a:pPr marL="514350" indent="-514350">
              <a:buNone/>
            </a:pPr>
            <a:r>
              <a:rPr lang="en-US" dirty="0" smtClean="0"/>
              <a:t>1.  Introduction</a:t>
            </a:r>
          </a:p>
          <a:p>
            <a:pPr marL="514350" indent="-514350">
              <a:buNone/>
            </a:pPr>
            <a:r>
              <a:rPr lang="en-US" dirty="0" smtClean="0"/>
              <a:t>2.  Selected DL modules for scholars</a:t>
            </a:r>
          </a:p>
          <a:p>
            <a:pPr marL="925830" lvl="1" indent="-514350">
              <a:buNone/>
            </a:pPr>
            <a:r>
              <a:rPr lang="en-US" dirty="0" smtClean="0"/>
              <a:t> 2.1.  Draft DL modules</a:t>
            </a:r>
          </a:p>
          <a:p>
            <a:pPr marL="514350" indent="-514350">
              <a:buNone/>
            </a:pPr>
            <a:r>
              <a:rPr lang="en-US" dirty="0" smtClean="0"/>
              <a:t>3.</a:t>
            </a:r>
            <a:r>
              <a:rPr lang="en-US" i="1" dirty="0" smtClean="0"/>
              <a:t>  </a:t>
            </a:r>
            <a:r>
              <a:rPr lang="en-US" i="1" dirty="0" smtClean="0">
                <a:solidFill>
                  <a:srgbClr val="FFC000"/>
                </a:solidFill>
              </a:rPr>
              <a:t>The ETD Guide</a:t>
            </a:r>
            <a:r>
              <a:rPr lang="en-US" dirty="0" smtClean="0">
                <a:solidFill>
                  <a:srgbClr val="FFC000"/>
                </a:solidFill>
              </a:rPr>
              <a:t> update and migration</a:t>
            </a:r>
          </a:p>
          <a:p>
            <a:pPr marL="862330" lvl="1" indent="-514350">
              <a:buNone/>
            </a:pPr>
            <a:r>
              <a:rPr lang="en-US" dirty="0" smtClean="0"/>
              <a:t>  3.1.  Contributing to </a:t>
            </a:r>
            <a:r>
              <a:rPr lang="en-US" i="1" dirty="0" smtClean="0"/>
              <a:t>The ETD Guide</a:t>
            </a:r>
          </a:p>
          <a:p>
            <a:pPr marL="514350" indent="-514350">
              <a:buNone/>
            </a:pPr>
            <a:r>
              <a:rPr lang="en-US" dirty="0" smtClean="0"/>
              <a:t>4.  Summary</a:t>
            </a:r>
          </a:p>
          <a:p>
            <a:pPr marL="514350" indent="-514350"/>
            <a:r>
              <a:rPr lang="en-US" dirty="0" smtClean="0"/>
              <a:t>5.  Invitation</a:t>
            </a:r>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536"/>
            <a:ext cx="8915400" cy="1143000"/>
          </a:xfrm>
        </p:spPr>
        <p:txBody>
          <a:bodyPr>
            <a:normAutofit fontScale="90000"/>
          </a:bodyPr>
          <a:lstStyle/>
          <a:p>
            <a:pPr algn="ctr"/>
            <a:r>
              <a:rPr lang="en-US" i="1" dirty="0" smtClean="0"/>
              <a:t>The ETD Guide </a:t>
            </a:r>
            <a:r>
              <a:rPr lang="en-US" dirty="0" smtClean="0"/>
              <a:t/>
            </a:r>
            <a:br>
              <a:rPr lang="en-US" dirty="0" smtClean="0"/>
            </a:br>
            <a:r>
              <a:rPr lang="en-US" dirty="0" smtClean="0"/>
              <a:t>- Introduction -</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Originally published by </a:t>
            </a:r>
            <a:r>
              <a:rPr lang="en-US" dirty="0" smtClean="0">
                <a:solidFill>
                  <a:srgbClr val="FFFF00"/>
                </a:solidFill>
              </a:rPr>
              <a:t>UNESCO</a:t>
            </a:r>
            <a:r>
              <a:rPr lang="en-US" dirty="0" smtClean="0"/>
              <a:t> online in 2001 (etdguide.org), 420 pages</a:t>
            </a:r>
          </a:p>
          <a:p>
            <a:pPr>
              <a:buFont typeface="Wingdings" pitchFamily="2" charset="2"/>
              <a:buChar char="v"/>
            </a:pPr>
            <a:endParaRPr lang="en-US" dirty="0" smtClean="0"/>
          </a:p>
          <a:p>
            <a:pPr>
              <a:buFont typeface="Wingdings" pitchFamily="2" charset="2"/>
              <a:buChar char="v"/>
            </a:pPr>
            <a:r>
              <a:rPr lang="en-US" dirty="0" smtClean="0"/>
              <a:t>More than </a:t>
            </a:r>
            <a:r>
              <a:rPr lang="en-US" dirty="0" smtClean="0">
                <a:solidFill>
                  <a:srgbClr val="FFC000"/>
                </a:solidFill>
              </a:rPr>
              <a:t>20 authors </a:t>
            </a:r>
            <a:r>
              <a:rPr lang="en-US" dirty="0" smtClean="0"/>
              <a:t>internationally</a:t>
            </a:r>
          </a:p>
          <a:p>
            <a:pPr>
              <a:buFont typeface="Wingdings" pitchFamily="2" charset="2"/>
              <a:buChar char="v"/>
            </a:pPr>
            <a:endParaRPr lang="en-US" dirty="0" smtClean="0"/>
          </a:p>
          <a:p>
            <a:pPr>
              <a:buFont typeface="Wingdings" pitchFamily="2" charset="2"/>
              <a:buChar char="v"/>
            </a:pPr>
            <a:r>
              <a:rPr lang="en-US" dirty="0" smtClean="0"/>
              <a:t>Intended to help </a:t>
            </a:r>
            <a:r>
              <a:rPr lang="en-US" dirty="0" smtClean="0">
                <a:solidFill>
                  <a:srgbClr val="92D050"/>
                </a:solidFill>
              </a:rPr>
              <a:t>academic researchers </a:t>
            </a:r>
            <a:r>
              <a:rPr lang="en-US" dirty="0" smtClean="0"/>
              <a:t>(writing ETDs), </a:t>
            </a:r>
            <a:r>
              <a:rPr lang="en-US" dirty="0" smtClean="0">
                <a:solidFill>
                  <a:srgbClr val="92D050"/>
                </a:solidFill>
              </a:rPr>
              <a:t>faculty</a:t>
            </a:r>
            <a:r>
              <a:rPr lang="en-US" dirty="0" smtClean="0"/>
              <a:t> (mentoring ETD writing) and </a:t>
            </a:r>
            <a:r>
              <a:rPr lang="en-US" dirty="0" smtClean="0">
                <a:solidFill>
                  <a:srgbClr val="92D050"/>
                </a:solidFill>
              </a:rPr>
              <a:t>graduate deans</a:t>
            </a:r>
            <a:r>
              <a:rPr lang="en-US" dirty="0" smtClean="0"/>
              <a:t> (initiating ETD program)</a:t>
            </a: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536"/>
            <a:ext cx="8915400" cy="1143000"/>
          </a:xfrm>
        </p:spPr>
        <p:txBody>
          <a:bodyPr>
            <a:normAutofit fontScale="90000"/>
          </a:bodyPr>
          <a:lstStyle/>
          <a:p>
            <a:pPr algn="ctr"/>
            <a:r>
              <a:rPr lang="en-US" i="1" dirty="0" smtClean="0"/>
              <a:t>The ETD Guide </a:t>
            </a:r>
            <a:r>
              <a:rPr lang="en-US" dirty="0" smtClean="0"/>
              <a:t/>
            </a:r>
            <a:br>
              <a:rPr lang="en-US" dirty="0" smtClean="0"/>
            </a:br>
            <a:r>
              <a:rPr lang="en-US" dirty="0" smtClean="0"/>
              <a:t>- Problems -</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 </a:t>
            </a:r>
            <a:r>
              <a:rPr lang="en-US" dirty="0" smtClean="0">
                <a:solidFill>
                  <a:srgbClr val="FFC000"/>
                </a:solidFill>
              </a:rPr>
              <a:t>Problem 1:</a:t>
            </a:r>
          </a:p>
          <a:p>
            <a:pPr lvl="1">
              <a:buFont typeface="Wingdings" pitchFamily="2" charset="2"/>
              <a:buChar char="v"/>
            </a:pPr>
            <a:r>
              <a:rPr lang="en-US" dirty="0" smtClean="0"/>
              <a:t>Outdated information (no update since 2001)</a:t>
            </a:r>
          </a:p>
          <a:p>
            <a:pPr lvl="1">
              <a:buFont typeface="Wingdings" pitchFamily="2" charset="2"/>
              <a:buChar char="v"/>
            </a:pPr>
            <a:r>
              <a:rPr lang="en-US" dirty="0" smtClean="0"/>
              <a:t>E.g., instructions for MS Office 2000, non-working URLs (www.vtls.com/ndltd)</a:t>
            </a:r>
          </a:p>
          <a:p>
            <a:pPr lvl="1">
              <a:buFont typeface="Wingdings" pitchFamily="2" charset="2"/>
              <a:buChar char="v"/>
            </a:pPr>
            <a:endParaRPr lang="en-US" dirty="0" smtClean="0"/>
          </a:p>
          <a:p>
            <a:pPr>
              <a:buFont typeface="Wingdings" pitchFamily="2" charset="2"/>
              <a:buChar char="v"/>
            </a:pPr>
            <a:r>
              <a:rPr lang="en-US" dirty="0" smtClean="0">
                <a:solidFill>
                  <a:srgbClr val="FFC000"/>
                </a:solidFill>
              </a:rPr>
              <a:t>Problem 2:</a:t>
            </a:r>
          </a:p>
          <a:p>
            <a:pPr lvl="1">
              <a:buFont typeface="Wingdings" pitchFamily="2" charset="2"/>
              <a:buChar char="v"/>
            </a:pPr>
            <a:r>
              <a:rPr lang="en-US" dirty="0" smtClean="0"/>
              <a:t>PDF document</a:t>
            </a:r>
          </a:p>
          <a:p>
            <a:pPr lvl="1">
              <a:buFont typeface="Wingdings" pitchFamily="2" charset="2"/>
              <a:buChar char="v"/>
            </a:pPr>
            <a:r>
              <a:rPr lang="en-US" dirty="0" smtClean="0"/>
              <a:t>Not manageable to quickly update the content</a:t>
            </a: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536"/>
            <a:ext cx="8915400" cy="1143000"/>
          </a:xfrm>
        </p:spPr>
        <p:txBody>
          <a:bodyPr>
            <a:normAutofit fontScale="90000"/>
          </a:bodyPr>
          <a:lstStyle/>
          <a:p>
            <a:pPr algn="ctr"/>
            <a:r>
              <a:rPr lang="en-US" i="1" dirty="0" smtClean="0"/>
              <a:t>The ETD Guide </a:t>
            </a:r>
            <a:r>
              <a:rPr lang="en-US" dirty="0" smtClean="0"/>
              <a:t/>
            </a:r>
            <a:br>
              <a:rPr lang="en-US" dirty="0" smtClean="0"/>
            </a:br>
            <a:r>
              <a:rPr lang="en-US" dirty="0" smtClean="0"/>
              <a:t>- Approach for Problem 1 -</a:t>
            </a:r>
            <a:endParaRPr lang="en-US" dirty="0"/>
          </a:p>
        </p:txBody>
      </p:sp>
      <p:sp>
        <p:nvSpPr>
          <p:cNvPr id="3" name="Content Placeholder 2"/>
          <p:cNvSpPr>
            <a:spLocks noGrp="1"/>
          </p:cNvSpPr>
          <p:nvPr>
            <p:ph idx="1"/>
          </p:nvPr>
        </p:nvSpPr>
        <p:spPr>
          <a:xfrm>
            <a:off x="457200" y="1646236"/>
            <a:ext cx="8534400" cy="5211763"/>
          </a:xfrm>
        </p:spPr>
        <p:txBody>
          <a:bodyPr>
            <a:normAutofit lnSpcReduction="10000"/>
          </a:bodyPr>
          <a:lstStyle/>
          <a:p>
            <a:r>
              <a:rPr lang="en-US" dirty="0" smtClean="0"/>
              <a:t>Update the outdated content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sz="2800" dirty="0" smtClean="0"/>
          </a:p>
          <a:p>
            <a:r>
              <a:rPr lang="en-US" sz="2800" dirty="0" smtClean="0"/>
              <a:t>							</a:t>
            </a:r>
          </a:p>
          <a:p>
            <a:r>
              <a:rPr lang="en-US" sz="2800" dirty="0" smtClean="0"/>
              <a:t>							  </a:t>
            </a:r>
            <a:r>
              <a:rPr lang="en-US" sz="2800" dirty="0" smtClean="0">
                <a:solidFill>
                  <a:srgbClr val="FFC000"/>
                </a:solidFill>
              </a:rPr>
              <a:t>SUCCESSFUL…</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38</a:t>
            </a:fld>
            <a:endParaRPr lang="en-US"/>
          </a:p>
        </p:txBody>
      </p:sp>
      <p:sp>
        <p:nvSpPr>
          <p:cNvPr id="7" name="Rounded Rectangle 6"/>
          <p:cNvSpPr/>
          <p:nvPr/>
        </p:nvSpPr>
        <p:spPr>
          <a:xfrm>
            <a:off x="304800" y="2819400"/>
            <a:ext cx="2667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Read </a:t>
            </a:r>
          </a:p>
          <a:p>
            <a:pPr algn="ctr"/>
            <a:r>
              <a:rPr lang="en-US" sz="2400" dirty="0" smtClean="0"/>
              <a:t>entire 420 pages</a:t>
            </a:r>
            <a:endParaRPr lang="en-US" sz="2400" dirty="0"/>
          </a:p>
        </p:txBody>
      </p:sp>
      <p:sp>
        <p:nvSpPr>
          <p:cNvPr id="8" name="Rounded Rectangle 7"/>
          <p:cNvSpPr/>
          <p:nvPr/>
        </p:nvSpPr>
        <p:spPr>
          <a:xfrm>
            <a:off x="3200400" y="2819400"/>
            <a:ext cx="2667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Flagged sections to be updated</a:t>
            </a:r>
            <a:endParaRPr lang="en-US" sz="2400" dirty="0"/>
          </a:p>
        </p:txBody>
      </p:sp>
      <p:sp>
        <p:nvSpPr>
          <p:cNvPr id="9" name="Rounded Rectangle 8"/>
          <p:cNvSpPr/>
          <p:nvPr/>
        </p:nvSpPr>
        <p:spPr>
          <a:xfrm>
            <a:off x="6096000" y="2819400"/>
            <a:ext cx="2667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Corrected typos</a:t>
            </a:r>
            <a:r>
              <a:rPr lang="en-US" sz="2400" dirty="0"/>
              <a:t> &amp;</a:t>
            </a:r>
            <a:r>
              <a:rPr lang="en-US" sz="2400" dirty="0" smtClean="0"/>
              <a:t> grammatical errors,  software versions</a:t>
            </a:r>
            <a:r>
              <a:rPr lang="en-US" sz="2400" dirty="0"/>
              <a:t> </a:t>
            </a:r>
            <a:r>
              <a:rPr lang="en-US" sz="2400" dirty="0" smtClean="0"/>
              <a:t>&amp; features </a:t>
            </a:r>
            <a:endParaRPr lang="en-US" sz="2400" dirty="0"/>
          </a:p>
        </p:txBody>
      </p:sp>
      <p:sp>
        <p:nvSpPr>
          <p:cNvPr id="11" name="Oval 10"/>
          <p:cNvSpPr/>
          <p:nvPr/>
        </p:nvSpPr>
        <p:spPr>
          <a:xfrm>
            <a:off x="1828800" y="24384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1</a:t>
            </a:r>
            <a:endParaRPr lang="en-US" sz="2800" dirty="0"/>
          </a:p>
        </p:txBody>
      </p:sp>
      <p:sp>
        <p:nvSpPr>
          <p:cNvPr id="12" name="Oval 11"/>
          <p:cNvSpPr/>
          <p:nvPr/>
        </p:nvSpPr>
        <p:spPr>
          <a:xfrm>
            <a:off x="4724400" y="24384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2</a:t>
            </a:r>
          </a:p>
        </p:txBody>
      </p:sp>
      <p:sp>
        <p:nvSpPr>
          <p:cNvPr id="13" name="Oval 12"/>
          <p:cNvSpPr/>
          <p:nvPr/>
        </p:nvSpPr>
        <p:spPr>
          <a:xfrm>
            <a:off x="7696200" y="23622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3</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536"/>
            <a:ext cx="8915400" cy="1143000"/>
          </a:xfrm>
        </p:spPr>
        <p:txBody>
          <a:bodyPr>
            <a:normAutofit fontScale="90000"/>
          </a:bodyPr>
          <a:lstStyle/>
          <a:p>
            <a:pPr algn="ctr"/>
            <a:r>
              <a:rPr lang="en-US" i="1" dirty="0" smtClean="0"/>
              <a:t>The ETD Guide </a:t>
            </a:r>
            <a:r>
              <a:rPr lang="en-US" dirty="0" smtClean="0"/>
              <a:t/>
            </a:r>
            <a:br>
              <a:rPr lang="en-US" dirty="0" smtClean="0"/>
            </a:br>
            <a:r>
              <a:rPr lang="en-US" dirty="0" smtClean="0"/>
              <a:t>- Approach for Problem 2 (1/2) -</a:t>
            </a:r>
            <a:endParaRPr lang="en-US" dirty="0"/>
          </a:p>
        </p:txBody>
      </p:sp>
      <p:sp>
        <p:nvSpPr>
          <p:cNvPr id="3" name="Content Placeholder 2"/>
          <p:cNvSpPr>
            <a:spLocks noGrp="1"/>
          </p:cNvSpPr>
          <p:nvPr>
            <p:ph idx="1"/>
          </p:nvPr>
        </p:nvSpPr>
        <p:spPr>
          <a:xfrm>
            <a:off x="457200" y="1646236"/>
            <a:ext cx="8229600" cy="4906963"/>
          </a:xfrm>
        </p:spPr>
        <p:txBody>
          <a:bodyPr/>
          <a:lstStyle/>
          <a:p>
            <a:r>
              <a:rPr lang="en-US" dirty="0" smtClean="0"/>
              <a:t>Utilize the flexibility of wiki !</a:t>
            </a:r>
          </a:p>
          <a:p>
            <a:endParaRPr lang="en-US" dirty="0" smtClean="0"/>
          </a:p>
          <a:p>
            <a:endParaRPr lang="en-US" dirty="0" smtClean="0"/>
          </a:p>
          <a:p>
            <a:endParaRPr lang="en-US" dirty="0" smtClean="0"/>
          </a:p>
          <a:p>
            <a:endParaRPr lang="en-US" dirty="0" smtClean="0"/>
          </a:p>
          <a:p>
            <a:endParaRPr lang="en-US" dirty="0" smtClean="0"/>
          </a:p>
          <a:p>
            <a:r>
              <a:rPr lang="en-US" sz="2400" dirty="0" smtClean="0">
                <a:solidFill>
                  <a:srgbClr val="FFC000"/>
                </a:solidFill>
              </a:rPr>
              <a:t>Wikibooks.org</a:t>
            </a:r>
            <a:r>
              <a:rPr lang="en-US" sz="2400" dirty="0" smtClean="0"/>
              <a:t>                                          </a:t>
            </a:r>
          </a:p>
          <a:p>
            <a:r>
              <a:rPr lang="en-US" sz="2400" dirty="0" smtClean="0"/>
              <a:t>Wikiversity.org 					</a:t>
            </a:r>
            <a:r>
              <a:rPr lang="en-US" sz="2800" dirty="0" smtClean="0">
                <a:solidFill>
                  <a:srgbClr val="FFC000"/>
                </a:solidFill>
              </a:rPr>
              <a:t>BUT…</a:t>
            </a:r>
          </a:p>
          <a:p>
            <a:r>
              <a:rPr lang="en-US" sz="2400" dirty="0" smtClean="0"/>
              <a:t>Wikisource.org</a:t>
            </a:r>
          </a:p>
          <a:p>
            <a:r>
              <a:rPr lang="en-US" sz="2400" dirty="0" smtClean="0"/>
              <a:t>Local wiki server…</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39</a:t>
            </a:fld>
            <a:endParaRPr lang="en-US"/>
          </a:p>
        </p:txBody>
      </p:sp>
      <p:sp>
        <p:nvSpPr>
          <p:cNvPr id="7" name="Rounded Rectangle 6"/>
          <p:cNvSpPr/>
          <p:nvPr/>
        </p:nvSpPr>
        <p:spPr>
          <a:xfrm>
            <a:off x="304800" y="2819400"/>
            <a:ext cx="26670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Found </a:t>
            </a:r>
          </a:p>
          <a:p>
            <a:pPr algn="ctr"/>
            <a:r>
              <a:rPr lang="en-US" sz="2400" dirty="0" smtClean="0"/>
              <a:t>candidate wiki communities</a:t>
            </a:r>
            <a:endParaRPr lang="en-US" sz="2400" dirty="0"/>
          </a:p>
        </p:txBody>
      </p:sp>
      <p:sp>
        <p:nvSpPr>
          <p:cNvPr id="8" name="Rounded Rectangle 7"/>
          <p:cNvSpPr/>
          <p:nvPr/>
        </p:nvSpPr>
        <p:spPr>
          <a:xfrm>
            <a:off x="3200400" y="2819400"/>
            <a:ext cx="26670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Selected wikibooks.org</a:t>
            </a:r>
            <a:endParaRPr lang="en-US" sz="2400" dirty="0"/>
          </a:p>
        </p:txBody>
      </p:sp>
      <p:sp>
        <p:nvSpPr>
          <p:cNvPr id="9" name="Rounded Rectangle 8"/>
          <p:cNvSpPr/>
          <p:nvPr/>
        </p:nvSpPr>
        <p:spPr>
          <a:xfrm>
            <a:off x="6096000" y="2819400"/>
            <a:ext cx="26670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Attempted to migrate to it</a:t>
            </a:r>
            <a:endParaRPr lang="en-US" sz="2400" dirty="0"/>
          </a:p>
        </p:txBody>
      </p:sp>
      <p:sp>
        <p:nvSpPr>
          <p:cNvPr id="11" name="Oval 10"/>
          <p:cNvSpPr/>
          <p:nvPr/>
        </p:nvSpPr>
        <p:spPr>
          <a:xfrm>
            <a:off x="1828800" y="24384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1</a:t>
            </a:r>
            <a:endParaRPr lang="en-US" sz="2800" dirty="0"/>
          </a:p>
        </p:txBody>
      </p:sp>
      <p:sp>
        <p:nvSpPr>
          <p:cNvPr id="12" name="Oval 11"/>
          <p:cNvSpPr/>
          <p:nvPr/>
        </p:nvSpPr>
        <p:spPr>
          <a:xfrm>
            <a:off x="4724400" y="24384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2</a:t>
            </a:r>
          </a:p>
        </p:txBody>
      </p:sp>
      <p:sp>
        <p:nvSpPr>
          <p:cNvPr id="13" name="Oval 12"/>
          <p:cNvSpPr/>
          <p:nvPr/>
        </p:nvSpPr>
        <p:spPr>
          <a:xfrm>
            <a:off x="7696200" y="23622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Two efforts to help ETD/NDLTD community</a:t>
            </a:r>
          </a:p>
          <a:p>
            <a:endParaRPr lang="en-US" dirty="0" smtClean="0"/>
          </a:p>
          <a:p>
            <a:pPr>
              <a:buFont typeface="Wingdings" pitchFamily="2" charset="2"/>
              <a:buChar char="v"/>
            </a:pPr>
            <a:r>
              <a:rPr lang="en-US" dirty="0" smtClean="0">
                <a:solidFill>
                  <a:srgbClr val="FFC000"/>
                </a:solidFill>
              </a:rPr>
              <a:t>Educational module </a:t>
            </a:r>
            <a:r>
              <a:rPr lang="en-US" dirty="0" smtClean="0"/>
              <a:t>development</a:t>
            </a:r>
          </a:p>
          <a:p>
            <a:pPr lvl="1">
              <a:buFont typeface="Wingdings" pitchFamily="2" charset="2"/>
              <a:buChar char="v"/>
            </a:pPr>
            <a:r>
              <a:rPr lang="en-US" dirty="0" smtClean="0"/>
              <a:t> Enhance understanding of ETDs for research     </a:t>
            </a:r>
          </a:p>
          <a:p>
            <a:pPr lvl="1">
              <a:buNone/>
            </a:pPr>
            <a:r>
              <a:rPr lang="en-US" dirty="0" smtClean="0"/>
              <a:t>     scholars</a:t>
            </a:r>
          </a:p>
          <a:p>
            <a:pPr lvl="1">
              <a:buFont typeface="Wingdings" pitchFamily="2" charset="2"/>
              <a:buChar char="v"/>
            </a:pPr>
            <a:endParaRPr lang="en-US" dirty="0" smtClean="0"/>
          </a:p>
          <a:p>
            <a:pPr>
              <a:buFont typeface="Wingdings" pitchFamily="2" charset="2"/>
              <a:buChar char="v"/>
            </a:pPr>
            <a:r>
              <a:rPr lang="en-US" i="1" dirty="0" smtClean="0">
                <a:solidFill>
                  <a:srgbClr val="92D050"/>
                </a:solidFill>
              </a:rPr>
              <a:t>The ETD Guide</a:t>
            </a:r>
          </a:p>
          <a:p>
            <a:pPr lvl="1">
              <a:buFont typeface="Wingdings" pitchFamily="2" charset="2"/>
              <a:buChar char="v"/>
            </a:pPr>
            <a:r>
              <a:rPr lang="en-US" dirty="0" smtClean="0"/>
              <a:t> Content update</a:t>
            </a:r>
          </a:p>
          <a:p>
            <a:pPr lvl="1">
              <a:buFont typeface="Wingdings" pitchFamily="2" charset="2"/>
              <a:buChar char="v"/>
            </a:pPr>
            <a:r>
              <a:rPr lang="en-US" dirty="0" smtClean="0"/>
              <a:t> Migration to local MediaWiki server</a:t>
            </a:r>
          </a:p>
          <a:p>
            <a:pPr>
              <a:buFont typeface="Arial" pitchFamily="34" charset="0"/>
              <a:buChar char="•"/>
            </a:pP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536"/>
            <a:ext cx="8915400" cy="1143000"/>
          </a:xfrm>
        </p:spPr>
        <p:txBody>
          <a:bodyPr>
            <a:normAutofit fontScale="90000"/>
          </a:bodyPr>
          <a:lstStyle/>
          <a:p>
            <a:pPr algn="ctr"/>
            <a:r>
              <a:rPr lang="en-US" i="1" dirty="0" smtClean="0"/>
              <a:t>The ETD Guide </a:t>
            </a:r>
            <a:r>
              <a:rPr lang="en-US" dirty="0" smtClean="0"/>
              <a:t/>
            </a:r>
            <a:br>
              <a:rPr lang="en-US" dirty="0" smtClean="0"/>
            </a:br>
            <a:r>
              <a:rPr lang="en-US" dirty="0" smtClean="0"/>
              <a:t>- Approach for Problem 2 (2/2) -</a:t>
            </a:r>
            <a:endParaRPr lang="en-US" dirty="0"/>
          </a:p>
        </p:txBody>
      </p:sp>
      <p:sp>
        <p:nvSpPr>
          <p:cNvPr id="3" name="Content Placeholder 2"/>
          <p:cNvSpPr>
            <a:spLocks noGrp="1"/>
          </p:cNvSpPr>
          <p:nvPr>
            <p:ph idx="1"/>
          </p:nvPr>
        </p:nvSpPr>
        <p:spPr>
          <a:xfrm>
            <a:off x="457200" y="1646236"/>
            <a:ext cx="8686800" cy="5211763"/>
          </a:xfrm>
        </p:spPr>
        <p:txBody>
          <a:bodyPr/>
          <a:lstStyle/>
          <a:p>
            <a:r>
              <a:rPr lang="en-US" dirty="0" smtClean="0">
                <a:solidFill>
                  <a:srgbClr val="FFC000"/>
                </a:solidFill>
              </a:rPr>
              <a:t>Obstacles…</a:t>
            </a:r>
          </a:p>
          <a:p>
            <a:r>
              <a:rPr lang="en-US" dirty="0" smtClean="0"/>
              <a:t>We faced </a:t>
            </a:r>
            <a:r>
              <a:rPr lang="en-US" dirty="0" smtClean="0">
                <a:solidFill>
                  <a:srgbClr val="92D050"/>
                </a:solidFill>
              </a:rPr>
              <a:t>copyright issues</a:t>
            </a:r>
          </a:p>
          <a:p>
            <a:endParaRPr lang="en-US" dirty="0" smtClean="0"/>
          </a:p>
          <a:p>
            <a:r>
              <a:rPr lang="en-US" dirty="0" smtClean="0"/>
              <a:t>So, contacted UNESCO for permission</a:t>
            </a:r>
          </a:p>
          <a:p>
            <a:endParaRPr lang="en-US" dirty="0" smtClean="0"/>
          </a:p>
          <a:p>
            <a:r>
              <a:rPr lang="en-US" dirty="0" smtClean="0"/>
              <a:t>In the mean time, we decided to change the host to </a:t>
            </a:r>
            <a:r>
              <a:rPr lang="en-US" dirty="0" smtClean="0">
                <a:solidFill>
                  <a:srgbClr val="FFFF00"/>
                </a:solidFill>
              </a:rPr>
              <a:t>local MediaWiki server</a:t>
            </a:r>
          </a:p>
          <a:p>
            <a:r>
              <a:rPr lang="en-US" dirty="0" smtClean="0">
                <a:sym typeface="Wingdings" pitchFamily="2" charset="2"/>
              </a:rPr>
              <a:t> Better control over content by allowing only specified users to alter it</a:t>
            </a:r>
            <a:endParaRPr lang="en-US" dirty="0" smtClean="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838200"/>
          </a:xfrm>
        </p:spPr>
        <p:txBody>
          <a:bodyPr>
            <a:normAutofit fontScale="90000"/>
          </a:bodyPr>
          <a:lstStyle/>
          <a:p>
            <a:pPr algn="ctr"/>
            <a:r>
              <a:rPr lang="en-US" sz="3600" i="1" dirty="0" smtClean="0"/>
              <a:t>Wiki-based ETD Guide</a:t>
            </a:r>
            <a:r>
              <a:rPr lang="en-US" i="1" dirty="0" smtClean="0"/>
              <a:t/>
            </a:r>
            <a:br>
              <a:rPr lang="en-US" i="1" dirty="0" smtClean="0"/>
            </a:br>
            <a:r>
              <a:rPr lang="en-US" sz="2700" dirty="0" smtClean="0"/>
              <a:t> </a:t>
            </a:r>
            <a:r>
              <a:rPr lang="en-US" sz="2700" dirty="0" smtClean="0">
                <a:solidFill>
                  <a:srgbClr val="FFC000"/>
                </a:solidFill>
              </a:rPr>
              <a:t>curric.dlib.vt.edu/wiki/index.php/</a:t>
            </a:r>
            <a:r>
              <a:rPr lang="en-US" sz="2700" dirty="0" err="1" smtClean="0">
                <a:solidFill>
                  <a:srgbClr val="FFC000"/>
                </a:solidFill>
              </a:rPr>
              <a:t>ETD_Guide</a:t>
            </a:r>
            <a:r>
              <a:rPr lang="en-US" sz="2700" i="1" dirty="0" smtClean="0"/>
              <a:t> </a:t>
            </a:r>
            <a:endParaRPr lang="en-US" sz="2700"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41</a:t>
            </a:fld>
            <a:endParaRPr lang="en-US"/>
          </a:p>
        </p:txBody>
      </p:sp>
      <p:pic>
        <p:nvPicPr>
          <p:cNvPr id="4098" name="Picture 2"/>
          <p:cNvPicPr>
            <a:picLocks noChangeAspect="1" noChangeArrowheads="1"/>
          </p:cNvPicPr>
          <p:nvPr/>
        </p:nvPicPr>
        <p:blipFill>
          <a:blip r:embed="rId3"/>
          <a:srcRect/>
          <a:stretch>
            <a:fillRect/>
          </a:stretch>
        </p:blipFill>
        <p:spPr bwMode="auto">
          <a:xfrm>
            <a:off x="609600" y="990600"/>
            <a:ext cx="7915513"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4526280"/>
          </a:xfrm>
        </p:spPr>
        <p:txBody>
          <a:bodyPr/>
          <a:lstStyle/>
          <a:p>
            <a:pPr marL="514350" indent="-514350">
              <a:buNone/>
            </a:pPr>
            <a:r>
              <a:rPr lang="en-US" dirty="0" smtClean="0"/>
              <a:t>1.  Introduction</a:t>
            </a:r>
          </a:p>
          <a:p>
            <a:pPr marL="514350" indent="-514350">
              <a:buNone/>
            </a:pPr>
            <a:r>
              <a:rPr lang="en-US" dirty="0" smtClean="0"/>
              <a:t>2.  Selected DL modules for scholars</a:t>
            </a:r>
          </a:p>
          <a:p>
            <a:pPr marL="925830" lvl="1" indent="-514350">
              <a:buNone/>
            </a:pPr>
            <a:r>
              <a:rPr lang="en-US" dirty="0" smtClean="0"/>
              <a:t> 2.1.  Draft DL modules</a:t>
            </a:r>
          </a:p>
          <a:p>
            <a:pPr marL="514350" indent="-514350">
              <a:buNone/>
            </a:pPr>
            <a:r>
              <a:rPr lang="en-US" dirty="0" smtClean="0"/>
              <a:t>3.</a:t>
            </a:r>
            <a:r>
              <a:rPr lang="en-US" i="1" dirty="0" smtClean="0"/>
              <a:t>  The ETD Guide</a:t>
            </a:r>
            <a:r>
              <a:rPr lang="en-US" dirty="0" smtClean="0"/>
              <a:t> update and migration</a:t>
            </a:r>
          </a:p>
          <a:p>
            <a:pPr marL="862330" lvl="1" indent="-514350">
              <a:buNone/>
            </a:pPr>
            <a:r>
              <a:rPr lang="en-US" dirty="0" smtClean="0"/>
              <a:t>  3.1.  </a:t>
            </a:r>
            <a:r>
              <a:rPr lang="en-US" dirty="0" smtClean="0">
                <a:solidFill>
                  <a:srgbClr val="FFC000"/>
                </a:solidFill>
              </a:rPr>
              <a:t>Contributing to </a:t>
            </a:r>
            <a:r>
              <a:rPr lang="en-US" i="1" dirty="0" smtClean="0">
                <a:solidFill>
                  <a:srgbClr val="FFC000"/>
                </a:solidFill>
              </a:rPr>
              <a:t>The ETD Guide</a:t>
            </a:r>
          </a:p>
          <a:p>
            <a:pPr marL="514350" indent="-514350">
              <a:buNone/>
            </a:pPr>
            <a:r>
              <a:rPr lang="en-US" dirty="0" smtClean="0"/>
              <a:t>4.  Summary</a:t>
            </a:r>
          </a:p>
          <a:p>
            <a:pPr marL="514350" indent="-514350"/>
            <a:r>
              <a:rPr lang="en-US" dirty="0" smtClean="0"/>
              <a:t>5.  Invitation</a:t>
            </a:r>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Contributing to </a:t>
            </a:r>
            <a:r>
              <a:rPr lang="en-US" i="1" dirty="0" smtClean="0"/>
              <a:t>The ETD Guide</a:t>
            </a:r>
            <a:endParaRPr lang="en-US" i="1"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43</a:t>
            </a:fld>
            <a:endParaRPr lang="en-US"/>
          </a:p>
        </p:txBody>
      </p:sp>
      <p:graphicFrame>
        <p:nvGraphicFramePr>
          <p:cNvPr id="8" name="Content Placeholder 5"/>
          <p:cNvGraphicFramePr>
            <a:graphicFrameLocks/>
          </p:cNvGraphicFramePr>
          <p:nvPr/>
        </p:nvGraphicFramePr>
        <p:xfrm>
          <a:off x="457200" y="2209800"/>
          <a:ext cx="8229600" cy="2546307"/>
        </p:xfrm>
        <a:graphic>
          <a:graphicData uri="http://schemas.openxmlformats.org/drawingml/2006/table">
            <a:tbl>
              <a:tblPr firstRow="1" bandRow="1">
                <a:tableStyleId>{5C22544A-7EE6-4342-B048-85BDC9FD1C3A}</a:tableStyleId>
              </a:tblPr>
              <a:tblGrid>
                <a:gridCol w="1143000"/>
                <a:gridCol w="7086600"/>
              </a:tblGrid>
              <a:tr h="521638">
                <a:tc>
                  <a:txBody>
                    <a:bodyPr/>
                    <a:lstStyle/>
                    <a:p>
                      <a:r>
                        <a:rPr lang="en-US" sz="2400" dirty="0" smtClean="0"/>
                        <a:t>Steps</a:t>
                      </a:r>
                      <a:endParaRPr lang="en-US" sz="2400" dirty="0"/>
                    </a:p>
                  </a:txBody>
                  <a:tcPr/>
                </a:tc>
                <a:tc>
                  <a:txBody>
                    <a:bodyPr/>
                    <a:lstStyle/>
                    <a:p>
                      <a:r>
                        <a:rPr lang="en-US" sz="2400" dirty="0" smtClean="0"/>
                        <a:t>To do</a:t>
                      </a:r>
                      <a:endParaRPr lang="en-US" sz="2400" dirty="0"/>
                    </a:p>
                  </a:txBody>
                  <a:tcPr/>
                </a:tc>
              </a:tr>
              <a:tr h="849962">
                <a:tc>
                  <a:txBody>
                    <a:bodyPr/>
                    <a:lstStyle/>
                    <a:p>
                      <a:r>
                        <a:rPr lang="en-US" sz="2400" dirty="0" smtClean="0"/>
                        <a:t>1</a:t>
                      </a:r>
                      <a:endParaRPr lang="en-US" sz="2400" dirty="0"/>
                    </a:p>
                  </a:txBody>
                  <a:tcPr/>
                </a:tc>
                <a:tc>
                  <a:txBody>
                    <a:bodyPr/>
                    <a:lstStyle/>
                    <a:p>
                      <a:r>
                        <a:rPr lang="en-US" sz="2400" dirty="0" smtClean="0"/>
                        <a:t>Email </a:t>
                      </a:r>
                      <a:r>
                        <a:rPr lang="en-US" sz="2400" dirty="0" smtClean="0">
                          <a:hlinkClick r:id="rId3"/>
                        </a:rPr>
                        <a:t>seungwon@vt.edu</a:t>
                      </a:r>
                      <a:r>
                        <a:rPr lang="en-US" sz="2400" baseline="0" dirty="0" smtClean="0"/>
                        <a:t> or </a:t>
                      </a:r>
                      <a:r>
                        <a:rPr lang="en-US" sz="2400" baseline="0" dirty="0" smtClean="0">
                          <a:hlinkClick r:id="rId4"/>
                        </a:rPr>
                        <a:t>shoh@email.unc.edu</a:t>
                      </a:r>
                      <a:r>
                        <a:rPr lang="en-US" sz="2400" baseline="0" dirty="0" smtClean="0"/>
                        <a:t> and get an account</a:t>
                      </a:r>
                      <a:endParaRPr lang="en-US" sz="2400" dirty="0"/>
                    </a:p>
                  </a:txBody>
                  <a:tcPr/>
                </a:tc>
              </a:tr>
              <a:tr h="609600">
                <a:tc>
                  <a:txBody>
                    <a:bodyPr/>
                    <a:lstStyle/>
                    <a:p>
                      <a:r>
                        <a:rPr lang="en-US" sz="2400" dirty="0" smtClean="0"/>
                        <a:t>2</a:t>
                      </a:r>
                      <a:endParaRPr lang="en-US" sz="2400" dirty="0"/>
                    </a:p>
                  </a:txBody>
                  <a:tcPr/>
                </a:tc>
                <a:tc>
                  <a:txBody>
                    <a:bodyPr/>
                    <a:lstStyle/>
                    <a:p>
                      <a:r>
                        <a:rPr lang="en-US" sz="2400" dirty="0" smtClean="0"/>
                        <a:t>Login</a:t>
                      </a:r>
                      <a:r>
                        <a:rPr lang="en-US" sz="2400" baseline="0" dirty="0" smtClean="0"/>
                        <a:t> to the wiki-based ETD Guide</a:t>
                      </a:r>
                      <a:endParaRPr lang="en-US" sz="2400" dirty="0"/>
                    </a:p>
                  </a:txBody>
                  <a:tcPr/>
                </a:tc>
              </a:tr>
              <a:tr h="565107">
                <a:tc>
                  <a:txBody>
                    <a:bodyPr/>
                    <a:lstStyle/>
                    <a:p>
                      <a:r>
                        <a:rPr lang="en-US" sz="2400" dirty="0" smtClean="0"/>
                        <a:t>3</a:t>
                      </a:r>
                      <a:endParaRPr lang="en-US" sz="2400" dirty="0"/>
                    </a:p>
                  </a:txBody>
                  <a:tcPr/>
                </a:tc>
                <a:tc>
                  <a:txBody>
                    <a:bodyPr/>
                    <a:lstStyle/>
                    <a:p>
                      <a:r>
                        <a:rPr lang="en-US" sz="2400" dirty="0" smtClean="0"/>
                        <a:t>Modify /</a:t>
                      </a:r>
                      <a:r>
                        <a:rPr lang="en-US" sz="2400" baseline="0" dirty="0" smtClean="0"/>
                        <a:t> create content as needed</a:t>
                      </a:r>
                      <a:endParaRPr lang="en-US" sz="2400" dirty="0"/>
                    </a:p>
                  </a:txBody>
                  <a:tcPr/>
                </a:tc>
              </a:tr>
            </a:tbl>
          </a:graphicData>
        </a:graphic>
      </p:graphicFrame>
      <p:sp>
        <p:nvSpPr>
          <p:cNvPr id="9" name="Content Placeholder 8"/>
          <p:cNvSpPr>
            <a:spLocks noGrp="1"/>
          </p:cNvSpPr>
          <p:nvPr>
            <p:ph idx="1"/>
          </p:nvPr>
        </p:nvSpPr>
        <p:spPr>
          <a:xfrm>
            <a:off x="457200" y="4953000"/>
            <a:ext cx="8229600" cy="1295400"/>
          </a:xfrm>
        </p:spPr>
        <p:txBody>
          <a:bodyPr/>
          <a:lstStyle/>
          <a:p>
            <a:r>
              <a:rPr lang="en-US" sz="2800" dirty="0" smtClean="0"/>
              <a:t>* For details of wiki programming, please refer to the project report or MediaWiki manual</a:t>
            </a:r>
            <a:endParaRPr lang="en-U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4526280"/>
          </a:xfrm>
        </p:spPr>
        <p:txBody>
          <a:bodyPr/>
          <a:lstStyle/>
          <a:p>
            <a:pPr marL="514350" indent="-514350">
              <a:buNone/>
            </a:pPr>
            <a:r>
              <a:rPr lang="en-US" dirty="0" smtClean="0"/>
              <a:t>1.  Introduction</a:t>
            </a:r>
          </a:p>
          <a:p>
            <a:pPr marL="514350" indent="-514350">
              <a:buNone/>
            </a:pPr>
            <a:r>
              <a:rPr lang="en-US" dirty="0" smtClean="0"/>
              <a:t>2.  Selected DL modules for scholars</a:t>
            </a:r>
          </a:p>
          <a:p>
            <a:pPr marL="925830" lvl="1" indent="-514350">
              <a:buNone/>
            </a:pPr>
            <a:r>
              <a:rPr lang="en-US" dirty="0" smtClean="0"/>
              <a:t> 2.1.  Draft DL modules</a:t>
            </a:r>
          </a:p>
          <a:p>
            <a:pPr marL="514350" indent="-514350">
              <a:buNone/>
            </a:pPr>
            <a:r>
              <a:rPr lang="en-US" dirty="0" smtClean="0"/>
              <a:t>3.</a:t>
            </a:r>
            <a:r>
              <a:rPr lang="en-US" i="1" dirty="0" smtClean="0"/>
              <a:t>  The ETD Guide</a:t>
            </a:r>
            <a:r>
              <a:rPr lang="en-US" dirty="0" smtClean="0"/>
              <a:t> update and migration</a:t>
            </a:r>
          </a:p>
          <a:p>
            <a:pPr marL="862330" lvl="1" indent="-514350">
              <a:buNone/>
            </a:pPr>
            <a:r>
              <a:rPr lang="en-US" dirty="0" smtClean="0"/>
              <a:t>  3.1.  Contributing to </a:t>
            </a:r>
            <a:r>
              <a:rPr lang="en-US" i="1" dirty="0" smtClean="0"/>
              <a:t>The ETD Guide</a:t>
            </a:r>
          </a:p>
          <a:p>
            <a:pPr marL="514350" indent="-514350">
              <a:buNone/>
            </a:pPr>
            <a:r>
              <a:rPr lang="en-US" dirty="0" smtClean="0"/>
              <a:t>4.  </a:t>
            </a:r>
            <a:r>
              <a:rPr lang="en-US" dirty="0" smtClean="0">
                <a:solidFill>
                  <a:srgbClr val="FFC000"/>
                </a:solidFill>
              </a:rPr>
              <a:t>Summary</a:t>
            </a:r>
          </a:p>
          <a:p>
            <a:pPr marL="514350" indent="-514350"/>
            <a:r>
              <a:rPr lang="en-US" dirty="0" smtClean="0"/>
              <a:t>5.  Invitation</a:t>
            </a:r>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524000"/>
            <a:ext cx="8458200" cy="4906963"/>
          </a:xfrm>
        </p:spPr>
        <p:txBody>
          <a:bodyPr>
            <a:normAutofit/>
          </a:bodyPr>
          <a:lstStyle/>
          <a:p>
            <a:pPr>
              <a:buFont typeface="Wingdings" pitchFamily="2" charset="2"/>
              <a:buChar char="v"/>
            </a:pPr>
            <a:r>
              <a:rPr lang="en-US" dirty="0" smtClean="0">
                <a:solidFill>
                  <a:srgbClr val="FFC000"/>
                </a:solidFill>
              </a:rPr>
              <a:t>Educational modules </a:t>
            </a:r>
            <a:r>
              <a:rPr lang="en-US" dirty="0" smtClean="0"/>
              <a:t>for research scholars </a:t>
            </a:r>
          </a:p>
          <a:p>
            <a:pPr lvl="1">
              <a:buFont typeface="Wingdings" pitchFamily="2" charset="2"/>
              <a:buChar char="v"/>
            </a:pPr>
            <a:r>
              <a:rPr lang="en-US" dirty="0" smtClean="0"/>
              <a:t> 41 DL curriculum modules</a:t>
            </a:r>
          </a:p>
          <a:p>
            <a:pPr lvl="1">
              <a:buFont typeface="Wingdings" pitchFamily="2" charset="2"/>
              <a:buChar char="v"/>
            </a:pPr>
            <a:r>
              <a:rPr lang="en-US" dirty="0" smtClean="0"/>
              <a:t> 11 selected for research scholars</a:t>
            </a:r>
          </a:p>
          <a:p>
            <a:pPr lvl="1">
              <a:buFont typeface="Wingdings" pitchFamily="2" charset="2"/>
              <a:buChar char="v"/>
            </a:pPr>
            <a:r>
              <a:rPr lang="en-US" dirty="0" smtClean="0"/>
              <a:t> 5 drafts are introduced in the paper</a:t>
            </a:r>
          </a:p>
          <a:p>
            <a:pPr lvl="1">
              <a:buFont typeface="Wingdings" pitchFamily="2" charset="2"/>
              <a:buChar char="v"/>
            </a:pPr>
            <a:r>
              <a:rPr lang="en-US" dirty="0" smtClean="0"/>
              <a:t> Some of them can be accessed at  http://curric.dlib.vt.edu/wiki</a:t>
            </a:r>
          </a:p>
          <a:p>
            <a:pPr>
              <a:buFont typeface="Wingdings" pitchFamily="2" charset="2"/>
              <a:buChar char="v"/>
            </a:pPr>
            <a:endParaRPr lang="en-US" dirty="0" smtClean="0"/>
          </a:p>
          <a:p>
            <a:pPr>
              <a:buFont typeface="Wingdings" pitchFamily="2" charset="2"/>
              <a:buChar char="v"/>
            </a:pPr>
            <a:r>
              <a:rPr lang="en-US" i="1" dirty="0" smtClean="0">
                <a:solidFill>
                  <a:srgbClr val="92D050"/>
                </a:solidFill>
              </a:rPr>
              <a:t>The ETD Guide</a:t>
            </a:r>
            <a:r>
              <a:rPr lang="en-US" dirty="0" smtClean="0">
                <a:solidFill>
                  <a:srgbClr val="92D050"/>
                </a:solidFill>
              </a:rPr>
              <a:t> </a:t>
            </a:r>
            <a:r>
              <a:rPr lang="en-US" dirty="0" smtClean="0"/>
              <a:t>is updated and migrated to the flexible wiki server at</a:t>
            </a:r>
          </a:p>
          <a:p>
            <a:r>
              <a:rPr lang="en-US" sz="2600" dirty="0" smtClean="0"/>
              <a:t>http://curric.dlib.vt.edu/wiki/index.php/ETD_Guide</a:t>
            </a:r>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4526280"/>
          </a:xfrm>
        </p:spPr>
        <p:txBody>
          <a:bodyPr/>
          <a:lstStyle/>
          <a:p>
            <a:pPr marL="514350" indent="-514350">
              <a:buNone/>
            </a:pPr>
            <a:r>
              <a:rPr lang="en-US" dirty="0" smtClean="0"/>
              <a:t>1.  Introduction</a:t>
            </a:r>
          </a:p>
          <a:p>
            <a:pPr marL="514350" indent="-514350">
              <a:buNone/>
            </a:pPr>
            <a:r>
              <a:rPr lang="en-US" dirty="0" smtClean="0"/>
              <a:t>2.  Selected DL modules for scholars</a:t>
            </a:r>
          </a:p>
          <a:p>
            <a:pPr marL="925830" lvl="1" indent="-514350">
              <a:buNone/>
            </a:pPr>
            <a:r>
              <a:rPr lang="en-US" dirty="0" smtClean="0"/>
              <a:t> 2.1.  Draft DL modules</a:t>
            </a:r>
          </a:p>
          <a:p>
            <a:pPr marL="514350" indent="-514350">
              <a:buNone/>
            </a:pPr>
            <a:r>
              <a:rPr lang="en-US" dirty="0" smtClean="0"/>
              <a:t>3.</a:t>
            </a:r>
            <a:r>
              <a:rPr lang="en-US" i="1" dirty="0" smtClean="0"/>
              <a:t>  The ETD Guide</a:t>
            </a:r>
            <a:r>
              <a:rPr lang="en-US" dirty="0" smtClean="0"/>
              <a:t> update and migration</a:t>
            </a:r>
          </a:p>
          <a:p>
            <a:pPr marL="862330" lvl="1" indent="-514350">
              <a:buNone/>
            </a:pPr>
            <a:r>
              <a:rPr lang="en-US" dirty="0" smtClean="0"/>
              <a:t>  3.1.  Contributing to </a:t>
            </a:r>
            <a:r>
              <a:rPr lang="en-US" i="1" dirty="0" smtClean="0"/>
              <a:t>The ETD Guide</a:t>
            </a:r>
          </a:p>
          <a:p>
            <a:pPr marL="514350" indent="-514350">
              <a:buNone/>
            </a:pPr>
            <a:r>
              <a:rPr lang="en-US" dirty="0" smtClean="0"/>
              <a:t>4.  Summary</a:t>
            </a:r>
          </a:p>
          <a:p>
            <a:pPr marL="514350" indent="-514350">
              <a:buNone/>
            </a:pPr>
            <a:r>
              <a:rPr lang="en-US" dirty="0" smtClean="0"/>
              <a:t>5. </a:t>
            </a:r>
            <a:r>
              <a:rPr lang="en-US" dirty="0" smtClean="0">
                <a:solidFill>
                  <a:srgbClr val="FFC000"/>
                </a:solidFill>
              </a:rPr>
              <a:t> Invitation</a:t>
            </a:r>
          </a:p>
          <a:p>
            <a:pPr marL="514350" indent="-514350">
              <a:buFont typeface="+mj-lt"/>
              <a:buAutoNum type="arabicPeriod"/>
            </a:pPr>
            <a:endParaRPr lang="en-US" dirty="0" smtClean="0"/>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Invitation (1/2)</a:t>
            </a:r>
            <a:endParaRPr lang="en-US" dirty="0"/>
          </a:p>
        </p:txBody>
      </p:sp>
      <p:sp>
        <p:nvSpPr>
          <p:cNvPr id="3" name="Content Placeholder 2"/>
          <p:cNvSpPr>
            <a:spLocks noGrp="1"/>
          </p:cNvSpPr>
          <p:nvPr>
            <p:ph idx="1"/>
          </p:nvPr>
        </p:nvSpPr>
        <p:spPr>
          <a:xfrm>
            <a:off x="457200" y="1599883"/>
            <a:ext cx="8458200" cy="4724717"/>
          </a:xfrm>
        </p:spPr>
        <p:txBody>
          <a:bodyPr>
            <a:normAutofit/>
          </a:bodyPr>
          <a:lstStyle/>
          <a:p>
            <a:pPr algn="ctr"/>
            <a:r>
              <a:rPr lang="en-US" sz="3600" dirty="0" smtClean="0">
                <a:solidFill>
                  <a:srgbClr val="92D050"/>
                </a:solidFill>
              </a:rPr>
              <a:t>DL Curriculum Project: </a:t>
            </a:r>
          </a:p>
          <a:p>
            <a:pPr algn="ctr"/>
            <a:r>
              <a:rPr lang="en-US" dirty="0" smtClean="0">
                <a:solidFill>
                  <a:srgbClr val="FFC000"/>
                </a:solidFill>
              </a:rPr>
              <a:t>http://curric.dlib.vt.edu</a:t>
            </a:r>
          </a:p>
          <a:p>
            <a:r>
              <a:rPr lang="en-US" dirty="0" smtClean="0"/>
              <a:t> </a:t>
            </a:r>
          </a:p>
          <a:p>
            <a:pPr algn="ctr"/>
            <a:r>
              <a:rPr lang="en-US" dirty="0" smtClean="0"/>
              <a:t>Would you like to join our effort </a:t>
            </a:r>
            <a:r>
              <a:rPr lang="en-US" dirty="0" smtClean="0">
                <a:sym typeface="Wingdings" pitchFamily="2" charset="2"/>
              </a:rPr>
              <a:t> ?</a:t>
            </a:r>
          </a:p>
          <a:p>
            <a:pPr algn="ctr"/>
            <a:endParaRPr lang="en-US" dirty="0" smtClean="0">
              <a:sym typeface="Wingdings" pitchFamily="2" charset="2"/>
            </a:endParaRPr>
          </a:p>
          <a:p>
            <a:pPr algn="ctr"/>
            <a:r>
              <a:rPr lang="en-US" dirty="0" smtClean="0">
                <a:sym typeface="Wingdings" pitchFamily="2" charset="2"/>
              </a:rPr>
              <a:t>You can participate in two ways:</a:t>
            </a:r>
          </a:p>
          <a:p>
            <a:pPr lvl="4">
              <a:buFont typeface="Wingdings" pitchFamily="2" charset="2"/>
              <a:buChar char="v"/>
            </a:pPr>
            <a:r>
              <a:rPr lang="en-US" sz="2800" dirty="0" smtClean="0">
                <a:sym typeface="Wingdings" pitchFamily="2" charset="2"/>
              </a:rPr>
              <a:t>Module </a:t>
            </a:r>
            <a:r>
              <a:rPr lang="en-US" sz="2800" dirty="0" smtClean="0">
                <a:solidFill>
                  <a:srgbClr val="FFFF00"/>
                </a:solidFill>
                <a:sym typeface="Wingdings" pitchFamily="2" charset="2"/>
              </a:rPr>
              <a:t>development</a:t>
            </a:r>
          </a:p>
          <a:p>
            <a:pPr lvl="4">
              <a:buFont typeface="Wingdings" pitchFamily="2" charset="2"/>
              <a:buChar char="v"/>
            </a:pPr>
            <a:r>
              <a:rPr lang="en-US" sz="2800" dirty="0" smtClean="0">
                <a:sym typeface="Wingdings" pitchFamily="2" charset="2"/>
              </a:rPr>
              <a:t>Module </a:t>
            </a:r>
            <a:r>
              <a:rPr lang="en-US" sz="2800" dirty="0" smtClean="0">
                <a:solidFill>
                  <a:srgbClr val="FFFF00"/>
                </a:solidFill>
                <a:sym typeface="Wingdings" pitchFamily="2" charset="2"/>
              </a:rPr>
              <a:t>evaluation</a:t>
            </a:r>
            <a:r>
              <a:rPr lang="en-US" sz="2800" dirty="0" smtClean="0">
                <a:sym typeface="Wingdings" pitchFamily="2" charset="2"/>
              </a:rPr>
              <a:t>/</a:t>
            </a:r>
            <a:r>
              <a:rPr lang="en-US" sz="2800" dirty="0" smtClean="0">
                <a:solidFill>
                  <a:srgbClr val="FFFF00"/>
                </a:solidFill>
                <a:sym typeface="Wingdings" pitchFamily="2" charset="2"/>
              </a:rPr>
              <a:t>field test</a:t>
            </a:r>
          </a:p>
          <a:p>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Invitation (2/2)</a:t>
            </a:r>
            <a:endParaRPr lang="en-US" dirty="0"/>
          </a:p>
        </p:txBody>
      </p:sp>
      <p:sp>
        <p:nvSpPr>
          <p:cNvPr id="3" name="Content Placeholder 2"/>
          <p:cNvSpPr>
            <a:spLocks noGrp="1"/>
          </p:cNvSpPr>
          <p:nvPr>
            <p:ph idx="1"/>
          </p:nvPr>
        </p:nvSpPr>
        <p:spPr>
          <a:xfrm>
            <a:off x="457200" y="1599883"/>
            <a:ext cx="8458200" cy="4724717"/>
          </a:xfrm>
        </p:spPr>
        <p:txBody>
          <a:bodyPr>
            <a:normAutofit/>
          </a:bodyPr>
          <a:lstStyle/>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48</a:t>
            </a:fld>
            <a:endParaRPr lang="en-US"/>
          </a:p>
        </p:txBody>
      </p:sp>
      <p:sp>
        <p:nvSpPr>
          <p:cNvPr id="6" name="Rounded Rectangle 5"/>
          <p:cNvSpPr/>
          <p:nvPr/>
        </p:nvSpPr>
        <p:spPr>
          <a:xfrm>
            <a:off x="304800" y="2362200"/>
            <a:ext cx="2667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Email</a:t>
            </a:r>
          </a:p>
          <a:p>
            <a:pPr algn="ctr"/>
            <a:r>
              <a:rPr lang="en-US" sz="2400" dirty="0" smtClean="0"/>
              <a:t>project PIs:</a:t>
            </a:r>
          </a:p>
          <a:p>
            <a:pPr algn="ctr"/>
            <a:endParaRPr lang="en-US" sz="2400" dirty="0" smtClean="0"/>
          </a:p>
          <a:p>
            <a:pPr algn="ctr"/>
            <a:r>
              <a:rPr lang="en-US" sz="2400" dirty="0" smtClean="0">
                <a:solidFill>
                  <a:srgbClr val="FFC000"/>
                </a:solidFill>
              </a:rPr>
              <a:t>fox@vt.edu</a:t>
            </a:r>
          </a:p>
          <a:p>
            <a:pPr algn="ctr"/>
            <a:r>
              <a:rPr lang="en-US" sz="2400" dirty="0" smtClean="0">
                <a:solidFill>
                  <a:srgbClr val="FFFF00"/>
                </a:solidFill>
              </a:rPr>
              <a:t>wildem@</a:t>
            </a:r>
          </a:p>
          <a:p>
            <a:pPr algn="ctr"/>
            <a:r>
              <a:rPr lang="en-US" sz="2400" dirty="0" smtClean="0">
                <a:solidFill>
                  <a:srgbClr val="FFFF00"/>
                </a:solidFill>
              </a:rPr>
              <a:t>ils.unc.edu </a:t>
            </a:r>
            <a:endParaRPr lang="en-US" sz="2400" dirty="0">
              <a:solidFill>
                <a:srgbClr val="FFFF00"/>
              </a:solidFill>
            </a:endParaRPr>
          </a:p>
        </p:txBody>
      </p:sp>
      <p:sp>
        <p:nvSpPr>
          <p:cNvPr id="7" name="Rounded Rectangle 6"/>
          <p:cNvSpPr/>
          <p:nvPr/>
        </p:nvSpPr>
        <p:spPr>
          <a:xfrm>
            <a:off x="3200400" y="2362200"/>
            <a:ext cx="2667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Receive:</a:t>
            </a:r>
          </a:p>
          <a:p>
            <a:pPr algn="ctr"/>
            <a:endParaRPr lang="en-US" sz="2400" dirty="0" smtClean="0"/>
          </a:p>
          <a:p>
            <a:pPr algn="ctr"/>
            <a:r>
              <a:rPr lang="en-US" sz="2400" dirty="0" smtClean="0"/>
              <a:t>Resources for module development or evaluation</a:t>
            </a:r>
            <a:endParaRPr lang="en-US" sz="2400" dirty="0"/>
          </a:p>
        </p:txBody>
      </p:sp>
      <p:sp>
        <p:nvSpPr>
          <p:cNvPr id="8" name="Rounded Rectangle 7"/>
          <p:cNvSpPr/>
          <p:nvPr/>
        </p:nvSpPr>
        <p:spPr>
          <a:xfrm>
            <a:off x="6019800" y="2362200"/>
            <a:ext cx="27432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Build, evaluate: </a:t>
            </a:r>
          </a:p>
          <a:p>
            <a:pPr algn="ctr"/>
            <a:endParaRPr lang="en-US" sz="2400" dirty="0" smtClean="0"/>
          </a:p>
          <a:p>
            <a:pPr algn="ctr"/>
            <a:r>
              <a:rPr lang="en-US" sz="2400" dirty="0" smtClean="0"/>
              <a:t>Your module will be used by scholars internationally</a:t>
            </a:r>
            <a:endParaRPr lang="en-US" sz="2400" dirty="0"/>
          </a:p>
        </p:txBody>
      </p:sp>
      <p:sp>
        <p:nvSpPr>
          <p:cNvPr id="9" name="Oval 8"/>
          <p:cNvSpPr/>
          <p:nvPr/>
        </p:nvSpPr>
        <p:spPr>
          <a:xfrm>
            <a:off x="1828800" y="19812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1</a:t>
            </a:r>
            <a:endParaRPr lang="en-US" sz="2800" dirty="0"/>
          </a:p>
        </p:txBody>
      </p:sp>
      <p:sp>
        <p:nvSpPr>
          <p:cNvPr id="10" name="Oval 9"/>
          <p:cNvSpPr/>
          <p:nvPr/>
        </p:nvSpPr>
        <p:spPr>
          <a:xfrm>
            <a:off x="4724400" y="19812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2</a:t>
            </a:r>
          </a:p>
        </p:txBody>
      </p:sp>
      <p:sp>
        <p:nvSpPr>
          <p:cNvPr id="11" name="Oval 10"/>
          <p:cNvSpPr/>
          <p:nvPr/>
        </p:nvSpPr>
        <p:spPr>
          <a:xfrm>
            <a:off x="7696200" y="1905000"/>
            <a:ext cx="6096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3</a:t>
            </a:r>
          </a:p>
        </p:txBody>
      </p:sp>
      <p:sp>
        <p:nvSpPr>
          <p:cNvPr id="12" name="Rounded Rectangle 11"/>
          <p:cNvSpPr/>
          <p:nvPr/>
        </p:nvSpPr>
        <p:spPr>
          <a:xfrm>
            <a:off x="6172200" y="5410200"/>
            <a:ext cx="2514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And </a:t>
            </a:r>
            <a:r>
              <a:rPr lang="en-US" dirty="0" smtClean="0">
                <a:solidFill>
                  <a:srgbClr val="FFC000"/>
                </a:solidFill>
              </a:rPr>
              <a:t>your name </a:t>
            </a:r>
            <a:r>
              <a:rPr lang="en-US" dirty="0" smtClean="0"/>
              <a:t>will remain forever with the module!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520"/>
            <a:ext cx="8229600" cy="4526280"/>
          </a:xfrm>
        </p:spPr>
        <p:txBody>
          <a:bodyPr>
            <a:normAutofit/>
          </a:bodyPr>
          <a:lstStyle/>
          <a:p>
            <a:pPr algn="ctr"/>
            <a:r>
              <a:rPr lang="en-US" sz="4400" dirty="0" smtClean="0"/>
              <a:t>Thank you!</a:t>
            </a:r>
          </a:p>
          <a:p>
            <a:pPr algn="ctr"/>
            <a:endParaRPr lang="en-US" sz="4400" dirty="0" smtClean="0"/>
          </a:p>
          <a:p>
            <a:pPr algn="ctr"/>
            <a:r>
              <a:rPr lang="en-US" sz="4400" dirty="0" smtClean="0"/>
              <a:t>Questions?</a:t>
            </a:r>
            <a:endParaRPr lang="en-US" sz="4400"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4526280"/>
          </a:xfrm>
        </p:spPr>
        <p:txBody>
          <a:bodyPr/>
          <a:lstStyle/>
          <a:p>
            <a:pPr marL="514350" indent="-514350">
              <a:buNone/>
            </a:pPr>
            <a:r>
              <a:rPr lang="en-US" dirty="0" smtClean="0"/>
              <a:t>1.  Introduction</a:t>
            </a:r>
          </a:p>
          <a:p>
            <a:pPr marL="514350" indent="-514350">
              <a:buNone/>
            </a:pPr>
            <a:r>
              <a:rPr lang="en-US" dirty="0" smtClean="0"/>
              <a:t>2.  </a:t>
            </a:r>
            <a:r>
              <a:rPr lang="en-US" dirty="0" smtClean="0">
                <a:solidFill>
                  <a:srgbClr val="FFC000"/>
                </a:solidFill>
              </a:rPr>
              <a:t>Selected DL modules for scholars</a:t>
            </a:r>
          </a:p>
          <a:p>
            <a:pPr marL="925830" lvl="1" indent="-514350">
              <a:buNone/>
            </a:pPr>
            <a:r>
              <a:rPr lang="en-US" dirty="0" smtClean="0"/>
              <a:t> 2.1.  Draft DL modules</a:t>
            </a:r>
          </a:p>
          <a:p>
            <a:pPr marL="514350" indent="-514350">
              <a:buNone/>
            </a:pPr>
            <a:r>
              <a:rPr lang="en-US" dirty="0" smtClean="0"/>
              <a:t>3.</a:t>
            </a:r>
            <a:r>
              <a:rPr lang="en-US" i="1" dirty="0" smtClean="0"/>
              <a:t>  The ETD Guide</a:t>
            </a:r>
            <a:r>
              <a:rPr lang="en-US" dirty="0" smtClean="0"/>
              <a:t> update and migration</a:t>
            </a:r>
          </a:p>
          <a:p>
            <a:pPr marL="862330" lvl="1" indent="-514350">
              <a:buNone/>
            </a:pPr>
            <a:r>
              <a:rPr lang="en-US" dirty="0" smtClean="0"/>
              <a:t>  3.1.  Contributing to </a:t>
            </a:r>
            <a:r>
              <a:rPr lang="en-US" i="1" dirty="0" smtClean="0"/>
              <a:t>The ETD Guide</a:t>
            </a:r>
          </a:p>
          <a:p>
            <a:pPr marL="514350" indent="-514350">
              <a:buNone/>
            </a:pPr>
            <a:r>
              <a:rPr lang="en-US" dirty="0" smtClean="0"/>
              <a:t>4.  Summary</a:t>
            </a:r>
          </a:p>
          <a:p>
            <a:pPr marL="514350" indent="-514350"/>
            <a:r>
              <a:rPr lang="en-US" dirty="0" smtClean="0"/>
              <a:t>5.  Invitation</a:t>
            </a:r>
          </a:p>
        </p:txBody>
      </p:sp>
      <p:sp>
        <p:nvSpPr>
          <p:cNvPr id="4" name="Footer Placeholder 3"/>
          <p:cNvSpPr>
            <a:spLocks noGrp="1"/>
          </p:cNvSpPr>
          <p:nvPr>
            <p:ph type="ftr" sz="quarter" idx="11"/>
          </p:nvPr>
        </p:nvSpPr>
        <p:spPr/>
        <p:txBody>
          <a:bodyPr/>
          <a:lstStyle/>
          <a:p>
            <a:r>
              <a:rPr lang="en-US" dirty="0" smtClean="0"/>
              <a:t>ETD 2008 (June 4-7)</a:t>
            </a:r>
            <a:endParaRPr lang="en-US" dirty="0"/>
          </a:p>
        </p:txBody>
      </p:sp>
      <p:sp>
        <p:nvSpPr>
          <p:cNvPr id="5" name="Slide Number Placeholder 4"/>
          <p:cNvSpPr>
            <a:spLocks noGrp="1"/>
          </p:cNvSpPr>
          <p:nvPr>
            <p:ph type="sldNum" sz="quarter" idx="12"/>
          </p:nvPr>
        </p:nvSpPr>
        <p:spPr/>
        <p:txBody>
          <a:bodyPr/>
          <a:lstStyle/>
          <a:p>
            <a:fld id="{88E748DB-8B6E-4EF3-A60E-AA446F2C426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Selected DL educational modules (1/2)</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DL Curriculum Project Group has been   developing educational modules since 2006 (curric.dlib.vt.edu)</a:t>
            </a:r>
          </a:p>
          <a:p>
            <a:pPr lvl="1">
              <a:buFont typeface="Wingdings" pitchFamily="2" charset="2"/>
              <a:buChar char="v"/>
            </a:pPr>
            <a:endParaRPr lang="en-US" dirty="0" smtClean="0"/>
          </a:p>
          <a:p>
            <a:pPr lvl="1">
              <a:buFont typeface="Wingdings" pitchFamily="2" charset="2"/>
              <a:buChar char="v"/>
            </a:pPr>
            <a:r>
              <a:rPr lang="en-US" dirty="0" smtClean="0"/>
              <a:t>Plan for 41 modules</a:t>
            </a:r>
          </a:p>
          <a:p>
            <a:pPr lvl="1">
              <a:buFont typeface="Wingdings" pitchFamily="2" charset="2"/>
              <a:buChar char="v"/>
            </a:pPr>
            <a:r>
              <a:rPr lang="en-US" dirty="0" smtClean="0"/>
              <a:t>Presented in the DL Framework  (next 2 slides)</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Framework (1/2)</a:t>
            </a: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7</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228600" y="1295400"/>
            <a:ext cx="8668161"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Framework (2/2)</a:t>
            </a: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8</a:t>
            </a:fld>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228600" y="1390416"/>
            <a:ext cx="8639859" cy="50103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Selected DL educational modules (2/2)</a:t>
            </a:r>
            <a:endParaRPr lang="en-US" dirty="0"/>
          </a:p>
        </p:txBody>
      </p:sp>
      <p:sp>
        <p:nvSpPr>
          <p:cNvPr id="3" name="Content Placeholder 2"/>
          <p:cNvSpPr>
            <a:spLocks noGrp="1"/>
          </p:cNvSpPr>
          <p:nvPr>
            <p:ph idx="1"/>
          </p:nvPr>
        </p:nvSpPr>
        <p:spPr>
          <a:xfrm>
            <a:off x="457200" y="1600200"/>
            <a:ext cx="8229600" cy="4876799"/>
          </a:xfrm>
        </p:spPr>
        <p:txBody>
          <a:bodyPr>
            <a:normAutofit/>
          </a:bodyPr>
          <a:lstStyle/>
          <a:p>
            <a:pPr>
              <a:buFont typeface="Wingdings" pitchFamily="2" charset="2"/>
              <a:buChar char="v"/>
            </a:pPr>
            <a:r>
              <a:rPr lang="en-US" dirty="0" smtClean="0"/>
              <a:t>11 modules selected (from 41)</a:t>
            </a:r>
          </a:p>
          <a:p>
            <a:pPr lvl="1">
              <a:buFont typeface="Wingdings" pitchFamily="2" charset="2"/>
              <a:buChar char="v"/>
            </a:pPr>
            <a:r>
              <a:rPr lang="en-US" dirty="0" smtClean="0"/>
              <a:t>Might be most useful and relevant for scholars doing research</a:t>
            </a:r>
          </a:p>
          <a:p>
            <a:pPr lvl="1">
              <a:buFont typeface="Wingdings" pitchFamily="2" charset="2"/>
              <a:buChar char="v"/>
            </a:pPr>
            <a:r>
              <a:rPr lang="en-US" dirty="0" smtClean="0"/>
              <a:t>By studying those modules, scholars might be able to more fully use ETDs and DL systems</a:t>
            </a:r>
          </a:p>
          <a:p>
            <a:pPr lvl="1">
              <a:buFont typeface="Wingdings" pitchFamily="2" charset="2"/>
              <a:buChar char="v"/>
            </a:pPr>
            <a:endParaRPr lang="en-US" dirty="0" smtClean="0"/>
          </a:p>
          <a:p>
            <a:pPr>
              <a:buFont typeface="Wingdings" pitchFamily="2" charset="2"/>
              <a:buChar char="v"/>
            </a:pPr>
            <a:r>
              <a:rPr lang="en-US" dirty="0" smtClean="0"/>
              <a:t>Details are in our ETD ‘07 paper</a:t>
            </a:r>
          </a:p>
          <a:p>
            <a:pPr lvl="1">
              <a:buFont typeface="Wingdings" pitchFamily="2" charset="2"/>
              <a:buChar char="v"/>
            </a:pPr>
            <a:r>
              <a:rPr lang="en-US" dirty="0" smtClean="0"/>
              <a:t>“Improving Education and Understanding of NDLTD”</a:t>
            </a:r>
            <a:endParaRPr lang="en-US" dirty="0"/>
          </a:p>
        </p:txBody>
      </p:sp>
      <p:sp>
        <p:nvSpPr>
          <p:cNvPr id="4" name="Footer Placeholder 3"/>
          <p:cNvSpPr>
            <a:spLocks noGrp="1"/>
          </p:cNvSpPr>
          <p:nvPr>
            <p:ph type="ftr" sz="quarter" idx="11"/>
          </p:nvPr>
        </p:nvSpPr>
        <p:spPr/>
        <p:txBody>
          <a:bodyPr/>
          <a:lstStyle/>
          <a:p>
            <a:r>
              <a:rPr lang="en-US" smtClean="0"/>
              <a:t>ETD 2008 (June 4-7)</a:t>
            </a:r>
            <a:endParaRPr lang="en-US"/>
          </a:p>
        </p:txBody>
      </p:sp>
      <p:sp>
        <p:nvSpPr>
          <p:cNvPr id="5" name="Slide Number Placeholder 4"/>
          <p:cNvSpPr>
            <a:spLocks noGrp="1"/>
          </p:cNvSpPr>
          <p:nvPr>
            <p:ph type="sldNum" sz="quarter" idx="12"/>
          </p:nvPr>
        </p:nvSpPr>
        <p:spPr/>
        <p:txBody>
          <a:bodyPr/>
          <a:lstStyle/>
          <a:p>
            <a:fld id="{88E748DB-8B6E-4EF3-A60E-AA446F2C4263}"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1791</TotalTime>
  <Words>3108</Words>
  <Application>Microsoft Office PowerPoint</Application>
  <PresentationFormat>On-screen Show (4:3)</PresentationFormat>
  <Paragraphs>583</Paragraphs>
  <Slides>49</Slides>
  <Notes>4</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Foundry</vt:lpstr>
      <vt:lpstr>Two Approaches to Enhance the Education for ETDs:   Developing Educational Modules and  Migrating the ETD Guide into a Community Wiki </vt:lpstr>
      <vt:lpstr>Acknowledgement</vt:lpstr>
      <vt:lpstr>Overview</vt:lpstr>
      <vt:lpstr>Introduction </vt:lpstr>
      <vt:lpstr>Overview</vt:lpstr>
      <vt:lpstr>Selected DL educational modules (1/2)</vt:lpstr>
      <vt:lpstr>DL Framework (1/2)</vt:lpstr>
      <vt:lpstr>DL Framework (2/2)</vt:lpstr>
      <vt:lpstr>Selected DL educational modules (2/2)</vt:lpstr>
      <vt:lpstr>11 modules (1/2)</vt:lpstr>
      <vt:lpstr>11 modules (2/2)</vt:lpstr>
      <vt:lpstr>Effectively using 11 modules (1/6)</vt:lpstr>
      <vt:lpstr>Effectively using 11 modules (2/6)</vt:lpstr>
      <vt:lpstr>Effectively using 11 modules (3/6)</vt:lpstr>
      <vt:lpstr>Effectively using 11 modules (4/6)</vt:lpstr>
      <vt:lpstr>Effectively using 11 modules (5/6)</vt:lpstr>
      <vt:lpstr>Effectively using 11 modules (6/6)</vt:lpstr>
      <vt:lpstr>Overview</vt:lpstr>
      <vt:lpstr>DL module template (1/2)</vt:lpstr>
      <vt:lpstr>DL module template (2/2)</vt:lpstr>
      <vt:lpstr>Five draft DL modules (1/2)</vt:lpstr>
      <vt:lpstr>Five draft DL modules (2/2)</vt:lpstr>
      <vt:lpstr>Example module</vt:lpstr>
      <vt:lpstr>Major 5 sections in a module</vt:lpstr>
      <vt:lpstr> Module 3-b: Digitization (1/3)</vt:lpstr>
      <vt:lpstr> Module 3-b: Digitization (2/3)</vt:lpstr>
      <vt:lpstr> Module 3-b: Digitization (3/3)</vt:lpstr>
      <vt:lpstr> Module 4-a: Metadata (1/4)</vt:lpstr>
      <vt:lpstr> Module 4-a: Metadata (2/4)</vt:lpstr>
      <vt:lpstr> Module 4-a: Metadata (3/4)</vt:lpstr>
      <vt:lpstr> Module 4-a: Metadata (4/4)</vt:lpstr>
      <vt:lpstr>Survey item (1/3)  (1:strongly disagree – 5:strongly agree)</vt:lpstr>
      <vt:lpstr>Survey item (2/3)  (1:strongly disagree – 5:strongly agree)</vt:lpstr>
      <vt:lpstr>Survey item (3/3)  (1:strongly disagree – 5:strongly agree)</vt:lpstr>
      <vt:lpstr>Overview</vt:lpstr>
      <vt:lpstr>The ETD Guide  - Introduction -</vt:lpstr>
      <vt:lpstr>The ETD Guide  - Problems -</vt:lpstr>
      <vt:lpstr>The ETD Guide  - Approach for Problem 1 -</vt:lpstr>
      <vt:lpstr>The ETD Guide  - Approach for Problem 2 (1/2) -</vt:lpstr>
      <vt:lpstr>The ETD Guide  - Approach for Problem 2 (2/2) -</vt:lpstr>
      <vt:lpstr>Wiki-based ETD Guide  curric.dlib.vt.edu/wiki/index.php/ETD_Guide </vt:lpstr>
      <vt:lpstr>Overview</vt:lpstr>
      <vt:lpstr>Contributing to The ETD Guide</vt:lpstr>
      <vt:lpstr>Overview</vt:lpstr>
      <vt:lpstr>Summary</vt:lpstr>
      <vt:lpstr>Overview</vt:lpstr>
      <vt:lpstr>Invitation (1/2)</vt:lpstr>
      <vt:lpstr>Invitation (2/2)</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Approaches to Enhance the Education for ETDs:   Developing Educational Modules and  Migrating the ETD Guide into a Community Wiki</dc:title>
  <dc:creator>Seungwon Yang</dc:creator>
  <cp:lastModifiedBy>fox</cp:lastModifiedBy>
  <cp:revision>139</cp:revision>
  <dcterms:created xsi:type="dcterms:W3CDTF">2008-05-30T03:41:26Z</dcterms:created>
  <dcterms:modified xsi:type="dcterms:W3CDTF">2008-06-05T08:07:47Z</dcterms:modified>
</cp:coreProperties>
</file>