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4" r:id="rId17"/>
    <p:sldId id="275" r:id="rId18"/>
    <p:sldId id="270" r:id="rId19"/>
    <p:sldId id="272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 Fox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-96" y="-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2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9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24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8635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60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18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13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066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3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9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5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9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45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5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91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5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5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134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649308"/>
            <a:ext cx="8825658" cy="3329581"/>
          </a:xfrm>
        </p:spPr>
        <p:txBody>
          <a:bodyPr/>
          <a:lstStyle/>
          <a:p>
            <a:r>
              <a:rPr lang="en-US" sz="6000" dirty="0" smtClean="0"/>
              <a:t>Big Data Processing of School Shooting Archives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3978889"/>
            <a:ext cx="9086325" cy="1054597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 smtClean="0"/>
              <a:t>PRANAV NAKATE	</a:t>
            </a:r>
          </a:p>
          <a:p>
            <a:r>
              <a:rPr lang="en-US" dirty="0" smtClean="0"/>
              <a:t>Independent Study (CS 5974)</a:t>
            </a:r>
          </a:p>
          <a:p>
            <a:r>
              <a:rPr lang="en-US" dirty="0" smtClean="0"/>
              <a:t>Virginia Tech</a:t>
            </a:r>
          </a:p>
          <a:p>
            <a:r>
              <a:rPr lang="en-US" dirty="0"/>
              <a:t>Dr. Edward </a:t>
            </a:r>
            <a:r>
              <a:rPr lang="en-US" dirty="0" smtClean="0"/>
              <a:t>fox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Blacksburg, Virginia 24060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4954" y="5288280"/>
            <a:ext cx="910156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rPr>
              <a:t>This material is based upon work supported by the National Science Foundation under Grant No. NSF - IIS1319578: SMALL: ideal</a:t>
            </a:r>
          </a:p>
        </p:txBody>
      </p:sp>
    </p:spTree>
    <p:extLst>
      <p:ext uri="{BB962C8B-B14F-4D97-AF65-F5344CB8AC3E}">
        <p14:creationId xmlns:p14="http://schemas.microsoft.com/office/powerpoint/2010/main" val="2382030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- 1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0145" y="1263554"/>
            <a:ext cx="8040689" cy="501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28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3731" y="1152983"/>
            <a:ext cx="8187103" cy="513123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 smtClean="0"/>
              <a:t>Results 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96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761" y="1152983"/>
            <a:ext cx="8077073" cy="5046157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 smtClean="0"/>
              <a:t>Results - 3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13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- 4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371925"/>
            <a:ext cx="8119003" cy="506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55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644" y="1276990"/>
            <a:ext cx="8253190" cy="515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76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- 6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3100" y="1271093"/>
            <a:ext cx="8417734" cy="524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91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F1 Measure – with SVM Classifier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average </a:t>
            </a:r>
            <a:r>
              <a:rPr lang="en-US" sz="2000" dirty="0"/>
              <a:t>precision, recall and </a:t>
            </a:r>
            <a:r>
              <a:rPr lang="en-US" sz="2000" dirty="0" smtClean="0"/>
              <a:t>F1</a:t>
            </a:r>
            <a:r>
              <a:rPr lang="en-US" sz="2000" dirty="0"/>
              <a:t>-score with total support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138326"/>
              </p:ext>
            </p:extLst>
          </p:nvPr>
        </p:nvGraphicFramePr>
        <p:xfrm>
          <a:off x="785610" y="2331073"/>
          <a:ext cx="9607640" cy="3739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5173"/>
                <a:gridCol w="2099256"/>
                <a:gridCol w="1558344"/>
                <a:gridCol w="1573145"/>
                <a:gridCol w="1311722"/>
              </a:tblGrid>
              <a:tr h="6666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Collection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Precision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Recall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F1-score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Support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6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Northern Illinois University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Alabama University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0.96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Youngstown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0.87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6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Brazilian School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75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Norway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6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Connecticut </a:t>
                      </a:r>
                      <a:r>
                        <a:rPr lang="en-US" sz="1600" b="1" u="none" strike="noStrike" dirty="0" smtClean="0">
                          <a:effectLst/>
                        </a:rPr>
                        <a:t>School </a:t>
                      </a:r>
                      <a:r>
                        <a:rPr lang="en-US" sz="1600" b="1" u="none" strike="noStrike" dirty="0">
                          <a:effectLst/>
                        </a:rPr>
                        <a:t>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719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F1 Measure – Naïve Bayes Classifier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average precision, recall and F1-score with total support values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537941"/>
              </p:ext>
            </p:extLst>
          </p:nvPr>
        </p:nvGraphicFramePr>
        <p:xfrm>
          <a:off x="785613" y="2228048"/>
          <a:ext cx="9646274" cy="3777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26970"/>
                <a:gridCol w="1728076"/>
                <a:gridCol w="1486994"/>
                <a:gridCol w="1387237"/>
                <a:gridCol w="1316997"/>
              </a:tblGrid>
              <a:tr h="673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Collection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Precision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Recall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F1-score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</a:t>
                      </a:r>
                      <a:r>
                        <a:rPr lang="en-US" sz="1600" b="1" u="none" strike="noStrike" dirty="0" smtClean="0">
                          <a:effectLst/>
                        </a:rPr>
                        <a:t>upport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73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Northern Illinois University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2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Alabama University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2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Youngstown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73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Brazilian School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12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Norway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735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Connecticut </a:t>
                      </a:r>
                      <a:r>
                        <a:rPr lang="en-US" sz="1600" b="1" u="none" strike="noStrike" dirty="0" smtClean="0">
                          <a:effectLst/>
                        </a:rPr>
                        <a:t>School </a:t>
                      </a:r>
                      <a:r>
                        <a:rPr lang="en-US" sz="1600" b="1" u="none" strike="noStrike" dirty="0">
                          <a:effectLst/>
                        </a:rPr>
                        <a:t>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0.72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924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pipeline…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Upload the final classified pages to </a:t>
            </a:r>
            <a:r>
              <a:rPr lang="en-US" dirty="0" err="1" smtClean="0"/>
              <a:t>Solr</a:t>
            </a:r>
            <a:endParaRPr lang="en-US" dirty="0" smtClean="0"/>
          </a:p>
          <a:p>
            <a:r>
              <a:rPr lang="en-US" dirty="0" smtClean="0"/>
              <a:t>Histogram of word count vs. page count in each collection</a:t>
            </a:r>
          </a:p>
          <a:p>
            <a:r>
              <a:rPr lang="en-US" dirty="0" smtClean="0"/>
              <a:t>Stop words, Profane words </a:t>
            </a:r>
            <a:r>
              <a:rPr lang="en-US" dirty="0"/>
              <a:t>s</a:t>
            </a:r>
            <a:r>
              <a:rPr lang="en-US" dirty="0" smtClean="0"/>
              <a:t>tatistics</a:t>
            </a:r>
          </a:p>
        </p:txBody>
      </p:sp>
    </p:spTree>
    <p:extLst>
      <p:ext uri="{BB962C8B-B14F-4D97-AF65-F5344CB8AC3E}">
        <p14:creationId xmlns:p14="http://schemas.microsoft.com/office/powerpoint/2010/main" val="2377192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</a:t>
            </a:r>
            <a:r>
              <a:rPr lang="en-US" dirty="0" smtClean="0"/>
              <a:t>classification </a:t>
            </a:r>
            <a:r>
              <a:rPr lang="en-US" dirty="0"/>
              <a:t>features</a:t>
            </a:r>
          </a:p>
          <a:p>
            <a:pPr lvl="1"/>
            <a:r>
              <a:rPr lang="en-US" dirty="0"/>
              <a:t>Page </a:t>
            </a:r>
            <a:r>
              <a:rPr lang="en-US" dirty="0" smtClean="0"/>
              <a:t>title</a:t>
            </a:r>
            <a:endParaRPr lang="en-US" dirty="0"/>
          </a:p>
          <a:p>
            <a:pPr lvl="1"/>
            <a:r>
              <a:rPr lang="en-US" dirty="0"/>
              <a:t>Word count of the page</a:t>
            </a:r>
          </a:p>
          <a:p>
            <a:r>
              <a:rPr lang="en-US" dirty="0" smtClean="0"/>
              <a:t>K fold </a:t>
            </a:r>
            <a:r>
              <a:rPr lang="en-US" dirty="0"/>
              <a:t>cross validation</a:t>
            </a:r>
          </a:p>
          <a:p>
            <a:r>
              <a:rPr lang="en-US" dirty="0" smtClean="0"/>
              <a:t>Display top K features</a:t>
            </a:r>
          </a:p>
          <a:p>
            <a:r>
              <a:rPr lang="en-US" dirty="0" smtClean="0"/>
              <a:t>Process other file types such as PDF, Txt</a:t>
            </a:r>
          </a:p>
          <a:p>
            <a:r>
              <a:rPr lang="en-US" dirty="0" smtClean="0"/>
              <a:t>Paragraph extraction and classification</a:t>
            </a:r>
          </a:p>
          <a:p>
            <a:r>
              <a:rPr lang="en-US" dirty="0" smtClean="0"/>
              <a:t>Moving deduplication to the start of process pipeline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0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Dr. Shoemaker (Professor, Sociology, and co-PI on IDEAL) in his research on school shootings</a:t>
            </a:r>
          </a:p>
          <a:p>
            <a:r>
              <a:rPr lang="en-US" dirty="0" smtClean="0"/>
              <a:t>Collect, clean, and organize existing webpage and tweet collections to make them searchable for researchers</a:t>
            </a:r>
          </a:p>
          <a:p>
            <a:r>
              <a:rPr lang="en-US" dirty="0" smtClean="0"/>
              <a:t>Remove unnecessary and unrelated content from each collection</a:t>
            </a:r>
          </a:p>
          <a:p>
            <a:r>
              <a:rPr lang="en-US" dirty="0" smtClean="0"/>
              <a:t>Remove stop words and profane words from the content of each collection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2989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 smtClean="0"/>
              <a:t>Thank you!</a:t>
            </a:r>
            <a:endParaRPr lang="en-US" sz="8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68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News articles about past school shootings</a:t>
            </a:r>
          </a:p>
          <a:p>
            <a:r>
              <a:rPr lang="en-US" dirty="0" smtClean="0"/>
              <a:t>Tweets about school shootings</a:t>
            </a:r>
            <a:endParaRPr lang="en-US" dirty="0"/>
          </a:p>
          <a:p>
            <a:r>
              <a:rPr lang="en-US" dirty="0" smtClean="0"/>
              <a:t>The collections contain:</a:t>
            </a:r>
          </a:p>
          <a:p>
            <a:pPr lvl="1"/>
            <a:r>
              <a:rPr lang="en-US" dirty="0" smtClean="0"/>
              <a:t>Noise in the webpages / tweets</a:t>
            </a:r>
          </a:p>
          <a:p>
            <a:pPr lvl="2"/>
            <a:r>
              <a:rPr lang="en-US" dirty="0" smtClean="0"/>
              <a:t>Stop words</a:t>
            </a:r>
          </a:p>
          <a:p>
            <a:pPr lvl="2"/>
            <a:r>
              <a:rPr lang="en-US" dirty="0" smtClean="0"/>
              <a:t>Profane words</a:t>
            </a:r>
          </a:p>
          <a:p>
            <a:pPr lvl="1"/>
            <a:r>
              <a:rPr lang="en-US" dirty="0" smtClean="0"/>
              <a:t>Broken pages</a:t>
            </a:r>
          </a:p>
          <a:p>
            <a:pPr lvl="1"/>
            <a:r>
              <a:rPr lang="en-US" dirty="0" smtClean="0"/>
              <a:t>Duplicate pages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seful webpages and tweets</a:t>
            </a:r>
          </a:p>
          <a:p>
            <a:r>
              <a:rPr lang="en-US" dirty="0" smtClean="0"/>
              <a:t>WARC file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5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Pipeline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3347" y="3712776"/>
            <a:ext cx="1468192" cy="8757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Extract Webpage Locations</a:t>
            </a:r>
            <a:endParaRPr 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1821" y="3712776"/>
            <a:ext cx="1468192" cy="8757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Clean </a:t>
            </a:r>
            <a:r>
              <a:rPr lang="en-US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Page </a:t>
            </a:r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en-US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ontent</a:t>
            </a:r>
            <a:endParaRPr 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929561" y="2395888"/>
            <a:ext cx="875764" cy="81136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WARC</a:t>
            </a:r>
          </a:p>
        </p:txBody>
      </p:sp>
      <p:cxnSp>
        <p:nvCxnSpPr>
          <p:cNvPr id="8" name="Straight Arrow Connector 7"/>
          <p:cNvCxnSpPr>
            <a:stCxn id="6" idx="4"/>
            <a:endCxn id="4" idx="0"/>
          </p:cNvCxnSpPr>
          <p:nvPr/>
        </p:nvCxnSpPr>
        <p:spPr>
          <a:xfrm>
            <a:off x="1367443" y="3207257"/>
            <a:ext cx="0" cy="505519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5" idx="1"/>
          </p:cNvCxnSpPr>
          <p:nvPr/>
        </p:nvCxnSpPr>
        <p:spPr>
          <a:xfrm>
            <a:off x="2101539" y="4150658"/>
            <a:ext cx="59028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750295" y="3712776"/>
            <a:ext cx="1468192" cy="8757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Create Sample Sets</a:t>
            </a:r>
            <a:endParaRPr 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5" name="Straight Arrow Connector 14"/>
          <p:cNvCxnSpPr>
            <a:stCxn id="5" idx="3"/>
            <a:endCxn id="12" idx="1"/>
          </p:cNvCxnSpPr>
          <p:nvPr/>
        </p:nvCxnSpPr>
        <p:spPr>
          <a:xfrm>
            <a:off x="4160013" y="4150658"/>
            <a:ext cx="59028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808769" y="3712776"/>
            <a:ext cx="1468192" cy="8757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Train Classifier</a:t>
            </a:r>
            <a:endParaRPr lang="en-US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>
            <a:stCxn id="12" idx="3"/>
            <a:endCxn id="16" idx="1"/>
          </p:cNvCxnSpPr>
          <p:nvPr/>
        </p:nvCxnSpPr>
        <p:spPr>
          <a:xfrm>
            <a:off x="6218487" y="4150658"/>
            <a:ext cx="59028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867243" y="3712776"/>
            <a:ext cx="1468192" cy="8757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Classify Collection</a:t>
            </a:r>
          </a:p>
        </p:txBody>
      </p:sp>
      <p:cxnSp>
        <p:nvCxnSpPr>
          <p:cNvPr id="13" name="Straight Arrow Connector 12"/>
          <p:cNvCxnSpPr>
            <a:stCxn id="16" idx="3"/>
            <a:endCxn id="14" idx="1"/>
          </p:cNvCxnSpPr>
          <p:nvPr/>
        </p:nvCxnSpPr>
        <p:spPr>
          <a:xfrm>
            <a:off x="8276961" y="4150658"/>
            <a:ext cx="59028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9163457" y="5101508"/>
            <a:ext cx="875764" cy="81136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SOLR</a:t>
            </a:r>
            <a:endParaRPr lang="en-US" sz="11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9" name="Straight Arrow Connector 18"/>
          <p:cNvCxnSpPr>
            <a:stCxn id="14" idx="2"/>
            <a:endCxn id="17" idx="0"/>
          </p:cNvCxnSpPr>
          <p:nvPr/>
        </p:nvCxnSpPr>
        <p:spPr>
          <a:xfrm>
            <a:off x="9601339" y="4588540"/>
            <a:ext cx="0" cy="512968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1094704" y="5088083"/>
            <a:ext cx="1374087" cy="8113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Remove Duplicates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endParaRPr lang="en-US" sz="1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32050" y="5088082"/>
            <a:ext cx="1387733" cy="8113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Remove Stop </a:t>
            </a:r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Words</a:t>
            </a:r>
            <a:r>
              <a:rPr lang="en-US" sz="12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12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Profanity</a:t>
            </a:r>
            <a:endParaRPr lang="en-US" sz="1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383043" y="5088082"/>
            <a:ext cx="1322298" cy="8113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Word Lemmatization</a:t>
            </a:r>
          </a:p>
        </p:txBody>
      </p:sp>
      <p:cxnSp>
        <p:nvCxnSpPr>
          <p:cNvPr id="31" name="Straight Arrow Connector 30"/>
          <p:cNvCxnSpPr>
            <a:endCxn id="20" idx="0"/>
          </p:cNvCxnSpPr>
          <p:nvPr/>
        </p:nvCxnSpPr>
        <p:spPr>
          <a:xfrm flipH="1">
            <a:off x="1781748" y="4588540"/>
            <a:ext cx="910073" cy="499543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0" idx="3"/>
            <a:endCxn id="28" idx="1"/>
          </p:cNvCxnSpPr>
          <p:nvPr/>
        </p:nvCxnSpPr>
        <p:spPr>
          <a:xfrm flipV="1">
            <a:off x="2468791" y="5493767"/>
            <a:ext cx="263259" cy="1"/>
          </a:xfrm>
          <a:prstGeom prst="line">
            <a:avLst/>
          </a:prstGeom>
          <a:ln w="38100">
            <a:solidFill>
              <a:srgbClr val="FFFF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3"/>
            <a:endCxn id="29" idx="1"/>
          </p:cNvCxnSpPr>
          <p:nvPr/>
        </p:nvCxnSpPr>
        <p:spPr>
          <a:xfrm>
            <a:off x="4119783" y="5493767"/>
            <a:ext cx="263260" cy="0"/>
          </a:xfrm>
          <a:prstGeom prst="line">
            <a:avLst/>
          </a:prstGeom>
          <a:ln w="38100">
            <a:solidFill>
              <a:srgbClr val="FFFF00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9" idx="0"/>
          </p:cNvCxnSpPr>
          <p:nvPr/>
        </p:nvCxnSpPr>
        <p:spPr>
          <a:xfrm flipH="1" flipV="1">
            <a:off x="4160013" y="4588540"/>
            <a:ext cx="884179" cy="499542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4090608" y="2395887"/>
            <a:ext cx="1322298" cy="8113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Positive Samples</a:t>
            </a:r>
            <a:endParaRPr lang="en-US" sz="1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682577" y="2395886"/>
            <a:ext cx="1322298" cy="81136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Negative Samples</a:t>
            </a:r>
            <a:endParaRPr lang="en-US" sz="1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45" name="Straight Arrow Connector 44"/>
          <p:cNvCxnSpPr>
            <a:stCxn id="12" idx="0"/>
          </p:cNvCxnSpPr>
          <p:nvPr/>
        </p:nvCxnSpPr>
        <p:spPr>
          <a:xfrm flipH="1" flipV="1">
            <a:off x="4750295" y="3207255"/>
            <a:ext cx="734096" cy="505521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0"/>
          </p:cNvCxnSpPr>
          <p:nvPr/>
        </p:nvCxnSpPr>
        <p:spPr>
          <a:xfrm flipV="1">
            <a:off x="5484391" y="3207255"/>
            <a:ext cx="858660" cy="505521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6190166" y="5139694"/>
            <a:ext cx="1120877" cy="73499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SVM</a:t>
            </a:r>
            <a:endParaRPr lang="en-US" sz="1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7746366" y="5126266"/>
            <a:ext cx="1120877" cy="73499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Naïve Bayes</a:t>
            </a:r>
            <a:endParaRPr lang="en-US" sz="16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2" name="Straight Arrow Connector 51"/>
          <p:cNvCxnSpPr>
            <a:endCxn id="48" idx="0"/>
          </p:cNvCxnSpPr>
          <p:nvPr/>
        </p:nvCxnSpPr>
        <p:spPr>
          <a:xfrm flipH="1">
            <a:off x="6750605" y="4588540"/>
            <a:ext cx="792260" cy="551154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9" idx="0"/>
          </p:cNvCxnSpPr>
          <p:nvPr/>
        </p:nvCxnSpPr>
        <p:spPr>
          <a:xfrm>
            <a:off x="7512465" y="4655402"/>
            <a:ext cx="794340" cy="404002"/>
          </a:xfrm>
          <a:prstGeom prst="straightConnector1">
            <a:avLst/>
          </a:prstGeom>
          <a:ln w="38100">
            <a:solidFill>
              <a:srgbClr val="FFFF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492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Statistics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804533"/>
              </p:ext>
            </p:extLst>
          </p:nvPr>
        </p:nvGraphicFramePr>
        <p:xfrm>
          <a:off x="646111" y="1612153"/>
          <a:ext cx="10431888" cy="3837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3928"/>
                <a:gridCol w="838277"/>
                <a:gridCol w="1275664"/>
                <a:gridCol w="1412144"/>
                <a:gridCol w="1303986"/>
                <a:gridCol w="1264068"/>
                <a:gridCol w="1383821"/>
              </a:tblGrid>
              <a:tr h="7975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Collection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HTML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non-HTML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non-English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Duplicates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non-English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Duplicates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975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Northern Illinois University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73307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33175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31619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43.13%</a:t>
                      </a:r>
                    </a:p>
                  </a:txBody>
                  <a:tcPr marL="9525" marR="9525" marT="9525" marB="0" anchor="b"/>
                </a:tc>
              </a:tr>
              <a:tr h="427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Alabama University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30970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4807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11659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37.65%</a:t>
                      </a:r>
                    </a:p>
                  </a:txBody>
                  <a:tcPr marL="9525" marR="9525" marT="9525" marB="0" anchor="b"/>
                </a:tc>
              </a:tr>
              <a:tr h="427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Youngstown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11697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13609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4549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38.89%</a:t>
                      </a:r>
                    </a:p>
                  </a:txBody>
                  <a:tcPr marL="9525" marR="9525" marT="9525" marB="0" anchor="b"/>
                </a:tc>
              </a:tr>
              <a:tr h="4857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Brazilian School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3995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12298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45.38%</a:t>
                      </a:r>
                    </a:p>
                  </a:txBody>
                  <a:tcPr marL="9525" marR="9525" marT="9525" marB="0" anchor="b"/>
                </a:tc>
              </a:tr>
              <a:tr h="427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Norway 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10321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36093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3724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36.08%</a:t>
                      </a:r>
                    </a:p>
                  </a:txBody>
                  <a:tcPr marL="9525" marR="9525" marT="9525" marB="0" anchor="b"/>
                </a:tc>
              </a:tr>
              <a:tr h="47373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Connecticut </a:t>
                      </a:r>
                      <a:r>
                        <a:rPr lang="en-US" sz="1600" b="1" u="none" strike="noStrike" dirty="0" smtClean="0">
                          <a:effectLst/>
                        </a:rPr>
                        <a:t>School </a:t>
                      </a:r>
                      <a:r>
                        <a:rPr lang="en-US" sz="1600" b="1" u="none" strike="noStrike" dirty="0">
                          <a:effectLst/>
                        </a:rPr>
                        <a:t>Shooting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11710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32315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48.31%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81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Webpage Cleaning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Readability</a:t>
            </a:r>
          </a:p>
          <a:p>
            <a:r>
              <a:rPr lang="en-US" dirty="0" smtClean="0"/>
              <a:t>Beautiful Soup</a:t>
            </a:r>
          </a:p>
          <a:p>
            <a:r>
              <a:rPr lang="en-US" dirty="0" smtClean="0"/>
              <a:t>NLTK </a:t>
            </a:r>
            <a:r>
              <a:rPr lang="en-US" dirty="0" err="1" smtClean="0"/>
              <a:t>LancasterStemmer</a:t>
            </a:r>
            <a:endParaRPr lang="en-US" dirty="0" smtClean="0"/>
          </a:p>
          <a:p>
            <a:r>
              <a:rPr lang="en-US" dirty="0" smtClean="0"/>
              <a:t>Regular Expressions (Python)</a:t>
            </a:r>
          </a:p>
          <a:p>
            <a:pPr lvl="1"/>
            <a:r>
              <a:rPr lang="en-US" dirty="0" smtClean="0"/>
              <a:t>Stop Words</a:t>
            </a:r>
          </a:p>
          <a:p>
            <a:pPr lvl="1"/>
            <a:r>
              <a:rPr lang="en-US" dirty="0" smtClean="0"/>
              <a:t>Profane Words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611019" y="5058696"/>
            <a:ext cx="1167145" cy="7669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Extract HTML </a:t>
            </a:r>
            <a:endParaRPr lang="en-US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09086" y="5058696"/>
            <a:ext cx="1150374" cy="7669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Extract Main Body</a:t>
            </a:r>
            <a:endParaRPr lang="en-US" sz="12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90382" y="5058696"/>
            <a:ext cx="1298216" cy="7669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Word Lemmatization</a:t>
            </a:r>
            <a:endParaRPr lang="en-US" sz="12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119520" y="5058696"/>
            <a:ext cx="1150374" cy="7669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Regular Expressions</a:t>
            </a:r>
            <a:endParaRPr lang="en-US" sz="12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0" name="Straight Arrow Connector 9"/>
          <p:cNvCxnSpPr>
            <a:stCxn id="4" idx="3"/>
            <a:endCxn id="6" idx="1"/>
          </p:cNvCxnSpPr>
          <p:nvPr/>
        </p:nvCxnSpPr>
        <p:spPr>
          <a:xfrm>
            <a:off x="3778164" y="5442154"/>
            <a:ext cx="63092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>
            <a:off x="5559460" y="5442154"/>
            <a:ext cx="63092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103312" y="4988642"/>
            <a:ext cx="940906" cy="9070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Raw Page</a:t>
            </a:r>
            <a:endParaRPr lang="en-US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22" name="Straight Arrow Connector 21"/>
          <p:cNvCxnSpPr>
            <a:stCxn id="20" idx="6"/>
            <a:endCxn id="4" idx="1"/>
          </p:cNvCxnSpPr>
          <p:nvPr/>
        </p:nvCxnSpPr>
        <p:spPr>
          <a:xfrm flipV="1">
            <a:off x="2044218" y="5442154"/>
            <a:ext cx="566801" cy="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3"/>
            <a:endCxn id="8" idx="1"/>
          </p:cNvCxnSpPr>
          <p:nvPr/>
        </p:nvCxnSpPr>
        <p:spPr>
          <a:xfrm>
            <a:off x="7488598" y="5442154"/>
            <a:ext cx="630922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709654" y="4812275"/>
            <a:ext cx="1460358" cy="125975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Cleaned Content</a:t>
            </a:r>
            <a:endParaRPr lang="en-US" sz="14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33" name="Straight Arrow Connector 32"/>
          <p:cNvCxnSpPr>
            <a:stCxn id="8" idx="3"/>
            <a:endCxn id="31" idx="2"/>
          </p:cNvCxnSpPr>
          <p:nvPr/>
        </p:nvCxnSpPr>
        <p:spPr>
          <a:xfrm>
            <a:off x="9269894" y="5442154"/>
            <a:ext cx="439760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72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Training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Automated Script</a:t>
            </a:r>
          </a:p>
          <a:p>
            <a:pPr lvl="1"/>
            <a:r>
              <a:rPr lang="en-US" dirty="0" smtClean="0"/>
              <a:t>Input: Collection of pages</a:t>
            </a:r>
          </a:p>
          <a:p>
            <a:pPr lvl="1"/>
            <a:r>
              <a:rPr lang="en-US" dirty="0" smtClean="0"/>
              <a:t>Output: Positive sample file and negative sample file</a:t>
            </a:r>
          </a:p>
          <a:p>
            <a:pPr lvl="1"/>
            <a:r>
              <a:rPr lang="en-US" dirty="0" smtClean="0"/>
              <a:t>Take a sample of pages from the collection</a:t>
            </a:r>
          </a:p>
          <a:p>
            <a:pPr lvl="1"/>
            <a:r>
              <a:rPr lang="en-US" dirty="0" smtClean="0"/>
              <a:t>Display the content of the sample to the user</a:t>
            </a:r>
          </a:p>
          <a:p>
            <a:pPr lvl="1"/>
            <a:r>
              <a:rPr lang="en-US" dirty="0" smtClean="0"/>
              <a:t>Label a sample: positive or negative (manually by the user)</a:t>
            </a:r>
          </a:p>
          <a:p>
            <a:pPr lvl="1"/>
            <a:r>
              <a:rPr lang="en-US" dirty="0" smtClean="0"/>
              <a:t>Store in positive and negative sample files</a:t>
            </a:r>
          </a:p>
        </p:txBody>
      </p:sp>
    </p:spTree>
    <p:extLst>
      <p:ext uri="{BB962C8B-B14F-4D97-AF65-F5344CB8AC3E}">
        <p14:creationId xmlns:p14="http://schemas.microsoft.com/office/powerpoint/2010/main" val="1659393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sets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be the size of positive and negative sample sets?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unique documents in the collection</a:t>
            </a:r>
          </a:p>
          <a:p>
            <a:pPr lvl="1"/>
            <a:r>
              <a:rPr lang="en-US" dirty="0"/>
              <a:t>Average length of relevant, non-relevant </a:t>
            </a:r>
            <a:r>
              <a:rPr lang="en-US" dirty="0" smtClean="0"/>
              <a:t>pages</a:t>
            </a:r>
          </a:p>
          <a:p>
            <a:pPr lvl="1"/>
            <a:r>
              <a:rPr lang="en-US" dirty="0" smtClean="0"/>
              <a:t>Classifier training and accuracy with existing size of the sample sets</a:t>
            </a:r>
          </a:p>
          <a:p>
            <a:pPr lvl="1"/>
            <a:r>
              <a:rPr lang="en-US" dirty="0" smtClean="0"/>
              <a:t>If accuracy is lower (below 70%) for all values of parameter K, then add more positive and negative samples</a:t>
            </a:r>
          </a:p>
        </p:txBody>
      </p:sp>
    </p:spTree>
    <p:extLst>
      <p:ext uri="{BB962C8B-B14F-4D97-AF65-F5344CB8AC3E}">
        <p14:creationId xmlns:p14="http://schemas.microsoft.com/office/powerpoint/2010/main" val="327631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Classifier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Input: positive and negative sample files</a:t>
            </a:r>
          </a:p>
          <a:p>
            <a:r>
              <a:rPr lang="en-US" dirty="0" smtClean="0"/>
              <a:t>75% positive samples + 75% negative samples for training</a:t>
            </a:r>
          </a:p>
          <a:p>
            <a:r>
              <a:rPr lang="en-US" dirty="0" smtClean="0"/>
              <a:t>25% as test data</a:t>
            </a:r>
          </a:p>
          <a:p>
            <a:r>
              <a:rPr lang="en-US" dirty="0" smtClean="0"/>
              <a:t>Feature Selection</a:t>
            </a:r>
          </a:p>
          <a:p>
            <a:pPr lvl="1"/>
            <a:r>
              <a:rPr lang="en-US" dirty="0" err="1" smtClean="0"/>
              <a:t>CountVectorizer</a:t>
            </a:r>
            <a:endParaRPr lang="en-US" dirty="0" smtClean="0"/>
          </a:p>
          <a:p>
            <a:pPr lvl="1"/>
            <a:r>
              <a:rPr lang="en-US" dirty="0" err="1" smtClean="0"/>
              <a:t>TfidfTransformer</a:t>
            </a:r>
            <a:endParaRPr lang="en-US" dirty="0" smtClean="0"/>
          </a:p>
          <a:p>
            <a:pPr lvl="1"/>
            <a:r>
              <a:rPr lang="en-US" dirty="0" err="1" smtClean="0"/>
              <a:t>SelectKBest</a:t>
            </a:r>
            <a:endParaRPr lang="en-US" dirty="0" smtClean="0"/>
          </a:p>
          <a:p>
            <a:r>
              <a:rPr lang="en-US" dirty="0" smtClean="0"/>
              <a:t>SVM Classifier</a:t>
            </a:r>
          </a:p>
          <a:p>
            <a:r>
              <a:rPr lang="en-US" dirty="0" smtClean="0"/>
              <a:t>Naïve Bayes Classifier</a:t>
            </a:r>
          </a:p>
          <a:p>
            <a:r>
              <a:rPr lang="en-US" dirty="0" smtClean="0"/>
              <a:t>Calculate accuracy on training data and test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072906" y="3744972"/>
            <a:ext cx="1485917" cy="9686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Tfidf</a:t>
            </a:r>
            <a:r>
              <a:rPr lang="en-US" sz="16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Transformer</a:t>
            </a:r>
            <a:endParaRPr lang="en-US" sz="16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4284" y="3744972"/>
            <a:ext cx="1485917" cy="9686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Count </a:t>
            </a:r>
            <a:r>
              <a:rPr lang="en-US" sz="1600" b="1" dirty="0" err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Vectorizer</a:t>
            </a:r>
            <a:endParaRPr lang="en-US" sz="16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142447" y="3744972"/>
            <a:ext cx="1485917" cy="9686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SelectKBest</a:t>
            </a:r>
            <a:endParaRPr lang="en-US" sz="16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>
            <a:stCxn id="6" idx="3"/>
            <a:endCxn id="5" idx="1"/>
          </p:cNvCxnSpPr>
          <p:nvPr/>
        </p:nvCxnSpPr>
        <p:spPr>
          <a:xfrm>
            <a:off x="7490201" y="4229320"/>
            <a:ext cx="582705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7" idx="1"/>
          </p:cNvCxnSpPr>
          <p:nvPr/>
        </p:nvCxnSpPr>
        <p:spPr>
          <a:xfrm>
            <a:off x="9558823" y="4229320"/>
            <a:ext cx="583624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820859" y="3744972"/>
            <a:ext cx="1600720" cy="9686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 of Documents</a:t>
            </a:r>
          </a:p>
        </p:txBody>
      </p:sp>
      <p:cxnSp>
        <p:nvCxnSpPr>
          <p:cNvPr id="15" name="Straight Arrow Connector 14"/>
          <p:cNvCxnSpPr>
            <a:stCxn id="13" idx="3"/>
            <a:endCxn id="6" idx="1"/>
          </p:cNvCxnSpPr>
          <p:nvPr/>
        </p:nvCxnSpPr>
        <p:spPr>
          <a:xfrm>
            <a:off x="5421579" y="4229320"/>
            <a:ext cx="582705" cy="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8679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1564</TotalTime>
  <Words>637</Words>
  <Application>Microsoft Macintosh PowerPoint</Application>
  <PresentationFormat>Custom</PresentationFormat>
  <Paragraphs>224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Ion</vt:lpstr>
      <vt:lpstr>Big Data Processing of School Shooting Archives</vt:lpstr>
      <vt:lpstr>Goals</vt:lpstr>
      <vt:lpstr>Collections</vt:lpstr>
      <vt:lpstr>Task Pipeline</vt:lpstr>
      <vt:lpstr>Collection Statistics</vt:lpstr>
      <vt:lpstr>Webpage Cleaning</vt:lpstr>
      <vt:lpstr>Create Training Data</vt:lpstr>
      <vt:lpstr>Sample sets size</vt:lpstr>
      <vt:lpstr>Classifier Training</vt:lpstr>
      <vt:lpstr>Results - 1</vt:lpstr>
      <vt:lpstr>Results - 2</vt:lpstr>
      <vt:lpstr>Results - 3</vt:lpstr>
      <vt:lpstr>Results - 4</vt:lpstr>
      <vt:lpstr>Results - 5</vt:lpstr>
      <vt:lpstr>Results - 6</vt:lpstr>
      <vt:lpstr>F1 Measure – with SVM Classifier  average precision, recall and F1-score with total support values</vt:lpstr>
      <vt:lpstr>F1 Measure – Naïve Bayes Classifier  average precision, recall and F1-score with total support values</vt:lpstr>
      <vt:lpstr>In the pipeline…</vt:lpstr>
      <vt:lpstr>Future Work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Processing of School Shooting Archives</dc:title>
  <dc:creator>pranav36</dc:creator>
  <cp:lastModifiedBy>Ed Fox</cp:lastModifiedBy>
  <cp:revision>73</cp:revision>
  <dcterms:created xsi:type="dcterms:W3CDTF">2015-12-02T03:04:25Z</dcterms:created>
  <dcterms:modified xsi:type="dcterms:W3CDTF">2016-09-02T17:01:35Z</dcterms:modified>
</cp:coreProperties>
</file>