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21" r:id="rId2"/>
    <p:sldId id="326" r:id="rId3"/>
    <p:sldId id="322" r:id="rId4"/>
    <p:sldId id="323" r:id="rId5"/>
    <p:sldId id="281" r:id="rId6"/>
    <p:sldId id="306" r:id="rId7"/>
    <p:sldId id="258" r:id="rId8"/>
    <p:sldId id="264" r:id="rId9"/>
    <p:sldId id="265" r:id="rId10"/>
    <p:sldId id="267" r:id="rId11"/>
    <p:sldId id="268" r:id="rId12"/>
    <p:sldId id="308" r:id="rId13"/>
    <p:sldId id="269" r:id="rId14"/>
    <p:sldId id="295" r:id="rId15"/>
    <p:sldId id="296" r:id="rId16"/>
    <p:sldId id="275" r:id="rId17"/>
    <p:sldId id="285" r:id="rId18"/>
    <p:sldId id="293" r:id="rId19"/>
    <p:sldId id="318" r:id="rId20"/>
    <p:sldId id="319" r:id="rId21"/>
    <p:sldId id="316" r:id="rId22"/>
    <p:sldId id="315" r:id="rId23"/>
    <p:sldId id="312" r:id="rId24"/>
    <p:sldId id="313" r:id="rId25"/>
    <p:sldId id="320" r:id="rId26"/>
    <p:sldId id="330" r:id="rId27"/>
    <p:sldId id="331" r:id="rId28"/>
    <p:sldId id="327" r:id="rId29"/>
    <p:sldId id="329" r:id="rId30"/>
    <p:sldId id="325" r:id="rId31"/>
    <p:sldId id="324" r:id="rId32"/>
    <p:sldId id="291" r:id="rId33"/>
    <p:sldId id="332" r:id="rId34"/>
    <p:sldId id="314" r:id="rId35"/>
    <p:sldId id="33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7234" autoAdjust="0"/>
    <p:restoredTop sz="99315" autoAdjust="0"/>
  </p:normalViewPr>
  <p:slideViewPr>
    <p:cSldViewPr snapToGrid="0" snapToObjects="1" showGuides="1">
      <p:cViewPr varScale="1">
        <p:scale>
          <a:sx n="137" d="100"/>
          <a:sy n="137" d="100"/>
        </p:scale>
        <p:origin x="-912" y="-112"/>
      </p:cViewPr>
      <p:guideLst>
        <p:guide orient="horz" pos="2160"/>
        <p:guide pos="809"/>
      </p:guideLst>
    </p:cSldViewPr>
  </p:slideViewPr>
  <p:notesTextViewPr>
    <p:cViewPr>
      <p:scale>
        <a:sx n="100" d="100"/>
        <a:sy n="100" d="100"/>
      </p:scale>
      <p:origin x="0" y="0"/>
    </p:cViewPr>
  </p:notesTextViewPr>
  <p:sorterViewPr>
    <p:cViewPr>
      <p:scale>
        <a:sx n="106" d="100"/>
        <a:sy n="106" d="100"/>
      </p:scale>
      <p:origin x="0" y="414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725069-F1A6-B44B-84A3-8C312AC47FAE}" type="datetimeFigureOut">
              <a:rPr lang="en-US" smtClean="0"/>
              <a:t>9/22/14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40EB4-988B-7541-8EBD-E27CFF5A0F64}" type="slidenum">
              <a:rPr lang="en-US" smtClean="0"/>
              <a:t>‹#›</a:t>
            </a:fld>
            <a:endParaRPr lang="en-US"/>
          </a:p>
        </p:txBody>
      </p:sp>
    </p:spTree>
    <p:extLst>
      <p:ext uri="{BB962C8B-B14F-4D97-AF65-F5344CB8AC3E}">
        <p14:creationId xmlns:p14="http://schemas.microsoft.com/office/powerpoint/2010/main" val="3303085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a:t>
            </a:fld>
            <a:endParaRPr lang="en-US"/>
          </a:p>
        </p:txBody>
      </p:sp>
    </p:spTree>
    <p:extLst>
      <p:ext uri="{BB962C8B-B14F-4D97-AF65-F5344CB8AC3E}">
        <p14:creationId xmlns:p14="http://schemas.microsoft.com/office/powerpoint/2010/main" val="306259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latin typeface="Gill Sans MT" charset="0"/>
            </a:endParaRPr>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10</a:t>
            </a:fld>
            <a:endParaRPr lang="en-US"/>
          </a:p>
        </p:txBody>
      </p:sp>
    </p:spTree>
    <p:extLst>
      <p:ext uri="{BB962C8B-B14F-4D97-AF65-F5344CB8AC3E}">
        <p14:creationId xmlns:p14="http://schemas.microsoft.com/office/powerpoint/2010/main" val="213600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Sloane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SNER extracts location information from each tweet message, and then it returns a set of </a:t>
            </a:r>
            <a:r>
              <a:rPr lang="en-US" sz="1200" kern="1200" dirty="0" err="1" smtClean="0">
                <a:solidFill>
                  <a:schemeClr val="tx1"/>
                </a:solidFill>
                <a:latin typeface="+mn-lt"/>
                <a:ea typeface="ＭＳ Ｐゴシック" charset="0"/>
                <a:cs typeface="ＭＳ Ｐゴシック" charset="0"/>
              </a:rPr>
              <a:t>geonames</a:t>
            </a:r>
            <a:r>
              <a:rPr lang="en-US" sz="1200" kern="1200" dirty="0" smtClean="0">
                <a:solidFill>
                  <a:schemeClr val="tx1"/>
                </a:solidFill>
                <a:latin typeface="+mn-lt"/>
                <a:ea typeface="ＭＳ Ｐゴシック" charset="0"/>
                <a:cs typeface="ＭＳ Ｐゴシック" charset="0"/>
              </a:rPr>
              <a:t> as location information. The selected dataset has 3333 tweets. Table 10 shows that we get 1,473 relevant tweets by extracting location information from text. In contrast, we only get 36 tweets using GPS data.</a:t>
            </a:r>
            <a:endParaRPr lang="en-US" dirty="0"/>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13</a:t>
            </a:fld>
            <a:endParaRPr lang="en-US"/>
          </a:p>
        </p:txBody>
      </p:sp>
    </p:spTree>
    <p:extLst>
      <p:ext uri="{BB962C8B-B14F-4D97-AF65-F5344CB8AC3E}">
        <p14:creationId xmlns:p14="http://schemas.microsoft.com/office/powerpoint/2010/main" val="211400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 Project System</a:t>
            </a:r>
            <a:r>
              <a:rPr lang="en-US" baseline="0" dirty="0" smtClean="0"/>
              <a:t> Architecture</a:t>
            </a:r>
          </a:p>
          <a:p>
            <a:endParaRPr lang="en-US" dirty="0" smtClean="0"/>
          </a:p>
          <a:p>
            <a:r>
              <a:rPr lang="en-US" dirty="0" smtClean="0"/>
              <a:t>Highlights</a:t>
            </a:r>
            <a:r>
              <a:rPr lang="en-US" baseline="0" dirty="0" smtClean="0"/>
              <a:t> are my research-related components</a:t>
            </a:r>
          </a:p>
          <a:p>
            <a:endParaRPr lang="en-US" baseline="0" dirty="0" smtClean="0"/>
          </a:p>
          <a:p>
            <a:r>
              <a:rPr lang="en-US" baseline="0" dirty="0" smtClean="0"/>
              <a:t>Collect Source</a:t>
            </a:r>
          </a:p>
          <a:p>
            <a:r>
              <a:rPr lang="en-US" baseline="0" dirty="0" smtClean="0"/>
              <a:t>Provide Services</a:t>
            </a:r>
          </a:p>
          <a:p>
            <a:r>
              <a:rPr lang="en-US" baseline="0" dirty="0" smtClean="0"/>
              <a:t>Use Framework</a:t>
            </a:r>
          </a:p>
          <a:p>
            <a:endParaRPr lang="en-US" dirty="0"/>
          </a:p>
        </p:txBody>
      </p:sp>
      <p:sp>
        <p:nvSpPr>
          <p:cNvPr id="4" name="Slide Number Placeholder 3"/>
          <p:cNvSpPr>
            <a:spLocks noGrp="1"/>
          </p:cNvSpPr>
          <p:nvPr>
            <p:ph type="sldNum" sz="quarter" idx="10"/>
          </p:nvPr>
        </p:nvSpPr>
        <p:spPr/>
        <p:txBody>
          <a:bodyPr/>
          <a:lstStyle/>
          <a:p>
            <a:fld id="{93C8508C-FC34-7F4E-B122-69618F06728D}" type="slidenum">
              <a:rPr lang="en-US" smtClean="0"/>
              <a:t>19</a:t>
            </a:fld>
            <a:endParaRPr lang="en-US"/>
          </a:p>
        </p:txBody>
      </p:sp>
    </p:spTree>
    <p:extLst>
      <p:ext uri="{BB962C8B-B14F-4D97-AF65-F5344CB8AC3E}">
        <p14:creationId xmlns:p14="http://schemas.microsoft.com/office/powerpoint/2010/main" val="94421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dirty="0" smtClean="0"/>
              <a:t>나중에 관련있는 부분을 </a:t>
            </a:r>
            <a:r>
              <a:rPr lang="en-US" altLang="ko-KR" dirty="0" smtClean="0"/>
              <a:t>highligh</a:t>
            </a:r>
            <a:r>
              <a:rPr lang="en-US" altLang="ko-KR" baseline="0" dirty="0" smtClean="0"/>
              <a:t>t </a:t>
            </a:r>
            <a:r>
              <a:rPr lang="ko-KR" altLang="en-US" baseline="0" dirty="0" smtClean="0"/>
              <a:t>한다고 말할 것</a:t>
            </a:r>
            <a:endParaRPr lang="en-US" dirty="0"/>
          </a:p>
        </p:txBody>
      </p:sp>
      <p:sp>
        <p:nvSpPr>
          <p:cNvPr id="4" name="Slide Number Placeholder 3"/>
          <p:cNvSpPr>
            <a:spLocks noGrp="1"/>
          </p:cNvSpPr>
          <p:nvPr>
            <p:ph type="sldNum" sz="quarter" idx="10"/>
          </p:nvPr>
        </p:nvSpPr>
        <p:spPr/>
        <p:txBody>
          <a:bodyPr/>
          <a:lstStyle/>
          <a:p>
            <a:fld id="{93C8508C-FC34-7F4E-B122-69618F06728D}" type="slidenum">
              <a:rPr lang="en-US" smtClean="0"/>
              <a:t>20</a:t>
            </a:fld>
            <a:endParaRPr lang="en-US"/>
          </a:p>
        </p:txBody>
      </p:sp>
    </p:spTree>
    <p:extLst>
      <p:ext uri="{BB962C8B-B14F-4D97-AF65-F5344CB8AC3E}">
        <p14:creationId xmlns:p14="http://schemas.microsoft.com/office/powerpoint/2010/main" val="399160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6" name="Shape 5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E8EC63-BBD6-644C-BA46-B3F21D82EDCE}" type="datetimeFigureOut">
              <a:rPr lang="en-US" smtClean="0"/>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207879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8EC63-BBD6-644C-BA46-B3F21D82EDCE}" type="datetimeFigureOut">
              <a:rPr lang="en-US" smtClean="0"/>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332259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8EC63-BBD6-644C-BA46-B3F21D82EDCE}" type="datetimeFigureOut">
              <a:rPr lang="en-US" smtClean="0"/>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491639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1"/>
        <p:cNvGrpSpPr/>
        <p:nvPr/>
      </p:nvGrpSpPr>
      <p:grpSpPr>
        <a:xfrm>
          <a:off x="0" y="0"/>
          <a:ext cx="0" cy="0"/>
          <a:chOff x="0" y="0"/>
          <a:chExt cx="0" cy="0"/>
        </a:xfrm>
      </p:grpSpPr>
      <p:sp>
        <p:nvSpPr>
          <p:cNvPr id="82" name="Shape 82"/>
          <p:cNvSpPr/>
          <p:nvPr/>
        </p:nvSpPr>
        <p:spPr>
          <a:xfrm rot="10800000" flipH="1">
            <a:off x="0" y="1550700"/>
            <a:ext cx="9144000" cy="5307299"/>
          </a:xfrm>
          <a:prstGeom prst="rect">
            <a:avLst/>
          </a:prstGeom>
          <a:solidFill>
            <a:schemeClr val="lt1"/>
          </a:solidFill>
          <a:ln>
            <a:noFill/>
          </a:ln>
        </p:spPr>
        <p:txBody>
          <a:bodyPr lIns="91425" tIns="45700" rIns="91425" bIns="45700" anchor="ctr" anchorCtr="0">
            <a:noAutofit/>
          </a:bodyPr>
          <a:lstStyle/>
          <a:p>
            <a:endParaRPr/>
          </a:p>
        </p:txBody>
      </p:sp>
      <p:sp>
        <p:nvSpPr>
          <p:cNvPr id="83" name="Shape 83"/>
          <p:cNvSpPr/>
          <p:nvPr/>
        </p:nvSpPr>
        <p:spPr>
          <a:xfrm flipH="1">
            <a:off x="4526627" y="761799"/>
            <a:ext cx="4617372" cy="78733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5882"/>
            </a:srgbClr>
          </a:solidFill>
          <a:ln>
            <a:noFill/>
          </a:ln>
        </p:spPr>
        <p:txBody>
          <a:bodyPr lIns="91425" tIns="45700" rIns="91425" bIns="45700" anchor="ctr" anchorCtr="0">
            <a:noAutofit/>
          </a:bodyPr>
          <a:lstStyle/>
          <a:p>
            <a:endParaRPr/>
          </a:p>
        </p:txBody>
      </p:sp>
      <p:sp>
        <p:nvSpPr>
          <p:cNvPr id="84" name="Shape 84"/>
          <p:cNvSpPr/>
          <p:nvPr/>
        </p:nvSpPr>
        <p:spPr>
          <a:xfrm rot="10800000">
            <a:off x="4526627" y="1548583"/>
            <a:ext cx="4617372" cy="762384"/>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058"/>
            </a:schemeClr>
          </a:solidFill>
          <a:ln>
            <a:noFill/>
          </a:ln>
        </p:spPr>
        <p:txBody>
          <a:bodyPr lIns="91425" tIns="45700" rIns="91425" bIns="45700" anchor="ctr" anchorCtr="0">
            <a:noAutofit/>
          </a:bodyPr>
          <a:lstStyle/>
          <a:p>
            <a:endParaRPr/>
          </a:p>
        </p:txBody>
      </p:sp>
      <p:sp>
        <p:nvSpPr>
          <p:cNvPr id="85" name="Shape 85"/>
          <p:cNvSpPr txBox="1">
            <a:spLocks noGrp="1"/>
          </p:cNvSpPr>
          <p:nvPr>
            <p:ph type="title"/>
          </p:nvPr>
        </p:nvSpPr>
        <p:spPr>
          <a:xfrm>
            <a:off x="457200" y="274637"/>
            <a:ext cx="8229600" cy="1143299"/>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6" name="Shape 8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381044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8EC63-BBD6-644C-BA46-B3F21D82EDCE}" type="datetimeFigureOut">
              <a:rPr lang="en-US" smtClean="0"/>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53853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E8EC63-BBD6-644C-BA46-B3F21D82EDCE}" type="datetimeFigureOut">
              <a:rPr lang="en-US" smtClean="0"/>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14894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E8EC63-BBD6-644C-BA46-B3F21D82EDCE}" type="datetimeFigureOut">
              <a:rPr lang="en-US" smtClean="0"/>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101606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E8EC63-BBD6-644C-BA46-B3F21D82EDCE}" type="datetimeFigureOut">
              <a:rPr lang="en-US" smtClean="0"/>
              <a:t>9/22/14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20235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E8EC63-BBD6-644C-BA46-B3F21D82EDCE}" type="datetimeFigureOut">
              <a:rPr lang="en-US" smtClean="0"/>
              <a:t>9/22/14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162108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8EC63-BBD6-644C-BA46-B3F21D82EDCE}" type="datetimeFigureOut">
              <a:rPr lang="en-US" smtClean="0"/>
              <a:t>9/22/14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358862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8EC63-BBD6-644C-BA46-B3F21D82EDCE}" type="datetimeFigureOut">
              <a:rPr lang="en-US" smtClean="0"/>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265438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8EC63-BBD6-644C-BA46-B3F21D82EDCE}" type="datetimeFigureOut">
              <a:rPr lang="en-US" smtClean="0"/>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33884931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8EC63-BBD6-644C-BA46-B3F21D82EDCE}" type="datetimeFigureOut">
              <a:rPr lang="en-US" smtClean="0"/>
              <a:t>9/22/14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3904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ventsarchive.org"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jp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ick.dlib.vt.edu/ideal/collections/" TargetMode="External"/><Relationship Id="rId3" Type="http://schemas.openxmlformats.org/officeDocument/2006/relationships/hyperlink" Target="http://www.eventsarchive.org/?q=node/3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fox@vt.ed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228600" y="3505200"/>
            <a:ext cx="8686800" cy="1219200"/>
          </a:xfrm>
        </p:spPr>
        <p:txBody>
          <a:bodyPr>
            <a:normAutofit fontScale="90000"/>
          </a:bodyPr>
          <a:lstStyle/>
          <a:p>
            <a:pPr algn="ctr"/>
            <a:r>
              <a:rPr lang="en-US" dirty="0" smtClean="0">
                <a:solidFill>
                  <a:srgbClr val="FF6600"/>
                </a:solidFill>
              </a:rPr>
              <a:t>I</a:t>
            </a:r>
            <a:r>
              <a:rPr lang="en-US" dirty="0" smtClean="0">
                <a:solidFill>
                  <a:srgbClr val="000000"/>
                </a:solidFill>
              </a:rPr>
              <a:t>ntegrated </a:t>
            </a:r>
            <a:r>
              <a:rPr lang="en-US" dirty="0" smtClean="0">
                <a:solidFill>
                  <a:srgbClr val="FF6600"/>
                </a:solidFill>
              </a:rPr>
              <a:t>D</a:t>
            </a:r>
            <a:r>
              <a:rPr lang="en-US" dirty="0" smtClean="0">
                <a:solidFill>
                  <a:srgbClr val="000000"/>
                </a:solidFill>
              </a:rPr>
              <a:t>igital </a:t>
            </a:r>
            <a:r>
              <a:rPr lang="en-US" dirty="0" smtClean="0">
                <a:solidFill>
                  <a:srgbClr val="FF6600"/>
                </a:solidFill>
              </a:rPr>
              <a:t>E</a:t>
            </a:r>
            <a:r>
              <a:rPr lang="en-US" dirty="0" smtClean="0">
                <a:solidFill>
                  <a:srgbClr val="000000"/>
                </a:solidFill>
              </a:rPr>
              <a:t>vent </a:t>
            </a:r>
            <a:r>
              <a:rPr lang="en-US" dirty="0" smtClean="0">
                <a:solidFill>
                  <a:srgbClr val="FF6600"/>
                </a:solidFill>
              </a:rPr>
              <a:t>A</a:t>
            </a:r>
            <a:r>
              <a:rPr lang="en-US" dirty="0" smtClean="0">
                <a:solidFill>
                  <a:srgbClr val="000000"/>
                </a:solidFill>
              </a:rPr>
              <a:t>rchiving &amp; </a:t>
            </a:r>
            <a:r>
              <a:rPr lang="en-US" dirty="0" smtClean="0">
                <a:solidFill>
                  <a:srgbClr val="FF6600"/>
                </a:solidFill>
              </a:rPr>
              <a:t>L</a:t>
            </a:r>
            <a:r>
              <a:rPr lang="en-US" dirty="0" smtClean="0">
                <a:solidFill>
                  <a:srgbClr val="000000"/>
                </a:solidFill>
              </a:rPr>
              <a:t>ibrary (IDEAL)</a:t>
            </a:r>
            <a:endParaRPr lang="en-US" dirty="0">
              <a:solidFill>
                <a:srgbClr val="000000"/>
              </a:solidFill>
            </a:endParaRPr>
          </a:p>
        </p:txBody>
      </p:sp>
      <p:sp>
        <p:nvSpPr>
          <p:cNvPr id="3" name="Subtitle 2"/>
          <p:cNvSpPr>
            <a:spLocks noGrp="1"/>
          </p:cNvSpPr>
          <p:nvPr>
            <p:ph type="subTitle" idx="1"/>
          </p:nvPr>
        </p:nvSpPr>
        <p:spPr>
          <a:xfrm>
            <a:off x="656167" y="4743450"/>
            <a:ext cx="7725833" cy="1219200"/>
          </a:xfrm>
        </p:spPr>
        <p:txBody>
          <a:bodyPr>
            <a:noAutofit/>
          </a:bodyPr>
          <a:lstStyle/>
          <a:p>
            <a:pPr>
              <a:defRPr/>
            </a:pPr>
            <a:r>
              <a:rPr lang="en-US" dirty="0" smtClean="0">
                <a:hlinkClick r:id="rId3"/>
              </a:rPr>
              <a:t>http</a:t>
            </a:r>
            <a:r>
              <a:rPr lang="en-US" dirty="0">
                <a:hlinkClick r:id="rId3"/>
              </a:rPr>
              <a:t>://</a:t>
            </a:r>
            <a:r>
              <a:rPr lang="en-US" dirty="0" smtClean="0">
                <a:hlinkClick r:id="rId3"/>
              </a:rPr>
              <a:t>www.eventsarchive.org</a:t>
            </a:r>
            <a:endParaRPr lang="en-US" dirty="0" smtClean="0"/>
          </a:p>
          <a:p>
            <a:pPr>
              <a:defRPr/>
            </a:pPr>
            <a:r>
              <a:rPr lang="en-US" sz="2000" dirty="0" smtClean="0"/>
              <a:t>(includes proposal and 1 year report to NSF)</a:t>
            </a:r>
          </a:p>
          <a:p>
            <a:pPr>
              <a:defRPr/>
            </a:pPr>
            <a:r>
              <a:rPr lang="en-US" sz="4000" dirty="0" smtClean="0"/>
              <a:t>External Advisory Board Meeting</a:t>
            </a:r>
            <a:endParaRPr lang="en-US" sz="4000" dirty="0"/>
          </a:p>
        </p:txBody>
      </p:sp>
      <p:sp>
        <p:nvSpPr>
          <p:cNvPr id="15363" name="Subtitle 2"/>
          <p:cNvSpPr txBox="1">
            <a:spLocks/>
          </p:cNvSpPr>
          <p:nvPr/>
        </p:nvSpPr>
        <p:spPr bwMode="auto">
          <a:xfrm>
            <a:off x="1735667" y="6400800"/>
            <a:ext cx="556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600"/>
              </a:spcBef>
              <a:buClr>
                <a:schemeClr val="accent1"/>
              </a:buClr>
              <a:buSzPct val="76000"/>
              <a:buFont typeface="Wingdings 3" charset="0"/>
              <a:buNone/>
            </a:pPr>
            <a:r>
              <a:rPr lang="en-US" sz="1800" dirty="0" smtClean="0">
                <a:latin typeface="Bookman Old Style" charset="0"/>
              </a:rPr>
              <a:t>September 23, 2014</a:t>
            </a:r>
            <a:endParaRPr lang="en-US" sz="1800" dirty="0">
              <a:latin typeface="Bookman Old Style" charset="0"/>
            </a:endParaRPr>
          </a:p>
        </p:txBody>
      </p:sp>
      <p:pic>
        <p:nvPicPr>
          <p:cNvPr id="7" name="Picture 6"/>
          <p:cNvPicPr>
            <a:picLocks noChangeAspect="1"/>
          </p:cNvPicPr>
          <p:nvPr/>
        </p:nvPicPr>
        <p:blipFill rotWithShape="1">
          <a:blip r:embed="rId4"/>
          <a:srcRect t="14401" b="28719"/>
          <a:stretch/>
        </p:blipFill>
        <p:spPr>
          <a:xfrm>
            <a:off x="6172200" y="285933"/>
            <a:ext cx="2209800" cy="628467"/>
          </a:xfrm>
          <a:prstGeom prst="rect">
            <a:avLst/>
          </a:prstGeom>
        </p:spPr>
      </p:pic>
      <p:pic>
        <p:nvPicPr>
          <p:cNvPr id="2" name="Picture 1"/>
          <p:cNvPicPr>
            <a:picLocks noChangeAspect="1"/>
          </p:cNvPicPr>
          <p:nvPr/>
        </p:nvPicPr>
        <p:blipFill>
          <a:blip r:embed="rId5"/>
          <a:stretch>
            <a:fillRect/>
          </a:stretch>
        </p:blipFill>
        <p:spPr>
          <a:xfrm>
            <a:off x="4648200" y="990600"/>
            <a:ext cx="3622808" cy="2315308"/>
          </a:xfrm>
          <a:prstGeom prst="rect">
            <a:avLst/>
          </a:prstGeom>
        </p:spPr>
      </p:pic>
      <p:pic>
        <p:nvPicPr>
          <p:cNvPr id="5" name="Picture 4"/>
          <p:cNvPicPr>
            <a:picLocks noChangeAspect="1"/>
          </p:cNvPicPr>
          <p:nvPr/>
        </p:nvPicPr>
        <p:blipFill>
          <a:blip r:embed="rId6"/>
          <a:stretch>
            <a:fillRect/>
          </a:stretch>
        </p:blipFill>
        <p:spPr>
          <a:xfrm>
            <a:off x="762000" y="990600"/>
            <a:ext cx="3657600" cy="2286000"/>
          </a:xfrm>
          <a:prstGeom prst="rect">
            <a:avLst/>
          </a:prstGeom>
        </p:spPr>
      </p:pic>
    </p:spTree>
    <p:extLst>
      <p:ext uri="{BB962C8B-B14F-4D97-AF65-F5344CB8AC3E}">
        <p14:creationId xmlns:p14="http://schemas.microsoft.com/office/powerpoint/2010/main" val="23937776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990600"/>
          </a:xfrm>
        </p:spPr>
        <p:txBody>
          <a:bodyPr>
            <a:normAutofit fontScale="90000"/>
          </a:bodyPr>
          <a:lstStyle/>
          <a:p>
            <a:r>
              <a:rPr lang="en-US" dirty="0"/>
              <a:t>Visualizing Emergency Phases in </a:t>
            </a:r>
            <a:r>
              <a:rPr lang="en-US" dirty="0" smtClean="0"/>
              <a:t>Tweets (ISCRAM 2013)  (1/2)</a:t>
            </a:r>
            <a:endParaRPr lang="en-US" dirty="0"/>
          </a:p>
        </p:txBody>
      </p:sp>
      <p:sp>
        <p:nvSpPr>
          <p:cNvPr id="3" name="Content Placeholder 2"/>
          <p:cNvSpPr>
            <a:spLocks noGrp="1"/>
          </p:cNvSpPr>
          <p:nvPr>
            <p:ph sz="quarter" idx="1"/>
          </p:nvPr>
        </p:nvSpPr>
        <p:spPr>
          <a:xfrm>
            <a:off x="1295400" y="5029200"/>
            <a:ext cx="7239000" cy="762000"/>
          </a:xfrm>
        </p:spPr>
        <p:txBody>
          <a:bodyPr/>
          <a:lstStyle/>
          <a:p>
            <a:pPr marL="0" indent="0">
              <a:buNone/>
            </a:pPr>
            <a:r>
              <a:rPr lang="en-US" sz="2800" dirty="0" smtClean="0">
                <a:latin typeface="Gill Sans MT" charset="0"/>
              </a:rPr>
              <a:t>Four phases of emergency management model</a:t>
            </a:r>
          </a:p>
          <a:p>
            <a:pPr marL="0" indent="0">
              <a:buNone/>
            </a:pPr>
            <a:endParaRPr lang="en-US" sz="2800" dirty="0">
              <a:latin typeface="Gill Sans MT" charset="0"/>
            </a:endParaRPr>
          </a:p>
        </p:txBody>
      </p:sp>
      <p:pic>
        <p:nvPicPr>
          <p:cNvPr id="15" name="Picture 14"/>
          <p:cNvPicPr>
            <a:picLocks noChangeAspect="1"/>
          </p:cNvPicPr>
          <p:nvPr/>
        </p:nvPicPr>
        <p:blipFill>
          <a:blip r:embed="rId3"/>
          <a:stretch>
            <a:fillRect/>
          </a:stretch>
        </p:blipFill>
        <p:spPr>
          <a:xfrm>
            <a:off x="1328675" y="1600200"/>
            <a:ext cx="6596125" cy="3276600"/>
          </a:xfrm>
          <a:prstGeom prst="rect">
            <a:avLst/>
          </a:prstGeom>
        </p:spPr>
      </p:pic>
    </p:spTree>
    <p:extLst>
      <p:ext uri="{BB962C8B-B14F-4D97-AF65-F5344CB8AC3E}">
        <p14:creationId xmlns:p14="http://schemas.microsoft.com/office/powerpoint/2010/main" val="3155220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97"/>
            <a:ext cx="8229600" cy="1143000"/>
          </a:xfrm>
        </p:spPr>
        <p:txBody>
          <a:bodyPr>
            <a:normAutofit fontScale="90000"/>
          </a:bodyPr>
          <a:lstStyle/>
          <a:p>
            <a:r>
              <a:rPr lang="en-US" dirty="0" smtClean="0"/>
              <a:t>Visualizing Emergency Phases in Tweets (2/2)</a:t>
            </a:r>
            <a:endParaRPr lang="en-US" dirty="0"/>
          </a:p>
        </p:txBody>
      </p:sp>
      <p:pic>
        <p:nvPicPr>
          <p:cNvPr id="6" name="Picture 5"/>
          <p:cNvPicPr>
            <a:picLocks noChangeAspect="1"/>
          </p:cNvPicPr>
          <p:nvPr/>
        </p:nvPicPr>
        <p:blipFill>
          <a:blip r:embed="rId2"/>
          <a:stretch>
            <a:fillRect/>
          </a:stretch>
        </p:blipFill>
        <p:spPr>
          <a:xfrm>
            <a:off x="177311" y="1341592"/>
            <a:ext cx="8738089" cy="5105400"/>
          </a:xfrm>
          <a:prstGeom prst="rect">
            <a:avLst/>
          </a:prstGeom>
        </p:spPr>
      </p:pic>
    </p:spTree>
    <p:extLst>
      <p:ext uri="{BB962C8B-B14F-4D97-AF65-F5344CB8AC3E}">
        <p14:creationId xmlns:p14="http://schemas.microsoft.com/office/powerpoint/2010/main" val="2538691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35888" y="613"/>
            <a:ext cx="8272200" cy="1013599"/>
          </a:xfrm>
          <a:prstGeom prst="rect">
            <a:avLst/>
          </a:prstGeom>
        </p:spPr>
        <p:txBody>
          <a:bodyPr lIns="68575" tIns="68575" rIns="68575" bIns="68575" anchor="b" anchorCtr="0">
            <a:noAutofit/>
          </a:bodyPr>
          <a:lstStyle/>
          <a:p>
            <a:pPr lvl="0"/>
            <a:r>
              <a:rPr lang="en-US" sz="3600" dirty="0"/>
              <a:t>Topic Tagging of Webpages: </a:t>
            </a:r>
            <a:r>
              <a:rPr lang="en-US" sz="3600" dirty="0" err="1" smtClean="0"/>
              <a:t>Xpantrac</a:t>
            </a:r>
            <a:r>
              <a:rPr lang="en-US" sz="2800" dirty="0"/>
              <a:t/>
            </a:r>
            <a:br>
              <a:rPr lang="en-US" sz="2800" dirty="0"/>
            </a:br>
            <a:r>
              <a:rPr lang="en-US" sz="2800" dirty="0" err="1"/>
              <a:t>Seungwon</a:t>
            </a:r>
            <a:r>
              <a:rPr lang="en-US" sz="2800" dirty="0"/>
              <a:t> Yang </a:t>
            </a:r>
            <a:r>
              <a:rPr lang="en-US" sz="2800" dirty="0" smtClean="0"/>
              <a:t>dissertation</a:t>
            </a:r>
            <a:endParaRPr lang="en" sz="2800" dirty="0">
              <a:latin typeface="Droid Sans"/>
              <a:ea typeface="Droid Sans"/>
              <a:cs typeface="Droid Sans"/>
              <a:sym typeface="Droid Sans"/>
            </a:endParaRPr>
          </a:p>
        </p:txBody>
      </p:sp>
      <p:pic>
        <p:nvPicPr>
          <p:cNvPr id="112" name="Shape 112"/>
          <p:cNvPicPr preferRelativeResize="0"/>
          <p:nvPr/>
        </p:nvPicPr>
        <p:blipFill>
          <a:blip r:embed="rId3"/>
          <a:stretch>
            <a:fillRect/>
          </a:stretch>
        </p:blipFill>
        <p:spPr>
          <a:xfrm>
            <a:off x="4594049" y="1105434"/>
            <a:ext cx="4484294" cy="5644767"/>
          </a:xfrm>
          <a:prstGeom prst="rect">
            <a:avLst/>
          </a:prstGeom>
        </p:spPr>
      </p:pic>
      <p:sp>
        <p:nvSpPr>
          <p:cNvPr id="113" name="Shape 113"/>
          <p:cNvSpPr txBox="1">
            <a:spLocks noGrp="1"/>
          </p:cNvSpPr>
          <p:nvPr>
            <p:ph type="body" idx="1"/>
          </p:nvPr>
        </p:nvSpPr>
        <p:spPr>
          <a:xfrm>
            <a:off x="145832" y="1310265"/>
            <a:ext cx="4801002" cy="5353696"/>
          </a:xfrm>
          <a:prstGeom prst="rect">
            <a:avLst/>
          </a:prstGeom>
        </p:spPr>
        <p:txBody>
          <a:bodyPr lIns="68575" tIns="68575" rIns="68575" bIns="68575" anchor="ctr" anchorCtr="0">
            <a:noAutofit/>
          </a:bodyPr>
          <a:lstStyle/>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Input: text file</a:t>
            </a: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Build query </a:t>
            </a:r>
          </a:p>
          <a:p>
            <a:pPr marL="914400" lvl="1" indent="-3302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Every 5 words, 1 word overlap</a:t>
            </a: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Send query to search </a:t>
            </a:r>
            <a:r>
              <a:rPr lang="en" sz="2000" dirty="0" smtClean="0">
                <a:solidFill>
                  <a:srgbClr val="3D3D3D"/>
                </a:solidFill>
                <a:latin typeface="Droid Sans"/>
                <a:ea typeface="Droid Sans"/>
                <a:cs typeface="Droid Sans"/>
                <a:sym typeface="Droid Sans"/>
              </a:rPr>
              <a:t>API</a:t>
            </a:r>
            <a:endParaRPr lang="en-US" sz="2000" dirty="0" smtClean="0">
              <a:solidFill>
                <a:srgbClr val="3D3D3D"/>
              </a:solidFill>
              <a:latin typeface="Droid Sans"/>
              <a:ea typeface="Droid Sans"/>
              <a:cs typeface="Droid Sans"/>
              <a:sym typeface="Droid Sans"/>
            </a:endParaRPr>
          </a:p>
          <a:p>
            <a:pPr marL="857250" lvl="1" indent="-342900">
              <a:lnSpc>
                <a:spcPct val="115000"/>
              </a:lnSpc>
              <a:spcBef>
                <a:spcPts val="700"/>
              </a:spcBef>
              <a:spcAft>
                <a:spcPts val="600"/>
              </a:spcAft>
              <a:buClr>
                <a:schemeClr val="accent2"/>
              </a:buClr>
              <a:buSzPct val="100000"/>
              <a:buFont typeface="Droid Sans"/>
              <a:buChar char="➔"/>
            </a:pPr>
            <a:r>
              <a:rPr lang="en-US" sz="2000" dirty="0" smtClean="0">
                <a:solidFill>
                  <a:srgbClr val="3D3D3D"/>
                </a:solidFill>
                <a:latin typeface="Droid Sans"/>
                <a:ea typeface="Droid Sans"/>
                <a:cs typeface="Droid Sans"/>
                <a:sym typeface="Droid Sans"/>
              </a:rPr>
              <a:t>Web search (</a:t>
            </a:r>
            <a:r>
              <a:rPr lang="en-US" sz="2000" dirty="0" err="1" smtClean="0">
                <a:solidFill>
                  <a:srgbClr val="3D3D3D"/>
                </a:solidFill>
                <a:latin typeface="Droid Sans"/>
                <a:ea typeface="Droid Sans"/>
                <a:cs typeface="Droid Sans"/>
                <a:sym typeface="Droid Sans"/>
              </a:rPr>
              <a:t>Seungwon</a:t>
            </a:r>
            <a:r>
              <a:rPr lang="en-US" sz="2000" dirty="0" smtClean="0">
                <a:solidFill>
                  <a:srgbClr val="3D3D3D"/>
                </a:solidFill>
                <a:latin typeface="Droid Sans"/>
                <a:ea typeface="Droid Sans"/>
                <a:cs typeface="Droid Sans"/>
                <a:sym typeface="Droid Sans"/>
              </a:rPr>
              <a:t>)</a:t>
            </a:r>
          </a:p>
          <a:p>
            <a:pPr marL="857250" lvl="1" indent="-342900">
              <a:lnSpc>
                <a:spcPct val="115000"/>
              </a:lnSpc>
              <a:spcBef>
                <a:spcPts val="700"/>
              </a:spcBef>
              <a:spcAft>
                <a:spcPts val="600"/>
              </a:spcAft>
              <a:buClr>
                <a:schemeClr val="accent2"/>
              </a:buClr>
              <a:buSzPct val="100000"/>
              <a:buFont typeface="Droid Sans"/>
              <a:buChar char="➔"/>
            </a:pPr>
            <a:r>
              <a:rPr lang="en-US" sz="2000" dirty="0" smtClean="0">
                <a:solidFill>
                  <a:srgbClr val="3D3D3D"/>
                </a:solidFill>
                <a:latin typeface="Droid Sans"/>
                <a:ea typeface="Droid Sans"/>
                <a:cs typeface="Droid Sans"/>
                <a:sym typeface="Droid Sans"/>
              </a:rPr>
              <a:t>Wikipedia, our collection(s): CS4624 Spring 2014: </a:t>
            </a:r>
            <a:r>
              <a:rPr lang="en" sz="2000" dirty="0" smtClean="0">
                <a:latin typeface="Droid Sans"/>
                <a:ea typeface="Droid Sans"/>
                <a:cs typeface="Droid Sans"/>
                <a:sym typeface="Droid Sans"/>
              </a:rPr>
              <a:t>Sloane </a:t>
            </a:r>
            <a:r>
              <a:rPr lang="en" sz="2000" dirty="0">
                <a:latin typeface="Droid Sans"/>
                <a:ea typeface="Droid Sans"/>
                <a:cs typeface="Droid Sans"/>
                <a:sym typeface="Droid Sans"/>
              </a:rPr>
              <a:t>Neidig, Samantha Johnson, David Cabrera, Erika </a:t>
            </a:r>
            <a:r>
              <a:rPr lang="en" sz="2000" dirty="0" smtClean="0">
                <a:latin typeface="Droid Sans"/>
                <a:ea typeface="Droid Sans"/>
                <a:cs typeface="Droid Sans"/>
                <a:sym typeface="Droid Sans"/>
              </a:rPr>
              <a:t>Hoffman</a:t>
            </a:r>
            <a:endParaRPr lang="en" sz="2000" dirty="0">
              <a:solidFill>
                <a:srgbClr val="3D3D3D"/>
              </a:solidFill>
              <a:latin typeface="Droid Sans"/>
              <a:ea typeface="Droid Sans"/>
              <a:cs typeface="Droid Sans"/>
              <a:sym typeface="Droid Sans"/>
            </a:endParaRP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Find topics in retrieved documents</a:t>
            </a:r>
          </a:p>
          <a:p>
            <a:pPr marL="914400" lvl="1" indent="-3302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Frequency of words</a:t>
            </a: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Select most frequent as “topics”</a:t>
            </a: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Output: topics</a:t>
            </a:r>
          </a:p>
          <a:p>
            <a:endParaRPr lang="en" sz="1800" dirty="0">
              <a:solidFill>
                <a:srgbClr val="3D3D3D"/>
              </a:solidFill>
              <a:latin typeface="Droid Sans"/>
              <a:ea typeface="Droid Sans"/>
              <a:cs typeface="Droid Sans"/>
              <a:sym typeface="Droid Sans"/>
            </a:endParaRPr>
          </a:p>
        </p:txBody>
      </p:sp>
    </p:spTree>
    <p:extLst>
      <p:ext uri="{BB962C8B-B14F-4D97-AF65-F5344CB8AC3E}">
        <p14:creationId xmlns:p14="http://schemas.microsoft.com/office/powerpoint/2010/main" val="328454382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Water Main Break Visualization</a:t>
            </a:r>
            <a:br>
              <a:rPr lang="en-US" dirty="0" smtClean="0"/>
            </a:br>
            <a:r>
              <a:rPr lang="en-US" sz="3100" dirty="0" err="1" smtClean="0"/>
              <a:t>Sunshin</a:t>
            </a:r>
            <a:r>
              <a:rPr lang="en-US" sz="3100" dirty="0" smtClean="0"/>
              <a:t> Lee: leading to current tweet geo</a:t>
            </a:r>
            <a:r>
              <a:rPr lang="en-US" sz="3100"/>
              <a:t>-</a:t>
            </a:r>
            <a:r>
              <a:rPr lang="en-US" sz="3100" smtClean="0"/>
              <a:t>location </a:t>
            </a:r>
            <a:r>
              <a:rPr lang="en-US" sz="3100" dirty="0" smtClean="0"/>
              <a:t>research </a:t>
            </a:r>
            <a:endParaRPr lang="en-US" sz="3100" dirty="0"/>
          </a:p>
        </p:txBody>
      </p:sp>
      <p:pic>
        <p:nvPicPr>
          <p:cNvPr id="5" name="Picture 4"/>
          <p:cNvPicPr>
            <a:picLocks noChangeAspect="1"/>
          </p:cNvPicPr>
          <p:nvPr/>
        </p:nvPicPr>
        <p:blipFill>
          <a:blip r:embed="rId3"/>
          <a:stretch>
            <a:fillRect/>
          </a:stretch>
        </p:blipFill>
        <p:spPr>
          <a:xfrm>
            <a:off x="381000" y="4031813"/>
            <a:ext cx="5981700" cy="2489200"/>
          </a:xfrm>
          <a:prstGeom prst="rect">
            <a:avLst/>
          </a:prstGeom>
        </p:spPr>
      </p:pic>
      <p:pic>
        <p:nvPicPr>
          <p:cNvPr id="6" name="Picture 5"/>
          <p:cNvPicPr>
            <a:picLocks noChangeAspect="1"/>
          </p:cNvPicPr>
          <p:nvPr/>
        </p:nvPicPr>
        <p:blipFill>
          <a:blip r:embed="rId4"/>
          <a:stretch>
            <a:fillRect/>
          </a:stretch>
        </p:blipFill>
        <p:spPr>
          <a:xfrm>
            <a:off x="457200" y="1283917"/>
            <a:ext cx="4622800" cy="1549400"/>
          </a:xfrm>
          <a:prstGeom prst="rect">
            <a:avLst/>
          </a:prstGeom>
        </p:spPr>
      </p:pic>
      <p:pic>
        <p:nvPicPr>
          <p:cNvPr id="7" name="Picture 6"/>
          <p:cNvPicPr>
            <a:picLocks noChangeAspect="1"/>
          </p:cNvPicPr>
          <p:nvPr/>
        </p:nvPicPr>
        <p:blipFill>
          <a:blip r:embed="rId5"/>
          <a:stretch>
            <a:fillRect/>
          </a:stretch>
        </p:blipFill>
        <p:spPr>
          <a:xfrm>
            <a:off x="457200" y="2965013"/>
            <a:ext cx="4635500" cy="1041400"/>
          </a:xfrm>
          <a:prstGeom prst="rect">
            <a:avLst/>
          </a:prstGeom>
        </p:spPr>
      </p:pic>
      <p:sp>
        <p:nvSpPr>
          <p:cNvPr id="8" name="Left Arrow 7"/>
          <p:cNvSpPr/>
          <p:nvPr/>
        </p:nvSpPr>
        <p:spPr>
          <a:xfrm>
            <a:off x="5410200" y="1898213"/>
            <a:ext cx="533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943600" y="1669613"/>
            <a:ext cx="1981200" cy="646331"/>
          </a:xfrm>
          <a:prstGeom prst="rect">
            <a:avLst/>
          </a:prstGeom>
          <a:noFill/>
        </p:spPr>
        <p:txBody>
          <a:bodyPr wrap="square" rtlCol="0">
            <a:spAutoFit/>
          </a:bodyPr>
          <a:lstStyle/>
          <a:p>
            <a:r>
              <a:rPr lang="en-US" dirty="0" smtClean="0"/>
              <a:t>Tweets collected with keywords</a:t>
            </a:r>
            <a:endParaRPr lang="en-US" dirty="0"/>
          </a:p>
        </p:txBody>
      </p:sp>
      <p:sp>
        <p:nvSpPr>
          <p:cNvPr id="10" name="Left Arrow 9"/>
          <p:cNvSpPr/>
          <p:nvPr/>
        </p:nvSpPr>
        <p:spPr>
          <a:xfrm>
            <a:off x="5410200" y="3309282"/>
            <a:ext cx="533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943600" y="2956083"/>
            <a:ext cx="2286000" cy="923330"/>
          </a:xfrm>
          <a:prstGeom prst="rect">
            <a:avLst/>
          </a:prstGeom>
          <a:noFill/>
        </p:spPr>
        <p:txBody>
          <a:bodyPr wrap="square" rtlCol="0">
            <a:spAutoFit/>
          </a:bodyPr>
          <a:lstStyle/>
          <a:p>
            <a:r>
              <a:rPr lang="en-US" dirty="0" smtClean="0"/>
              <a:t>Selected tweets with location information </a:t>
            </a:r>
          </a:p>
          <a:p>
            <a:r>
              <a:rPr lang="en-US" dirty="0" smtClean="0"/>
              <a:t>(</a:t>
            </a:r>
            <a:r>
              <a:rPr lang="en-US" dirty="0" err="1" smtClean="0"/>
              <a:t>lat</a:t>
            </a:r>
            <a:r>
              <a:rPr lang="en-US" dirty="0" smtClean="0"/>
              <a:t>/long, </a:t>
            </a:r>
            <a:r>
              <a:rPr lang="en-US" dirty="0" err="1" smtClean="0"/>
              <a:t>geonames</a:t>
            </a:r>
            <a:r>
              <a:rPr lang="en-US" dirty="0" smtClean="0"/>
              <a:t>)</a:t>
            </a:r>
            <a:endParaRPr lang="en-US" dirty="0"/>
          </a:p>
        </p:txBody>
      </p:sp>
      <p:sp>
        <p:nvSpPr>
          <p:cNvPr id="12" name="Left Arrow 11"/>
          <p:cNvSpPr/>
          <p:nvPr/>
        </p:nvSpPr>
        <p:spPr>
          <a:xfrm>
            <a:off x="6324600" y="4489013"/>
            <a:ext cx="533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934200" y="4175283"/>
            <a:ext cx="1981200" cy="923330"/>
          </a:xfrm>
          <a:prstGeom prst="rect">
            <a:avLst/>
          </a:prstGeom>
          <a:noFill/>
        </p:spPr>
        <p:txBody>
          <a:bodyPr wrap="square" rtlCol="0">
            <a:spAutoFit/>
          </a:bodyPr>
          <a:lstStyle/>
          <a:p>
            <a:r>
              <a:rPr lang="en-US" dirty="0" smtClean="0"/>
              <a:t>Event locations displayed with details</a:t>
            </a:r>
            <a:endParaRPr lang="en-US" dirty="0"/>
          </a:p>
        </p:txBody>
      </p:sp>
    </p:spTree>
    <p:extLst>
      <p:ext uri="{BB962C8B-B14F-4D97-AF65-F5344CB8AC3E}">
        <p14:creationId xmlns:p14="http://schemas.microsoft.com/office/powerpoint/2010/main" val="4266849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24"/>
            <a:ext cx="8229600" cy="793814"/>
          </a:xfrm>
        </p:spPr>
        <p:txBody>
          <a:bodyPr/>
          <a:lstStyle/>
          <a:p>
            <a:r>
              <a:rPr lang="en-US" dirty="0" smtClean="0"/>
              <a:t>Web Archives</a:t>
            </a:r>
            <a:endParaRPr lang="en-US" dirty="0"/>
          </a:p>
        </p:txBody>
      </p:sp>
      <p:sp>
        <p:nvSpPr>
          <p:cNvPr id="3" name="Content Placeholder 2"/>
          <p:cNvSpPr>
            <a:spLocks noGrp="1"/>
          </p:cNvSpPr>
          <p:nvPr>
            <p:ph idx="1"/>
          </p:nvPr>
        </p:nvSpPr>
        <p:spPr>
          <a:xfrm>
            <a:off x="457200" y="995416"/>
            <a:ext cx="8229600" cy="4525963"/>
          </a:xfrm>
        </p:spPr>
        <p:txBody>
          <a:bodyPr/>
          <a:lstStyle/>
          <a:p>
            <a:r>
              <a:rPr lang="en-US" dirty="0" smtClean="0"/>
              <a:t>13 TB of IA Collections, e.g., 2013: </a:t>
            </a:r>
            <a:r>
              <a:rPr lang="en-US" dirty="0" err="1" smtClean="0"/>
              <a:t>Boko</a:t>
            </a:r>
            <a:r>
              <a:rPr lang="en-US" dirty="0" smtClean="0"/>
              <a:t> Haram attack, Boston Marathon blast, Global Emergency Overview, Texas fertilizer plant explosion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0296702"/>
              </p:ext>
            </p:extLst>
          </p:nvPr>
        </p:nvGraphicFramePr>
        <p:xfrm>
          <a:off x="610670" y="3058160"/>
          <a:ext cx="6874416" cy="3505200"/>
        </p:xfrm>
        <a:graphic>
          <a:graphicData uri="http://schemas.openxmlformats.org/drawingml/2006/table">
            <a:tbl>
              <a:tblPr firstRow="1" bandRow="1">
                <a:tableStyleId>{5C22544A-7EE6-4342-B048-85BDC9FD1C3A}</a:tableStyleId>
              </a:tblPr>
              <a:tblGrid>
                <a:gridCol w="3437208"/>
                <a:gridCol w="3437208"/>
              </a:tblGrid>
              <a:tr h="370840">
                <a:tc>
                  <a:txBody>
                    <a:bodyPr/>
                    <a:lstStyle/>
                    <a:p>
                      <a:r>
                        <a:rPr lang="en-US" dirty="0" smtClean="0"/>
                        <a:t>Category</a:t>
                      </a:r>
                      <a:endParaRPr lang="en-US" dirty="0"/>
                    </a:p>
                  </a:txBody>
                  <a:tcPr/>
                </a:tc>
                <a:tc>
                  <a:txBody>
                    <a:bodyPr/>
                    <a:lstStyle/>
                    <a:p>
                      <a:r>
                        <a:rPr lang="en-US" dirty="0" smtClean="0"/>
                        <a:t>No. of Archives</a:t>
                      </a:r>
                      <a:endParaRPr lang="en-US" dirty="0"/>
                    </a:p>
                  </a:txBody>
                  <a:tcPr/>
                </a:tc>
              </a:tr>
              <a:tr h="370840">
                <a:tc>
                  <a:txBody>
                    <a:bodyPr/>
                    <a:lstStyle/>
                    <a:p>
                      <a:r>
                        <a:rPr lang="en-US" b="1" dirty="0" smtClean="0"/>
                        <a:t>Accidents (plane crash, building collapse, ferry sinking)</a:t>
                      </a:r>
                      <a:endParaRPr lang="en-US" b="1" dirty="0"/>
                    </a:p>
                  </a:txBody>
                  <a:tcPr/>
                </a:tc>
                <a:tc>
                  <a:txBody>
                    <a:bodyPr/>
                    <a:lstStyle/>
                    <a:p>
                      <a:r>
                        <a:rPr lang="en-US" b="1" dirty="0" smtClean="0"/>
                        <a:t>11</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Bombings</a:t>
                      </a:r>
                    </a:p>
                  </a:txBody>
                  <a:tcPr/>
                </a:tc>
                <a:tc>
                  <a:txBody>
                    <a:bodyPr/>
                    <a:lstStyle/>
                    <a:p>
                      <a:r>
                        <a:rPr lang="en-US" b="1" dirty="0" smtClean="0"/>
                        <a:t>4</a:t>
                      </a:r>
                      <a:endParaRPr lang="en-US" b="1" dirty="0"/>
                    </a:p>
                  </a:txBody>
                  <a:tcPr/>
                </a:tc>
              </a:tr>
              <a:tr h="370840">
                <a:tc>
                  <a:txBody>
                    <a:bodyPr/>
                    <a:lstStyle/>
                    <a:p>
                      <a:r>
                        <a:rPr lang="en-US" b="1" dirty="0" smtClean="0"/>
                        <a:t>Earthquakes (Japan)</a:t>
                      </a:r>
                      <a:endParaRPr lang="en-US" b="1" dirty="0"/>
                    </a:p>
                  </a:txBody>
                  <a:tcPr/>
                </a:tc>
                <a:tc>
                  <a:txBody>
                    <a:bodyPr/>
                    <a:lstStyle/>
                    <a:p>
                      <a:r>
                        <a:rPr lang="en-US" b="1" dirty="0" smtClean="0"/>
                        <a:t>12</a:t>
                      </a:r>
                      <a:endParaRPr lang="en-US" b="1" dirty="0"/>
                    </a:p>
                  </a:txBody>
                  <a:tcPr/>
                </a:tc>
              </a:tr>
              <a:tr h="370840">
                <a:tc>
                  <a:txBody>
                    <a:bodyPr/>
                    <a:lstStyle/>
                    <a:p>
                      <a:r>
                        <a:rPr lang="en-US" b="1" dirty="0" smtClean="0"/>
                        <a:t>Fires</a:t>
                      </a:r>
                      <a:endParaRPr lang="en-US" b="1" dirty="0"/>
                    </a:p>
                  </a:txBody>
                  <a:tcPr/>
                </a:tc>
                <a:tc>
                  <a:txBody>
                    <a:bodyPr/>
                    <a:lstStyle/>
                    <a:p>
                      <a:r>
                        <a:rPr lang="en-US" b="1" dirty="0" smtClean="0"/>
                        <a:t>2</a:t>
                      </a:r>
                      <a:endParaRPr lang="en-US" b="1" dirty="0"/>
                    </a:p>
                  </a:txBody>
                  <a:tcPr/>
                </a:tc>
              </a:tr>
              <a:tr h="370840">
                <a:tc>
                  <a:txBody>
                    <a:bodyPr/>
                    <a:lstStyle/>
                    <a:p>
                      <a:r>
                        <a:rPr lang="en-US" b="1" dirty="0" smtClean="0"/>
                        <a:t>Floods</a:t>
                      </a:r>
                      <a:endParaRPr lang="en-US" b="1" dirty="0"/>
                    </a:p>
                  </a:txBody>
                  <a:tcPr/>
                </a:tc>
                <a:tc>
                  <a:txBody>
                    <a:bodyPr/>
                    <a:lstStyle/>
                    <a:p>
                      <a:r>
                        <a:rPr lang="en-US" b="1" dirty="0" smtClean="0"/>
                        <a:t>4</a:t>
                      </a:r>
                      <a:endParaRPr lang="en-US" b="1" dirty="0"/>
                    </a:p>
                  </a:txBody>
                  <a:tcPr/>
                </a:tc>
              </a:tr>
              <a:tr h="370840">
                <a:tc>
                  <a:txBody>
                    <a:bodyPr/>
                    <a:lstStyle/>
                    <a:p>
                      <a:r>
                        <a:rPr lang="en-US" b="1" dirty="0" smtClean="0"/>
                        <a:t>Hurricanes (Sandy), Tsunami,</a:t>
                      </a:r>
                      <a:r>
                        <a:rPr lang="en-US" b="1" baseline="0" dirty="0" smtClean="0"/>
                        <a:t> Cyclones, Typhoons</a:t>
                      </a:r>
                      <a:endParaRPr lang="en-US" b="1" dirty="0" smtClean="0"/>
                    </a:p>
                  </a:txBody>
                  <a:tcPr/>
                </a:tc>
                <a:tc>
                  <a:txBody>
                    <a:bodyPr/>
                    <a:lstStyle/>
                    <a:p>
                      <a:r>
                        <a:rPr lang="en-US" b="1" dirty="0" smtClean="0"/>
                        <a:t>8</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Shootings</a:t>
                      </a:r>
                    </a:p>
                  </a:txBody>
                  <a:tcPr/>
                </a:tc>
                <a:tc>
                  <a:txBody>
                    <a:bodyPr/>
                    <a:lstStyle/>
                    <a:p>
                      <a:r>
                        <a:rPr lang="en-US" b="1" dirty="0" smtClean="0"/>
                        <a:t>17</a:t>
                      </a:r>
                      <a:endParaRPr lang="en-US" b="1" dirty="0"/>
                    </a:p>
                  </a:txBody>
                  <a:tcPr/>
                </a:tc>
              </a:tr>
            </a:tbl>
          </a:graphicData>
        </a:graphic>
      </p:graphicFrame>
    </p:spTree>
    <p:extLst>
      <p:ext uri="{BB962C8B-B14F-4D97-AF65-F5344CB8AC3E}">
        <p14:creationId xmlns:p14="http://schemas.microsoft.com/office/powerpoint/2010/main" val="24975249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04"/>
            <a:ext cx="8229600" cy="844213"/>
          </a:xfrm>
        </p:spPr>
        <p:txBody>
          <a:bodyPr/>
          <a:lstStyle/>
          <a:p>
            <a:r>
              <a:rPr lang="en-US" dirty="0" smtClean="0"/>
              <a:t>Tweet Collections</a:t>
            </a:r>
            <a:endParaRPr lang="en-US" dirty="0"/>
          </a:p>
        </p:txBody>
      </p:sp>
      <p:sp>
        <p:nvSpPr>
          <p:cNvPr id="3" name="Content Placeholder 2"/>
          <p:cNvSpPr>
            <a:spLocks noGrp="1"/>
          </p:cNvSpPr>
          <p:nvPr>
            <p:ph idx="1"/>
          </p:nvPr>
        </p:nvSpPr>
        <p:spPr>
          <a:xfrm>
            <a:off x="457200" y="817963"/>
            <a:ext cx="8229600" cy="4525963"/>
          </a:xfrm>
        </p:spPr>
        <p:txBody>
          <a:bodyPr>
            <a:normAutofit/>
          </a:bodyPr>
          <a:lstStyle/>
          <a:p>
            <a:r>
              <a:rPr lang="en-US" dirty="0" smtClean="0"/>
              <a:t>442 Event-specific and general collections</a:t>
            </a:r>
          </a:p>
          <a:p>
            <a:r>
              <a:rPr lang="en-US" dirty="0" smtClean="0"/>
              <a:t>Total of 915 million tweets, from streaming API, using </a:t>
            </a:r>
            <a:r>
              <a:rPr lang="en-US" dirty="0" err="1" smtClean="0"/>
              <a:t>hashtags</a:t>
            </a:r>
            <a:r>
              <a:rPr lang="en-US" dirty="0" smtClean="0"/>
              <a:t> and keywords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37873118"/>
              </p:ext>
            </p:extLst>
          </p:nvPr>
        </p:nvGraphicFramePr>
        <p:xfrm>
          <a:off x="151539" y="2550457"/>
          <a:ext cx="6096000" cy="40792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Category</a:t>
                      </a:r>
                    </a:p>
                  </a:txBody>
                  <a:tcPr/>
                </a:tc>
                <a:tc>
                  <a:txBody>
                    <a:bodyPr/>
                    <a:lstStyle/>
                    <a:p>
                      <a:r>
                        <a:rPr lang="en-US" dirty="0" smtClean="0"/>
                        <a:t>No. of collections</a:t>
                      </a:r>
                      <a:endParaRPr lang="en-US" dirty="0"/>
                    </a:p>
                  </a:txBody>
                  <a:tcPr/>
                </a:tc>
              </a:tr>
              <a:tr h="370840">
                <a:tc>
                  <a:txBody>
                    <a:bodyPr/>
                    <a:lstStyle/>
                    <a:p>
                      <a:r>
                        <a:rPr lang="en-US" b="1" dirty="0" smtClean="0"/>
                        <a:t>Accident (transportation)</a:t>
                      </a:r>
                      <a:endParaRPr lang="en-US" b="1" dirty="0"/>
                    </a:p>
                  </a:txBody>
                  <a:tcPr/>
                </a:tc>
                <a:tc>
                  <a:txBody>
                    <a:bodyPr/>
                    <a:lstStyle/>
                    <a:p>
                      <a:r>
                        <a:rPr lang="en-US" b="1" dirty="0" smtClean="0"/>
                        <a:t>33</a:t>
                      </a:r>
                    </a:p>
                  </a:txBody>
                  <a:tcPr/>
                </a:tc>
              </a:tr>
              <a:tr h="370840">
                <a:tc>
                  <a:txBody>
                    <a:bodyPr/>
                    <a:lstStyle/>
                    <a:p>
                      <a:r>
                        <a:rPr lang="en-US" b="1" dirty="0" smtClean="0"/>
                        <a:t>Bombing</a:t>
                      </a:r>
                      <a:endParaRPr lang="en-US" b="1" dirty="0"/>
                    </a:p>
                  </a:txBody>
                  <a:tcPr/>
                </a:tc>
                <a:tc>
                  <a:txBody>
                    <a:bodyPr/>
                    <a:lstStyle/>
                    <a:p>
                      <a:r>
                        <a:rPr lang="en-US" b="1" dirty="0" smtClean="0"/>
                        <a:t>8</a:t>
                      </a:r>
                      <a:endParaRPr lang="en-US" b="1" dirty="0"/>
                    </a:p>
                  </a:txBody>
                  <a:tcPr/>
                </a:tc>
              </a:tr>
              <a:tr h="370840">
                <a:tc>
                  <a:txBody>
                    <a:bodyPr/>
                    <a:lstStyle/>
                    <a:p>
                      <a:r>
                        <a:rPr lang="en-US" b="1" dirty="0" smtClean="0"/>
                        <a:t>Community</a:t>
                      </a:r>
                      <a:endParaRPr lang="en-US" b="1" dirty="0"/>
                    </a:p>
                  </a:txBody>
                  <a:tcPr/>
                </a:tc>
                <a:tc>
                  <a:txBody>
                    <a:bodyPr/>
                    <a:lstStyle/>
                    <a:p>
                      <a:r>
                        <a:rPr lang="en-US" b="1" dirty="0" smtClean="0"/>
                        <a:t>10</a:t>
                      </a:r>
                      <a:endParaRPr lang="en-US" b="1" dirty="0"/>
                    </a:p>
                  </a:txBody>
                  <a:tcPr/>
                </a:tc>
              </a:tr>
              <a:tr h="370840">
                <a:tc>
                  <a:txBody>
                    <a:bodyPr/>
                    <a:lstStyle/>
                    <a:p>
                      <a:r>
                        <a:rPr lang="en-US" b="1" dirty="0" smtClean="0"/>
                        <a:t>Earthquake</a:t>
                      </a:r>
                      <a:endParaRPr lang="en-US" b="1" dirty="0"/>
                    </a:p>
                  </a:txBody>
                  <a:tcPr/>
                </a:tc>
                <a:tc>
                  <a:txBody>
                    <a:bodyPr/>
                    <a:lstStyle/>
                    <a:p>
                      <a:r>
                        <a:rPr lang="en-US" b="1" dirty="0" smtClean="0"/>
                        <a:t>18</a:t>
                      </a:r>
                    </a:p>
                  </a:txBody>
                  <a:tcPr/>
                </a:tc>
              </a:tr>
              <a:tr h="370840">
                <a:tc>
                  <a:txBody>
                    <a:bodyPr/>
                    <a:lstStyle/>
                    <a:p>
                      <a:r>
                        <a:rPr lang="en-US" b="1" dirty="0" smtClean="0"/>
                        <a:t>Fire</a:t>
                      </a:r>
                      <a:endParaRPr lang="en-US" b="1" dirty="0"/>
                    </a:p>
                  </a:txBody>
                  <a:tcPr/>
                </a:tc>
                <a:tc>
                  <a:txBody>
                    <a:bodyPr/>
                    <a:lstStyle/>
                    <a:p>
                      <a:r>
                        <a:rPr lang="en-US" b="1" dirty="0" smtClean="0"/>
                        <a:t>6</a:t>
                      </a:r>
                    </a:p>
                  </a:txBody>
                  <a:tcPr/>
                </a:tc>
              </a:tr>
              <a:tr h="370840">
                <a:tc>
                  <a:txBody>
                    <a:bodyPr/>
                    <a:lstStyle/>
                    <a:p>
                      <a:r>
                        <a:rPr lang="en-US" b="1" dirty="0" smtClean="0"/>
                        <a:t>Flood</a:t>
                      </a:r>
                      <a:endParaRPr lang="en-US" b="1" dirty="0"/>
                    </a:p>
                  </a:txBody>
                  <a:tcPr/>
                </a:tc>
                <a:tc>
                  <a:txBody>
                    <a:bodyPr/>
                    <a:lstStyle/>
                    <a:p>
                      <a:r>
                        <a:rPr lang="en-US" b="1" dirty="0" smtClean="0"/>
                        <a:t>11</a:t>
                      </a:r>
                      <a:endParaRPr lang="en-US" b="1" dirty="0"/>
                    </a:p>
                  </a:txBody>
                  <a:tcPr/>
                </a:tc>
              </a:tr>
              <a:tr h="370840">
                <a:tc>
                  <a:txBody>
                    <a:bodyPr/>
                    <a:lstStyle/>
                    <a:p>
                      <a:r>
                        <a:rPr lang="en-US" b="1" dirty="0" smtClean="0"/>
                        <a:t>General (including health)</a:t>
                      </a:r>
                      <a:endParaRPr lang="en-US" b="1" dirty="0"/>
                    </a:p>
                  </a:txBody>
                  <a:tcPr/>
                </a:tc>
                <a:tc>
                  <a:txBody>
                    <a:bodyPr/>
                    <a:lstStyle/>
                    <a:p>
                      <a:r>
                        <a:rPr lang="en-US" b="1" dirty="0" smtClean="0"/>
                        <a:t>67</a:t>
                      </a:r>
                      <a:endParaRPr lang="en-US" b="1" dirty="0"/>
                    </a:p>
                  </a:txBody>
                  <a:tcPr/>
                </a:tc>
              </a:tr>
              <a:tr h="370840">
                <a:tc>
                  <a:txBody>
                    <a:bodyPr/>
                    <a:lstStyle/>
                    <a:p>
                      <a:r>
                        <a:rPr lang="en-US" b="1" dirty="0" smtClean="0"/>
                        <a:t>Hurricane, Tsunami</a:t>
                      </a:r>
                      <a:endParaRPr lang="en-US" b="1" dirty="0"/>
                    </a:p>
                  </a:txBody>
                  <a:tcPr/>
                </a:tc>
                <a:tc>
                  <a:txBody>
                    <a:bodyPr/>
                    <a:lstStyle/>
                    <a:p>
                      <a:r>
                        <a:rPr lang="en-US" b="1" dirty="0" smtClean="0"/>
                        <a:t>39</a:t>
                      </a:r>
                      <a:endParaRPr lang="en-US" b="1" dirty="0"/>
                    </a:p>
                  </a:txBody>
                  <a:tcPr/>
                </a:tc>
              </a:tr>
              <a:tr h="370840">
                <a:tc>
                  <a:txBody>
                    <a:bodyPr/>
                    <a:lstStyle/>
                    <a:p>
                      <a:r>
                        <a:rPr lang="en-US" b="1" dirty="0" smtClean="0"/>
                        <a:t>Political (Middle East,</a:t>
                      </a:r>
                      <a:r>
                        <a:rPr lang="en-US" b="1" baseline="0" dirty="0" smtClean="0"/>
                        <a:t> Iran)</a:t>
                      </a:r>
                      <a:endParaRPr lang="en-US" b="1" dirty="0"/>
                    </a:p>
                  </a:txBody>
                  <a:tcPr/>
                </a:tc>
                <a:tc>
                  <a:txBody>
                    <a:bodyPr/>
                    <a:lstStyle/>
                    <a:p>
                      <a:r>
                        <a:rPr lang="en-US" b="1" dirty="0" smtClean="0"/>
                        <a:t>40</a:t>
                      </a:r>
                      <a:endParaRPr lang="en-US" b="1" dirty="0"/>
                    </a:p>
                  </a:txBody>
                  <a:tcPr/>
                </a:tc>
              </a:tr>
              <a:tr h="370840">
                <a:tc>
                  <a:txBody>
                    <a:bodyPr/>
                    <a:lstStyle/>
                    <a:p>
                      <a:r>
                        <a:rPr lang="en-US" b="1" dirty="0" smtClean="0"/>
                        <a:t>Shooting</a:t>
                      </a:r>
                      <a:endParaRPr lang="en-US" b="1" dirty="0"/>
                    </a:p>
                  </a:txBody>
                  <a:tcPr/>
                </a:tc>
                <a:tc>
                  <a:txBody>
                    <a:bodyPr/>
                    <a:lstStyle/>
                    <a:p>
                      <a:r>
                        <a:rPr lang="en-US" b="1" dirty="0" smtClean="0"/>
                        <a:t>29</a:t>
                      </a:r>
                      <a:endParaRPr lang="en-US" b="1" dirty="0"/>
                    </a:p>
                  </a:txBody>
                  <a:tcPr/>
                </a:tc>
              </a:tr>
            </a:tbl>
          </a:graphicData>
        </a:graphic>
      </p:graphicFrame>
      <p:pic>
        <p:nvPicPr>
          <p:cNvPr id="7" name="Picture 6"/>
          <p:cNvPicPr>
            <a:picLocks noChangeAspect="1"/>
          </p:cNvPicPr>
          <p:nvPr/>
        </p:nvPicPr>
        <p:blipFill>
          <a:blip r:embed="rId2"/>
          <a:stretch>
            <a:fillRect/>
          </a:stretch>
        </p:blipFill>
        <p:spPr>
          <a:xfrm>
            <a:off x="4087384" y="3463112"/>
            <a:ext cx="5023018" cy="2488677"/>
          </a:xfrm>
          <a:prstGeom prst="rect">
            <a:avLst/>
          </a:prstGeom>
        </p:spPr>
      </p:pic>
    </p:spTree>
    <p:extLst>
      <p:ext uri="{BB962C8B-B14F-4D97-AF65-F5344CB8AC3E}">
        <p14:creationId xmlns:p14="http://schemas.microsoft.com/office/powerpoint/2010/main" val="37415875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fontScale="90000"/>
          </a:bodyPr>
          <a:lstStyle/>
          <a:p>
            <a:r>
              <a:rPr lang="en-US" dirty="0" smtClean="0"/>
              <a:t>Integrated Digital Event Archive and Library (IDEAL) Project</a:t>
            </a:r>
            <a:r>
              <a:rPr lang="en-US" dirty="0"/>
              <a:t/>
            </a:r>
            <a:br>
              <a:rPr lang="en-US" dirty="0"/>
            </a:br>
            <a:r>
              <a:rPr lang="en-US" dirty="0"/>
              <a:t>http://</a:t>
            </a:r>
            <a:r>
              <a:rPr lang="en-US" dirty="0" err="1"/>
              <a:t>www.eventsarchive.org</a:t>
            </a:r>
            <a:r>
              <a:rPr lang="en-US" dirty="0"/>
              <a:t>/</a:t>
            </a:r>
          </a:p>
        </p:txBody>
      </p:sp>
      <p:sp>
        <p:nvSpPr>
          <p:cNvPr id="3" name="Content Placeholder 2"/>
          <p:cNvSpPr>
            <a:spLocks noGrp="1"/>
          </p:cNvSpPr>
          <p:nvPr>
            <p:ph sz="quarter" idx="1"/>
          </p:nvPr>
        </p:nvSpPr>
        <p:spPr>
          <a:xfrm>
            <a:off x="250770" y="2178745"/>
            <a:ext cx="8752677" cy="4404360"/>
          </a:xfrm>
        </p:spPr>
        <p:txBody>
          <a:bodyPr>
            <a:normAutofit fontScale="92500" lnSpcReduction="20000"/>
          </a:bodyPr>
          <a:lstStyle/>
          <a:p>
            <a:r>
              <a:rPr lang="en-US" dirty="0" smtClean="0"/>
              <a:t>Extension of </a:t>
            </a:r>
            <a:r>
              <a:rPr lang="en-US" dirty="0" err="1" smtClean="0"/>
              <a:t>CTRnet</a:t>
            </a:r>
            <a:r>
              <a:rPr lang="en-US" dirty="0" smtClean="0"/>
              <a:t> with broadened scope:</a:t>
            </a:r>
          </a:p>
          <a:p>
            <a:pPr lvl="1"/>
            <a:r>
              <a:rPr lang="en-US" dirty="0" smtClean="0"/>
              <a:t>Event detection</a:t>
            </a:r>
          </a:p>
          <a:p>
            <a:pPr lvl="1"/>
            <a:r>
              <a:rPr lang="en-US" dirty="0" smtClean="0"/>
              <a:t>Event data archiving &amp; processing</a:t>
            </a:r>
            <a:endParaRPr lang="en-US" dirty="0"/>
          </a:p>
          <a:p>
            <a:pPr lvl="2"/>
            <a:r>
              <a:rPr lang="en-US" dirty="0"/>
              <a:t>Multimedia (images, videos) shared in social media</a:t>
            </a:r>
          </a:p>
          <a:p>
            <a:r>
              <a:rPr lang="en-US" dirty="0"/>
              <a:t>Digital government research </a:t>
            </a:r>
          </a:p>
          <a:p>
            <a:pPr lvl="1"/>
            <a:r>
              <a:rPr lang="en-US" dirty="0"/>
              <a:t>Community issue detection</a:t>
            </a:r>
          </a:p>
          <a:p>
            <a:pPr lvl="1"/>
            <a:r>
              <a:rPr lang="en-US" dirty="0" smtClean="0"/>
              <a:t>Public </a:t>
            </a:r>
            <a:r>
              <a:rPr lang="en-US" dirty="0"/>
              <a:t>opinion mining, mood </a:t>
            </a:r>
            <a:r>
              <a:rPr lang="en-US" dirty="0" smtClean="0"/>
              <a:t>perception, information flow</a:t>
            </a:r>
            <a:endParaRPr lang="en-US" dirty="0"/>
          </a:p>
          <a:p>
            <a:r>
              <a:rPr lang="en-US" dirty="0" smtClean="0"/>
              <a:t>Technologies: </a:t>
            </a:r>
          </a:p>
          <a:p>
            <a:pPr lvl="1"/>
            <a:r>
              <a:rPr lang="en-US" dirty="0" smtClean="0"/>
              <a:t>Focused crawling, analysis/visualization services, integration of archive and DL capabilities</a:t>
            </a:r>
          </a:p>
        </p:txBody>
      </p:sp>
    </p:spTree>
    <p:extLst>
      <p:ext uri="{BB962C8B-B14F-4D97-AF65-F5344CB8AC3E}">
        <p14:creationId xmlns:p14="http://schemas.microsoft.com/office/powerpoint/2010/main" val="37040354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2pPr>
            <a:lvl3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3pPr>
            <a:lvl4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4pPr>
            <a:lvl5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dirty="0" smtClean="0">
                <a:solidFill>
                  <a:schemeClr val="tx1"/>
                </a:solidFill>
                <a:ea typeface="+mj-ea"/>
                <a:cs typeface="+mj-cs"/>
              </a:rPr>
              <a:t>IDEAL Proposal Architecture</a:t>
            </a:r>
            <a:endParaRPr lang="en-US" sz="4400" dirty="0">
              <a:solidFill>
                <a:schemeClr val="tx1"/>
              </a:solidFill>
              <a:ea typeface="+mj-ea"/>
              <a:cs typeface="+mj-cs"/>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0489" y="3122725"/>
            <a:ext cx="8839200" cy="2590800"/>
          </a:xfrm>
          <a:prstGeom prst="rect">
            <a:avLst/>
          </a:prstGeom>
          <a:noFill/>
          <a:ln>
            <a:noFill/>
          </a:ln>
        </p:spPr>
      </p:pic>
    </p:spTree>
    <p:extLst>
      <p:ext uri="{BB962C8B-B14F-4D97-AF65-F5344CB8AC3E}">
        <p14:creationId xmlns:p14="http://schemas.microsoft.com/office/powerpoint/2010/main" val="28455385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9"/>
            <a:ext cx="8229600" cy="809375"/>
          </a:xfrm>
        </p:spPr>
        <p:txBody>
          <a:bodyPr/>
          <a:lstStyle/>
          <a:p>
            <a:r>
              <a:rPr lang="en-US" dirty="0" smtClean="0"/>
              <a:t>Ontology</a:t>
            </a:r>
            <a:endParaRPr lang="en-US" dirty="0"/>
          </a:p>
        </p:txBody>
      </p:sp>
      <p:sp>
        <p:nvSpPr>
          <p:cNvPr id="3" name="Content Placeholder 2"/>
          <p:cNvSpPr>
            <a:spLocks noGrp="1"/>
          </p:cNvSpPr>
          <p:nvPr>
            <p:ph sz="quarter" idx="1"/>
          </p:nvPr>
        </p:nvSpPr>
        <p:spPr>
          <a:xfrm>
            <a:off x="457200" y="1213846"/>
            <a:ext cx="8229600" cy="5532921"/>
          </a:xfrm>
        </p:spPr>
        <p:txBody>
          <a:bodyPr>
            <a:normAutofit fontScale="85000" lnSpcReduction="20000"/>
          </a:bodyPr>
          <a:lstStyle/>
          <a:p>
            <a:r>
              <a:rPr lang="en-US" dirty="0" smtClean="0"/>
              <a:t>Taxonomy for events, with upper levels used in website and for browsing collections</a:t>
            </a:r>
          </a:p>
          <a:p>
            <a:endParaRPr lang="en-US" dirty="0" smtClean="0"/>
          </a:p>
          <a:p>
            <a:r>
              <a:rPr lang="en-US" dirty="0" smtClean="0"/>
              <a:t>What to do with additional ontology details?</a:t>
            </a:r>
          </a:p>
          <a:p>
            <a:r>
              <a:rPr lang="en-US" dirty="0" smtClean="0"/>
              <a:t>How to automatically extract values from collections for the key attributes of events in the ontology?</a:t>
            </a:r>
          </a:p>
          <a:p>
            <a:r>
              <a:rPr lang="en-US" dirty="0" smtClean="0"/>
              <a:t>Most importantly, for summarization and focused crawling, how can we automatically find details on:</a:t>
            </a:r>
          </a:p>
          <a:p>
            <a:endParaRPr lang="en-US" dirty="0" smtClean="0"/>
          </a:p>
          <a:p>
            <a:r>
              <a:rPr lang="en-US" dirty="0" smtClean="0"/>
              <a:t>Who: Organizations/entities participating in the event</a:t>
            </a:r>
          </a:p>
          <a:p>
            <a:r>
              <a:rPr lang="en-US" dirty="0" smtClean="0"/>
              <a:t>What: Topics of the Event</a:t>
            </a:r>
          </a:p>
          <a:p>
            <a:r>
              <a:rPr lang="en-US" dirty="0" smtClean="0"/>
              <a:t>Where: Event location (eventually: </a:t>
            </a:r>
            <a:r>
              <a:rPr lang="en-US" dirty="0" err="1" smtClean="0"/>
              <a:t>lat</a:t>
            </a:r>
            <a:r>
              <a:rPr lang="en-US" dirty="0" smtClean="0"/>
              <a:t>/long)</a:t>
            </a:r>
          </a:p>
          <a:p>
            <a:r>
              <a:rPr lang="en-US" dirty="0" smtClean="0"/>
              <a:t>When: Event time frame (and later times of interest, e.g., anniversaries)</a:t>
            </a:r>
            <a:endParaRPr lang="en-US" dirty="0"/>
          </a:p>
        </p:txBody>
      </p:sp>
    </p:spTree>
    <p:extLst>
      <p:ext uri="{BB962C8B-B14F-4D97-AF65-F5344CB8AC3E}">
        <p14:creationId xmlns:p14="http://schemas.microsoft.com/office/powerpoint/2010/main" val="5700359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88" y="0"/>
            <a:ext cx="8229600" cy="790765"/>
          </a:xfrm>
        </p:spPr>
        <p:txBody>
          <a:bodyPr>
            <a:normAutofit fontScale="90000"/>
          </a:bodyPr>
          <a:lstStyle/>
          <a:p>
            <a:r>
              <a:rPr lang="en-US" dirty="0" smtClean="0"/>
              <a:t>IDEAL System Architecture</a:t>
            </a:r>
            <a:br>
              <a:rPr lang="en-US" dirty="0" smtClean="0"/>
            </a:br>
            <a:r>
              <a:rPr lang="en-US" sz="3100" dirty="0" err="1" smtClean="0"/>
              <a:t>Sunshin</a:t>
            </a:r>
            <a:r>
              <a:rPr lang="en-US" sz="3100" dirty="0" smtClean="0"/>
              <a:t> Lee (built low-cost 11 node </a:t>
            </a:r>
            <a:r>
              <a:rPr lang="en-US" sz="3100" dirty="0" err="1" smtClean="0"/>
              <a:t>Hadoop</a:t>
            </a:r>
            <a:r>
              <a:rPr lang="en-US" sz="3100" dirty="0" smtClean="0"/>
              <a:t> cluster)</a:t>
            </a:r>
            <a:endParaRPr lang="en-US" sz="3100" dirty="0"/>
          </a:p>
        </p:txBody>
      </p:sp>
      <p:pic>
        <p:nvPicPr>
          <p:cNvPr id="5" name="Content Placeholder 4"/>
          <p:cNvPicPr>
            <a:picLocks noGrp="1" noChangeAspect="1"/>
          </p:cNvPicPr>
          <p:nvPr>
            <p:ph idx="1"/>
          </p:nvPr>
        </p:nvPicPr>
        <p:blipFill rotWithShape="1">
          <a:blip r:embed="rId3"/>
          <a:srcRect l="-662" r="-653"/>
          <a:stretch/>
        </p:blipFill>
        <p:spPr>
          <a:xfrm>
            <a:off x="230916" y="1065402"/>
            <a:ext cx="8592535" cy="5649912"/>
          </a:xfrm>
        </p:spPr>
      </p:pic>
    </p:spTree>
    <p:extLst>
      <p:ext uri="{BB962C8B-B14F-4D97-AF65-F5344CB8AC3E}">
        <p14:creationId xmlns:p14="http://schemas.microsoft.com/office/powerpoint/2010/main" val="41338550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0"/>
            <a:ext cx="8229600" cy="1143000"/>
          </a:xfrm>
        </p:spPr>
        <p:txBody>
          <a:bodyPr/>
          <a:lstStyle/>
          <a:p>
            <a:r>
              <a:rPr lang="en-US" dirty="0" smtClean="0"/>
              <a:t>Outline / Agenda</a:t>
            </a:r>
            <a:endParaRPr lang="en-US" dirty="0"/>
          </a:p>
        </p:txBody>
      </p:sp>
      <p:sp>
        <p:nvSpPr>
          <p:cNvPr id="3" name="Content Placeholder 2"/>
          <p:cNvSpPr>
            <a:spLocks noGrp="1"/>
          </p:cNvSpPr>
          <p:nvPr>
            <p:ph idx="1"/>
          </p:nvPr>
        </p:nvSpPr>
        <p:spPr>
          <a:xfrm>
            <a:off x="457200" y="1165309"/>
            <a:ext cx="8229600" cy="5516741"/>
          </a:xfrm>
        </p:spPr>
        <p:txBody>
          <a:bodyPr>
            <a:normAutofit lnSpcReduction="10000"/>
          </a:bodyPr>
          <a:lstStyle/>
          <a:p>
            <a:r>
              <a:rPr lang="en-US" dirty="0" smtClean="0"/>
              <a:t>Prior work (</a:t>
            </a:r>
            <a:r>
              <a:rPr lang="en-US" dirty="0" err="1" smtClean="0"/>
              <a:t>CTRnet</a:t>
            </a:r>
            <a:r>
              <a:rPr lang="en-US" dirty="0" smtClean="0"/>
              <a:t>)</a:t>
            </a:r>
          </a:p>
          <a:p>
            <a:r>
              <a:rPr lang="en-US" dirty="0" smtClean="0"/>
              <a:t>Current status</a:t>
            </a:r>
          </a:p>
          <a:p>
            <a:r>
              <a:rPr lang="en-US" dirty="0" smtClean="0"/>
              <a:t>Discussion </a:t>
            </a:r>
          </a:p>
          <a:p>
            <a:endParaRPr lang="en-US" dirty="0" smtClean="0"/>
          </a:p>
          <a:p>
            <a:r>
              <a:rPr lang="en-US" b="1" u="sng" dirty="0" smtClean="0"/>
              <a:t>Please help us:</a:t>
            </a:r>
          </a:p>
          <a:p>
            <a:r>
              <a:rPr lang="en-US" dirty="0" smtClean="0"/>
              <a:t>Prioritize and focus on important topics</a:t>
            </a:r>
          </a:p>
          <a:p>
            <a:r>
              <a:rPr lang="en-US" dirty="0" smtClean="0"/>
              <a:t>Make connections with related efforts</a:t>
            </a:r>
          </a:p>
          <a:p>
            <a:r>
              <a:rPr lang="en-US" dirty="0" smtClean="0"/>
              <a:t>Extend our dissemination</a:t>
            </a:r>
          </a:p>
          <a:p>
            <a:endParaRPr lang="en-US" dirty="0"/>
          </a:p>
          <a:p>
            <a:r>
              <a:rPr lang="en-US" dirty="0" smtClean="0"/>
              <a:t>Please comment / ask questions throughout.</a:t>
            </a:r>
            <a:endParaRPr lang="en-US" dirty="0"/>
          </a:p>
        </p:txBody>
      </p:sp>
    </p:spTree>
    <p:extLst>
      <p:ext uri="{BB962C8B-B14F-4D97-AF65-F5344CB8AC3E}">
        <p14:creationId xmlns:p14="http://schemas.microsoft.com/office/powerpoint/2010/main" val="357758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IDEAL Data Architecture</a:t>
            </a:r>
            <a:br>
              <a:rPr lang="en-US" dirty="0" smtClean="0"/>
            </a:br>
            <a:r>
              <a:rPr lang="en-US" sz="3100" dirty="0" err="1" smtClean="0"/>
              <a:t>Sunshin</a:t>
            </a:r>
            <a:r>
              <a:rPr lang="en-US" sz="3100" dirty="0" smtClean="0"/>
              <a:t> Lee</a:t>
            </a:r>
            <a:endParaRPr lang="en-US" sz="3100" dirty="0"/>
          </a:p>
        </p:txBody>
      </p:sp>
      <p:pic>
        <p:nvPicPr>
          <p:cNvPr id="12" name="Picture 11"/>
          <p:cNvPicPr>
            <a:picLocks noChangeAspect="1"/>
          </p:cNvPicPr>
          <p:nvPr/>
        </p:nvPicPr>
        <p:blipFill>
          <a:blip r:embed="rId3"/>
          <a:stretch>
            <a:fillRect/>
          </a:stretch>
        </p:blipFill>
        <p:spPr>
          <a:xfrm>
            <a:off x="292100" y="1536744"/>
            <a:ext cx="8547100" cy="5041900"/>
          </a:xfrm>
          <a:prstGeom prst="rect">
            <a:avLst/>
          </a:prstGeom>
        </p:spPr>
      </p:pic>
    </p:spTree>
    <p:extLst>
      <p:ext uri="{BB962C8B-B14F-4D97-AF65-F5344CB8AC3E}">
        <p14:creationId xmlns:p14="http://schemas.microsoft.com/office/powerpoint/2010/main" val="3606020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 Focused Crawler</a:t>
            </a:r>
            <a:br>
              <a:rPr lang="en-US" dirty="0" smtClean="0"/>
            </a:br>
            <a:r>
              <a:rPr lang="en-US" sz="3100" dirty="0" smtClean="0"/>
              <a:t>Mohamed </a:t>
            </a:r>
            <a:r>
              <a:rPr lang="en-US" sz="3100" dirty="0" err="1" smtClean="0"/>
              <a:t>Magdy</a:t>
            </a:r>
            <a:endParaRPr lang="en-US" sz="31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8039" r="-8039"/>
          <a:stretch>
            <a:fillRect/>
          </a:stretch>
        </p:blipFill>
        <p:spPr bwMode="auto">
          <a:xfrm>
            <a:off x="457200" y="1612070"/>
            <a:ext cx="8229600" cy="4525963"/>
          </a:xfrm>
          <a:prstGeom prst="rect">
            <a:avLst/>
          </a:prstGeom>
          <a:noFill/>
          <a:ln>
            <a:noFill/>
          </a:ln>
        </p:spPr>
      </p:pic>
      <p:sp>
        <p:nvSpPr>
          <p:cNvPr id="5" name="Rectangle 4"/>
          <p:cNvSpPr/>
          <p:nvPr/>
        </p:nvSpPr>
        <p:spPr>
          <a:xfrm>
            <a:off x="1186954" y="1600200"/>
            <a:ext cx="1934736" cy="2634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313087" y="6140878"/>
            <a:ext cx="1828558" cy="369332"/>
          </a:xfrm>
          <a:prstGeom prst="rect">
            <a:avLst/>
          </a:prstGeom>
          <a:noFill/>
        </p:spPr>
        <p:txBody>
          <a:bodyPr wrap="none" rtlCol="0">
            <a:spAutoFit/>
          </a:bodyPr>
          <a:lstStyle/>
          <a:p>
            <a:r>
              <a:rPr lang="en-US" dirty="0" smtClean="0"/>
              <a:t>Focus of research</a:t>
            </a:r>
            <a:endParaRPr lang="en-US" dirty="0"/>
          </a:p>
        </p:txBody>
      </p:sp>
    </p:spTree>
    <p:extLst>
      <p:ext uri="{BB962C8B-B14F-4D97-AF65-F5344CB8AC3E}">
        <p14:creationId xmlns:p14="http://schemas.microsoft.com/office/powerpoint/2010/main" val="30900416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Baseline vs. Event Focused </a:t>
            </a:r>
            <a:r>
              <a:rPr lang="en-US" dirty="0"/>
              <a:t>Crawler</a:t>
            </a:r>
            <a:br>
              <a:rPr lang="en-US" dirty="0"/>
            </a:br>
            <a:r>
              <a:rPr lang="en-US" sz="3100" dirty="0"/>
              <a:t>Mohamed </a:t>
            </a:r>
            <a:r>
              <a:rPr lang="en-US" sz="3100" dirty="0" err="1"/>
              <a:t>Magdy</a:t>
            </a:r>
            <a:r>
              <a:rPr lang="en-US" sz="3100" dirty="0"/>
              <a:t> </a:t>
            </a:r>
          </a:p>
        </p:txBody>
      </p:sp>
      <p:pic>
        <p:nvPicPr>
          <p:cNvPr id="6" name="Content Placeholder 5"/>
          <p:cNvPicPr>
            <a:picLocks noGrp="1" noChangeAspect="1"/>
          </p:cNvPicPr>
          <p:nvPr>
            <p:ph idx="1"/>
          </p:nvPr>
        </p:nvPicPr>
        <p:blipFill>
          <a:blip r:embed="rId2"/>
          <a:srcRect l="3218" r="3218"/>
          <a:stretch>
            <a:fillRect/>
          </a:stretch>
        </p:blipFill>
        <p:spPr/>
      </p:pic>
      <p:sp>
        <p:nvSpPr>
          <p:cNvPr id="3" name="TextBox 2"/>
          <p:cNvSpPr txBox="1"/>
          <p:nvPr/>
        </p:nvSpPr>
        <p:spPr>
          <a:xfrm>
            <a:off x="578146" y="6336923"/>
            <a:ext cx="7853432" cy="369332"/>
          </a:xfrm>
          <a:prstGeom prst="rect">
            <a:avLst/>
          </a:prstGeom>
          <a:noFill/>
        </p:spPr>
        <p:txBody>
          <a:bodyPr wrap="none" rtlCol="0">
            <a:spAutoFit/>
          </a:bodyPr>
          <a:lstStyle/>
          <a:p>
            <a:r>
              <a:rPr lang="en-US" dirty="0" smtClean="0"/>
              <a:t>Harvest ratio: relevant crawled webpages vs. cumulative set of crawled webpages</a:t>
            </a:r>
            <a:endParaRPr lang="en-US" dirty="0"/>
          </a:p>
        </p:txBody>
      </p:sp>
    </p:spTree>
    <p:extLst>
      <p:ext uri="{BB962C8B-B14F-4D97-AF65-F5344CB8AC3E}">
        <p14:creationId xmlns:p14="http://schemas.microsoft.com/office/powerpoint/2010/main" val="14244613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160024" y="274625"/>
            <a:ext cx="8778234" cy="1143299"/>
          </a:xfrm>
          <a:prstGeom prst="rect">
            <a:avLst/>
          </a:prstGeom>
          <a:noFill/>
          <a:ln>
            <a:noFill/>
          </a:ln>
        </p:spPr>
        <p:txBody>
          <a:bodyPr lIns="91425" tIns="91425" rIns="91425" bIns="91425" anchor="ctr" anchorCtr="0">
            <a:noAutofit/>
          </a:bodyPr>
          <a:lstStyle/>
          <a:p>
            <a:pPr lvl="0" indent="304800">
              <a:spcBef>
                <a:spcPts val="0"/>
              </a:spcBef>
              <a:buClr>
                <a:schemeClr val="lt1"/>
              </a:buClr>
              <a:buSzPct val="25000"/>
            </a:pPr>
            <a:r>
              <a:rPr lang="en" sz="4000" b="0" i="0" u="none" strike="noStrike" cap="none" baseline="0" dirty="0">
                <a:rtl val="0"/>
              </a:rPr>
              <a:t>Extracted </a:t>
            </a:r>
            <a:r>
              <a:rPr lang="en-US" sz="4000" b="0" i="0" u="none" strike="noStrike" cap="none" baseline="0" dirty="0" smtClean="0">
                <a:rtl val="0"/>
              </a:rPr>
              <a:t>News </a:t>
            </a:r>
            <a:r>
              <a:rPr lang="en" sz="4000" b="0" i="0" u="none" strike="noStrike" cap="none" baseline="0" dirty="0" smtClean="0">
                <a:rtl val="0"/>
              </a:rPr>
              <a:t>Events </a:t>
            </a:r>
            <a:r>
              <a:rPr lang="en" sz="4000" b="0" i="0" u="none" strike="noStrike" cap="none" baseline="0" dirty="0">
                <a:rtl val="0"/>
              </a:rPr>
              <a:t>on a Time </a:t>
            </a:r>
            <a:r>
              <a:rPr lang="en" sz="4000" b="0" i="0" u="none" strike="noStrike" cap="none" baseline="0" dirty="0" smtClean="0">
                <a:rtl val="0"/>
              </a:rPr>
              <a:t>Line</a:t>
            </a:r>
            <a:r>
              <a:rPr lang="en-US" sz="4000" b="0" i="0" u="none" strike="noStrike" cap="none" baseline="0" dirty="0" smtClean="0">
                <a:rtl val="0"/>
              </a:rPr>
              <a:t/>
            </a:r>
            <a:br>
              <a:rPr lang="en-US" sz="4000" b="0" i="0" u="none" strike="noStrike" cap="none" baseline="0" dirty="0" smtClean="0">
                <a:rtl val="0"/>
              </a:rPr>
            </a:br>
            <a:r>
              <a:rPr lang="en-US" sz="2400" u="none" strike="noStrike" cap="none" baseline="0" dirty="0" smtClean="0">
                <a:rtl val="0"/>
              </a:rPr>
              <a:t>CS6604 Spring 2014: </a:t>
            </a:r>
            <a:r>
              <a:rPr lang="en" sz="2400" dirty="0" smtClean="0">
                <a:solidFill>
                  <a:srgbClr val="30182B"/>
                </a:solidFill>
                <a:latin typeface="Times New Roman"/>
                <a:ea typeface="Times New Roman"/>
                <a:cs typeface="Times New Roman"/>
                <a:sym typeface="Times New Roman"/>
              </a:rPr>
              <a:t>Tianyu </a:t>
            </a:r>
            <a:r>
              <a:rPr lang="en" sz="2400" dirty="0">
                <a:solidFill>
                  <a:srgbClr val="30182B"/>
                </a:solidFill>
                <a:latin typeface="Times New Roman"/>
                <a:ea typeface="Times New Roman"/>
                <a:cs typeface="Times New Roman"/>
                <a:sym typeface="Times New Roman"/>
              </a:rPr>
              <a:t>Geng, Wei Huang, Ji Wang, </a:t>
            </a:r>
            <a:r>
              <a:rPr lang="en" sz="2400" dirty="0" smtClean="0">
                <a:solidFill>
                  <a:srgbClr val="30182B"/>
                </a:solidFill>
                <a:latin typeface="Times New Roman"/>
                <a:ea typeface="Times New Roman"/>
                <a:cs typeface="Times New Roman"/>
                <a:sym typeface="Times New Roman"/>
              </a:rPr>
              <a:t>Xuan </a:t>
            </a:r>
            <a:r>
              <a:rPr lang="en" sz="2400" dirty="0">
                <a:solidFill>
                  <a:srgbClr val="30182B"/>
                </a:solidFill>
                <a:latin typeface="Times New Roman"/>
                <a:ea typeface="Times New Roman"/>
                <a:cs typeface="Times New Roman"/>
                <a:sym typeface="Times New Roman"/>
              </a:rPr>
              <a:t>Zhang</a:t>
            </a:r>
            <a:endParaRPr lang="en" sz="2400" u="none" strike="noStrike" cap="none" baseline="0" dirty="0">
              <a:rtl val="0"/>
            </a:endParaRPr>
          </a:p>
        </p:txBody>
      </p:sp>
      <p:grpSp>
        <p:nvGrpSpPr>
          <p:cNvPr id="488" name="Shape 488"/>
          <p:cNvGrpSpPr/>
          <p:nvPr/>
        </p:nvGrpSpPr>
        <p:grpSpPr>
          <a:xfrm>
            <a:off x="160019" y="3688461"/>
            <a:ext cx="8778239" cy="707926"/>
            <a:chOff x="0" y="53721"/>
            <a:chExt cx="8778239" cy="707926"/>
          </a:xfrm>
        </p:grpSpPr>
        <p:sp>
          <p:nvSpPr>
            <p:cNvPr id="489" name="Shape 489"/>
            <p:cNvSpPr/>
            <p:nvPr/>
          </p:nvSpPr>
          <p:spPr>
            <a:xfrm>
              <a:off x="0" y="240709"/>
              <a:ext cx="8778239" cy="306324"/>
            </a:xfrm>
            <a:prstGeom prst="notchedRightArrow">
              <a:avLst>
                <a:gd name="adj1" fmla="val 50000"/>
                <a:gd name="adj2" fmla="val 50000"/>
              </a:avLst>
            </a:prstGeom>
            <a:solidFill>
              <a:srgbClr val="DDD4DB"/>
            </a:solidFill>
            <a:ln>
              <a:noFill/>
            </a:ln>
          </p:spPr>
          <p:txBody>
            <a:bodyPr lIns="91425" tIns="91425" rIns="91425" bIns="91425" anchor="ctr" anchorCtr="0">
              <a:noAutofit/>
            </a:bodyPr>
            <a:lstStyle/>
            <a:p>
              <a:endParaRPr/>
            </a:p>
          </p:txBody>
        </p:sp>
        <p:sp>
          <p:nvSpPr>
            <p:cNvPr id="490" name="Shape 490"/>
            <p:cNvSpPr/>
            <p:nvPr/>
          </p:nvSpPr>
          <p:spPr>
            <a:xfrm>
              <a:off x="341086" y="53721"/>
              <a:ext cx="825848" cy="199774"/>
            </a:xfrm>
            <a:prstGeom prst="rect">
              <a:avLst/>
            </a:prstGeom>
            <a:noFill/>
            <a:ln>
              <a:noFill/>
            </a:ln>
          </p:spPr>
          <p:txBody>
            <a:bodyPr lIns="91425" tIns="91425" rIns="91425" bIns="91425" anchor="ctr" anchorCtr="0">
              <a:noAutofit/>
            </a:bodyPr>
            <a:lstStyle/>
            <a:p>
              <a:endParaRPr/>
            </a:p>
          </p:txBody>
        </p:sp>
        <p:sp>
          <p:nvSpPr>
            <p:cNvPr id="491" name="Shape 491"/>
            <p:cNvSpPr txBox="1"/>
            <p:nvPr/>
          </p:nvSpPr>
          <p:spPr>
            <a:xfrm>
              <a:off x="341086" y="53721"/>
              <a:ext cx="825848" cy="199774"/>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02/28</a:t>
              </a:r>
            </a:p>
          </p:txBody>
        </p:sp>
        <p:sp>
          <p:nvSpPr>
            <p:cNvPr id="492" name="Shape 492"/>
            <p:cNvSpPr/>
            <p:nvPr/>
          </p:nvSpPr>
          <p:spPr>
            <a:xfrm>
              <a:off x="808891" y="317977"/>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493" name="Shape 493"/>
            <p:cNvSpPr/>
            <p:nvPr/>
          </p:nvSpPr>
          <p:spPr>
            <a:xfrm>
              <a:off x="839841" y="471970"/>
              <a:ext cx="796873" cy="289677"/>
            </a:xfrm>
            <a:prstGeom prst="rect">
              <a:avLst/>
            </a:prstGeom>
            <a:noFill/>
            <a:ln>
              <a:noFill/>
            </a:ln>
          </p:spPr>
          <p:txBody>
            <a:bodyPr lIns="91425" tIns="91425" rIns="91425" bIns="91425" anchor="ctr" anchorCtr="0">
              <a:noAutofit/>
            </a:bodyPr>
            <a:lstStyle/>
            <a:p>
              <a:endParaRPr/>
            </a:p>
          </p:txBody>
        </p:sp>
        <p:sp>
          <p:nvSpPr>
            <p:cNvPr id="494" name="Shape 494"/>
            <p:cNvSpPr txBox="1"/>
            <p:nvPr/>
          </p:nvSpPr>
          <p:spPr>
            <a:xfrm>
              <a:off x="839841" y="471970"/>
              <a:ext cx="796873" cy="289677"/>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03/01</a:t>
              </a:r>
            </a:p>
          </p:txBody>
        </p:sp>
        <p:sp>
          <p:nvSpPr>
            <p:cNvPr id="495" name="Shape 495"/>
            <p:cNvSpPr/>
            <p:nvPr/>
          </p:nvSpPr>
          <p:spPr>
            <a:xfrm>
              <a:off x="1199987" y="348775"/>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496" name="Shape 496"/>
            <p:cNvSpPr/>
            <p:nvPr/>
          </p:nvSpPr>
          <p:spPr>
            <a:xfrm>
              <a:off x="1522716" y="68582"/>
              <a:ext cx="703604" cy="224130"/>
            </a:xfrm>
            <a:prstGeom prst="rect">
              <a:avLst/>
            </a:prstGeom>
            <a:noFill/>
            <a:ln>
              <a:noFill/>
            </a:ln>
          </p:spPr>
          <p:txBody>
            <a:bodyPr lIns="91425" tIns="91425" rIns="91425" bIns="91425" anchor="ctr" anchorCtr="0">
              <a:noAutofit/>
            </a:bodyPr>
            <a:lstStyle/>
            <a:p>
              <a:endParaRPr/>
            </a:p>
          </p:txBody>
        </p:sp>
        <p:sp>
          <p:nvSpPr>
            <p:cNvPr id="497" name="Shape 497"/>
            <p:cNvSpPr txBox="1"/>
            <p:nvPr/>
          </p:nvSpPr>
          <p:spPr>
            <a:xfrm>
              <a:off x="1522716" y="68582"/>
              <a:ext cx="703604" cy="224130"/>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03/08</a:t>
              </a:r>
            </a:p>
          </p:txBody>
        </p:sp>
        <p:sp>
          <p:nvSpPr>
            <p:cNvPr id="498" name="Shape 498"/>
            <p:cNvSpPr/>
            <p:nvPr/>
          </p:nvSpPr>
          <p:spPr>
            <a:xfrm>
              <a:off x="1832228" y="346926"/>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499" name="Shape 499"/>
            <p:cNvSpPr/>
            <p:nvPr/>
          </p:nvSpPr>
          <p:spPr>
            <a:xfrm>
              <a:off x="2062297" y="548214"/>
              <a:ext cx="730636" cy="142292"/>
            </a:xfrm>
            <a:prstGeom prst="rect">
              <a:avLst/>
            </a:prstGeom>
            <a:noFill/>
            <a:ln>
              <a:noFill/>
            </a:ln>
          </p:spPr>
          <p:txBody>
            <a:bodyPr lIns="91425" tIns="91425" rIns="91425" bIns="91425" anchor="ctr" anchorCtr="0">
              <a:noAutofit/>
            </a:bodyPr>
            <a:lstStyle/>
            <a:p>
              <a:endParaRPr/>
            </a:p>
          </p:txBody>
        </p:sp>
        <p:sp>
          <p:nvSpPr>
            <p:cNvPr id="500" name="Shape 500"/>
            <p:cNvSpPr txBox="1"/>
            <p:nvPr/>
          </p:nvSpPr>
          <p:spPr>
            <a:xfrm>
              <a:off x="2062297" y="548214"/>
              <a:ext cx="730636" cy="142292"/>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03/09</a:t>
              </a:r>
            </a:p>
          </p:txBody>
        </p:sp>
        <p:sp>
          <p:nvSpPr>
            <p:cNvPr id="501" name="Shape 501"/>
            <p:cNvSpPr/>
            <p:nvPr/>
          </p:nvSpPr>
          <p:spPr>
            <a:xfrm>
              <a:off x="2418199" y="373188"/>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02" name="Shape 502"/>
            <p:cNvSpPr/>
            <p:nvPr/>
          </p:nvSpPr>
          <p:spPr>
            <a:xfrm>
              <a:off x="2570241" y="102398"/>
              <a:ext cx="609686" cy="125328"/>
            </a:xfrm>
            <a:prstGeom prst="rect">
              <a:avLst/>
            </a:prstGeom>
            <a:noFill/>
            <a:ln>
              <a:noFill/>
            </a:ln>
          </p:spPr>
          <p:txBody>
            <a:bodyPr lIns="91425" tIns="91425" rIns="91425" bIns="91425" anchor="ctr" anchorCtr="0">
              <a:noAutofit/>
            </a:bodyPr>
            <a:lstStyle/>
            <a:p>
              <a:endParaRPr/>
            </a:p>
          </p:txBody>
        </p:sp>
        <p:sp>
          <p:nvSpPr>
            <p:cNvPr id="503" name="Shape 503"/>
            <p:cNvSpPr txBox="1"/>
            <p:nvPr/>
          </p:nvSpPr>
          <p:spPr>
            <a:xfrm>
              <a:off x="2570241" y="102398"/>
              <a:ext cx="609686" cy="125328"/>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03/12</a:t>
              </a:r>
            </a:p>
          </p:txBody>
        </p:sp>
        <p:sp>
          <p:nvSpPr>
            <p:cNvPr id="504" name="Shape 504"/>
            <p:cNvSpPr/>
            <p:nvPr/>
          </p:nvSpPr>
          <p:spPr>
            <a:xfrm>
              <a:off x="2845169" y="334900"/>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05" name="Shape 505"/>
            <p:cNvSpPr/>
            <p:nvPr/>
          </p:nvSpPr>
          <p:spPr>
            <a:xfrm>
              <a:off x="2981511" y="518464"/>
              <a:ext cx="826673" cy="158537"/>
            </a:xfrm>
            <a:prstGeom prst="rect">
              <a:avLst/>
            </a:prstGeom>
            <a:noFill/>
            <a:ln>
              <a:noFill/>
            </a:ln>
          </p:spPr>
          <p:txBody>
            <a:bodyPr lIns="91425" tIns="91425" rIns="91425" bIns="91425" anchor="ctr" anchorCtr="0">
              <a:noAutofit/>
            </a:bodyPr>
            <a:lstStyle/>
            <a:p>
              <a:endParaRPr/>
            </a:p>
          </p:txBody>
        </p:sp>
        <p:sp>
          <p:nvSpPr>
            <p:cNvPr id="506" name="Shape 506"/>
            <p:cNvSpPr txBox="1"/>
            <p:nvPr/>
          </p:nvSpPr>
          <p:spPr>
            <a:xfrm>
              <a:off x="2981511" y="518464"/>
              <a:ext cx="826673" cy="158537"/>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03/14</a:t>
              </a:r>
            </a:p>
          </p:txBody>
        </p:sp>
        <p:sp>
          <p:nvSpPr>
            <p:cNvPr id="507" name="Shape 507"/>
            <p:cNvSpPr/>
            <p:nvPr/>
          </p:nvSpPr>
          <p:spPr>
            <a:xfrm>
              <a:off x="3317369" y="370131"/>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08" name="Shape 508"/>
            <p:cNvSpPr/>
            <p:nvPr/>
          </p:nvSpPr>
          <p:spPr>
            <a:xfrm>
              <a:off x="3692696" y="104754"/>
              <a:ext cx="747032" cy="161624"/>
            </a:xfrm>
            <a:prstGeom prst="rect">
              <a:avLst/>
            </a:prstGeom>
            <a:noFill/>
            <a:ln>
              <a:noFill/>
            </a:ln>
          </p:spPr>
          <p:txBody>
            <a:bodyPr lIns="91425" tIns="91425" rIns="91425" bIns="91425" anchor="ctr" anchorCtr="0">
              <a:noAutofit/>
            </a:bodyPr>
            <a:lstStyle/>
            <a:p>
              <a:endParaRPr/>
            </a:p>
          </p:txBody>
        </p:sp>
        <p:sp>
          <p:nvSpPr>
            <p:cNvPr id="509" name="Shape 509"/>
            <p:cNvSpPr txBox="1"/>
            <p:nvPr/>
          </p:nvSpPr>
          <p:spPr>
            <a:xfrm>
              <a:off x="3692696" y="104754"/>
              <a:ext cx="747032" cy="161624"/>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03/16</a:t>
              </a:r>
            </a:p>
          </p:txBody>
        </p:sp>
        <p:sp>
          <p:nvSpPr>
            <p:cNvPr id="510" name="Shape 510"/>
            <p:cNvSpPr/>
            <p:nvPr/>
          </p:nvSpPr>
          <p:spPr>
            <a:xfrm>
              <a:off x="3933917" y="342729"/>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11" name="Shape 511"/>
            <p:cNvSpPr/>
            <p:nvPr/>
          </p:nvSpPr>
          <p:spPr>
            <a:xfrm>
              <a:off x="4290492" y="491481"/>
              <a:ext cx="515168" cy="198841"/>
            </a:xfrm>
            <a:prstGeom prst="rect">
              <a:avLst/>
            </a:prstGeom>
            <a:noFill/>
            <a:ln>
              <a:noFill/>
            </a:ln>
          </p:spPr>
          <p:txBody>
            <a:bodyPr lIns="91425" tIns="91425" rIns="91425" bIns="91425" anchor="ctr" anchorCtr="0">
              <a:noAutofit/>
            </a:bodyPr>
            <a:lstStyle/>
            <a:p>
              <a:endParaRPr/>
            </a:p>
          </p:txBody>
        </p:sp>
        <p:sp>
          <p:nvSpPr>
            <p:cNvPr id="512" name="Shape 512"/>
            <p:cNvSpPr txBox="1"/>
            <p:nvPr/>
          </p:nvSpPr>
          <p:spPr>
            <a:xfrm>
              <a:off x="4290492" y="491481"/>
              <a:ext cx="515168" cy="198841"/>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03/20</a:t>
              </a:r>
            </a:p>
          </p:txBody>
        </p:sp>
        <p:sp>
          <p:nvSpPr>
            <p:cNvPr id="513" name="Shape 513"/>
            <p:cNvSpPr/>
            <p:nvPr/>
          </p:nvSpPr>
          <p:spPr>
            <a:xfrm>
              <a:off x="4474762" y="371485"/>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14" name="Shape 514"/>
            <p:cNvSpPr/>
            <p:nvPr/>
          </p:nvSpPr>
          <p:spPr>
            <a:xfrm>
              <a:off x="4958616" y="57145"/>
              <a:ext cx="597443" cy="257958"/>
            </a:xfrm>
            <a:prstGeom prst="rect">
              <a:avLst/>
            </a:prstGeom>
            <a:noFill/>
            <a:ln>
              <a:noFill/>
            </a:ln>
          </p:spPr>
          <p:txBody>
            <a:bodyPr lIns="91425" tIns="91425" rIns="91425" bIns="91425" anchor="ctr" anchorCtr="0">
              <a:noAutofit/>
            </a:bodyPr>
            <a:lstStyle/>
            <a:p>
              <a:endParaRPr/>
            </a:p>
          </p:txBody>
        </p:sp>
        <p:sp>
          <p:nvSpPr>
            <p:cNvPr id="515" name="Shape 515"/>
            <p:cNvSpPr txBox="1"/>
            <p:nvPr/>
          </p:nvSpPr>
          <p:spPr>
            <a:xfrm>
              <a:off x="4958616" y="57145"/>
              <a:ext cx="597443" cy="257958"/>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03/23</a:t>
              </a:r>
            </a:p>
          </p:txBody>
        </p:sp>
        <p:sp>
          <p:nvSpPr>
            <p:cNvPr id="516" name="Shape 516"/>
            <p:cNvSpPr/>
            <p:nvPr/>
          </p:nvSpPr>
          <p:spPr>
            <a:xfrm>
              <a:off x="5180773" y="355382"/>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17" name="Shape 517"/>
            <p:cNvSpPr/>
            <p:nvPr/>
          </p:nvSpPr>
          <p:spPr>
            <a:xfrm>
              <a:off x="5780732" y="512449"/>
              <a:ext cx="476406" cy="198841"/>
            </a:xfrm>
            <a:prstGeom prst="rect">
              <a:avLst/>
            </a:prstGeom>
            <a:noFill/>
            <a:ln>
              <a:noFill/>
            </a:ln>
          </p:spPr>
          <p:txBody>
            <a:bodyPr lIns="91425" tIns="91425" rIns="91425" bIns="91425" anchor="ctr" anchorCtr="0">
              <a:noAutofit/>
            </a:bodyPr>
            <a:lstStyle/>
            <a:p>
              <a:endParaRPr/>
            </a:p>
          </p:txBody>
        </p:sp>
        <p:sp>
          <p:nvSpPr>
            <p:cNvPr id="518" name="Shape 518"/>
            <p:cNvSpPr txBox="1"/>
            <p:nvPr/>
          </p:nvSpPr>
          <p:spPr>
            <a:xfrm>
              <a:off x="5780732" y="512449"/>
              <a:ext cx="476406" cy="198841"/>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03/26</a:t>
              </a:r>
            </a:p>
          </p:txBody>
        </p:sp>
        <p:sp>
          <p:nvSpPr>
            <p:cNvPr id="519" name="Shape 519"/>
            <p:cNvSpPr/>
            <p:nvPr/>
          </p:nvSpPr>
          <p:spPr>
            <a:xfrm>
              <a:off x="5947457" y="371485"/>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20" name="Shape 520"/>
            <p:cNvSpPr/>
            <p:nvPr/>
          </p:nvSpPr>
          <p:spPr>
            <a:xfrm>
              <a:off x="7013789" y="107434"/>
              <a:ext cx="454375" cy="150876"/>
            </a:xfrm>
            <a:prstGeom prst="rect">
              <a:avLst/>
            </a:prstGeom>
            <a:noFill/>
            <a:ln>
              <a:noFill/>
            </a:ln>
          </p:spPr>
          <p:txBody>
            <a:bodyPr lIns="91425" tIns="91425" rIns="91425" bIns="91425" anchor="ctr" anchorCtr="0">
              <a:noAutofit/>
            </a:bodyPr>
            <a:lstStyle/>
            <a:p>
              <a:endParaRPr/>
            </a:p>
          </p:txBody>
        </p:sp>
        <p:sp>
          <p:nvSpPr>
            <p:cNvPr id="521" name="Shape 521"/>
            <p:cNvSpPr txBox="1"/>
            <p:nvPr/>
          </p:nvSpPr>
          <p:spPr>
            <a:xfrm>
              <a:off x="7013789" y="107434"/>
              <a:ext cx="454375" cy="150876"/>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04/12</a:t>
              </a:r>
            </a:p>
          </p:txBody>
        </p:sp>
        <p:sp>
          <p:nvSpPr>
            <p:cNvPr id="522" name="Shape 522"/>
            <p:cNvSpPr/>
            <p:nvPr/>
          </p:nvSpPr>
          <p:spPr>
            <a:xfrm>
              <a:off x="7225546" y="362901"/>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23" name="Shape 523"/>
            <p:cNvSpPr/>
            <p:nvPr/>
          </p:nvSpPr>
          <p:spPr>
            <a:xfrm>
              <a:off x="7734015" y="594025"/>
              <a:ext cx="475403" cy="82977"/>
            </a:xfrm>
            <a:prstGeom prst="rect">
              <a:avLst/>
            </a:prstGeom>
            <a:noFill/>
            <a:ln>
              <a:noFill/>
            </a:ln>
          </p:spPr>
          <p:txBody>
            <a:bodyPr lIns="91425" tIns="91425" rIns="91425" bIns="91425" anchor="ctr" anchorCtr="0">
              <a:noAutofit/>
            </a:bodyPr>
            <a:lstStyle/>
            <a:p>
              <a:endParaRPr/>
            </a:p>
          </p:txBody>
        </p:sp>
        <p:sp>
          <p:nvSpPr>
            <p:cNvPr id="524" name="Shape 524"/>
            <p:cNvSpPr txBox="1"/>
            <p:nvPr/>
          </p:nvSpPr>
          <p:spPr>
            <a:xfrm>
              <a:off x="7734015" y="594025"/>
              <a:ext cx="475403" cy="82977"/>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04/16</a:t>
              </a:r>
            </a:p>
          </p:txBody>
        </p:sp>
        <p:sp>
          <p:nvSpPr>
            <p:cNvPr id="525" name="Shape 525"/>
            <p:cNvSpPr/>
            <p:nvPr/>
          </p:nvSpPr>
          <p:spPr>
            <a:xfrm>
              <a:off x="7943053" y="360446"/>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grpSp>
      <p:sp>
        <p:nvSpPr>
          <p:cNvPr id="526" name="Shape 526"/>
          <p:cNvSpPr/>
          <p:nvPr/>
        </p:nvSpPr>
        <p:spPr>
          <a:xfrm>
            <a:off x="2068830" y="4389119"/>
            <a:ext cx="1131569" cy="1383030"/>
          </a:xfrm>
          <a:prstGeom prst="upArrowCallout">
            <a:avLst>
              <a:gd name="adj1" fmla="val 6265"/>
              <a:gd name="adj2" fmla="val 7075"/>
              <a:gd name="adj3" fmla="val 13679"/>
              <a:gd name="adj4" fmla="val 80494"/>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crimea, crisis, putin, russia, minister</a:t>
            </a:r>
          </a:p>
        </p:txBody>
      </p:sp>
      <p:sp>
        <p:nvSpPr>
          <p:cNvPr id="527" name="Shape 527"/>
          <p:cNvSpPr/>
          <p:nvPr/>
        </p:nvSpPr>
        <p:spPr>
          <a:xfrm>
            <a:off x="2423159" y="1871893"/>
            <a:ext cx="1143000" cy="1720367"/>
          </a:xfrm>
          <a:prstGeom prst="downArrowCallout">
            <a:avLst>
              <a:gd name="adj1" fmla="val 5686"/>
              <a:gd name="adj2" fmla="val 7759"/>
              <a:gd name="adj3" fmla="val 12931"/>
              <a:gd name="adj4" fmla="val 79290"/>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russia, </a:t>
            </a:r>
            <a:r>
              <a:rPr lang="en" sz="1400" b="0" i="0" u="none" strike="noStrike" cap="none" baseline="0">
                <a:solidFill>
                  <a:srgbClr val="FF0000"/>
                </a:solidFill>
                <a:latin typeface="Arial"/>
                <a:ea typeface="Arial"/>
                <a:cs typeface="Arial"/>
                <a:sym typeface="Arial"/>
                <a:rtl val="0"/>
              </a:rPr>
              <a:t>bank</a:t>
            </a:r>
            <a:r>
              <a:rPr lang="en" sz="1400" b="0" i="0" u="none" strike="noStrike" cap="none" baseline="0">
                <a:solidFill>
                  <a:schemeClr val="dk1"/>
                </a:solidFill>
                <a:latin typeface="Arial"/>
                <a:ea typeface="Arial"/>
                <a:cs typeface="Arial"/>
                <a:sym typeface="Arial"/>
                <a:rtl val="0"/>
              </a:rPr>
              <a:t>, </a:t>
            </a:r>
            <a:r>
              <a:rPr lang="en" sz="1400" b="0" i="0" u="none" strike="noStrike" cap="none" baseline="0">
                <a:solidFill>
                  <a:srgbClr val="FF0000"/>
                </a:solidFill>
                <a:latin typeface="Arial"/>
                <a:ea typeface="Arial"/>
                <a:cs typeface="Arial"/>
                <a:sym typeface="Arial"/>
                <a:rtl val="0"/>
              </a:rPr>
              <a:t>sanctions</a:t>
            </a:r>
            <a:r>
              <a:rPr lang="en" sz="1400" b="0" i="0" u="none" strike="noStrike" cap="none" baseline="0">
                <a:solidFill>
                  <a:schemeClr val="dk1"/>
                </a:solidFill>
                <a:latin typeface="Arial"/>
                <a:ea typeface="Arial"/>
                <a:cs typeface="Arial"/>
                <a:sym typeface="Arial"/>
                <a:rtl val="0"/>
              </a:rPr>
              <a:t>, ukraine, crisis, crimea</a:t>
            </a:r>
          </a:p>
        </p:txBody>
      </p:sp>
      <p:sp>
        <p:nvSpPr>
          <p:cNvPr id="528" name="Shape 528"/>
          <p:cNvSpPr/>
          <p:nvPr/>
        </p:nvSpPr>
        <p:spPr>
          <a:xfrm>
            <a:off x="3697605" y="1871893"/>
            <a:ext cx="994410" cy="1720367"/>
          </a:xfrm>
          <a:prstGeom prst="downArrowCallout">
            <a:avLst>
              <a:gd name="adj1" fmla="val 5686"/>
              <a:gd name="adj2" fmla="val 7759"/>
              <a:gd name="adj3" fmla="val 12931"/>
              <a:gd name="adj4" fmla="val 79290"/>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a:t>
            </a:r>
            <a:r>
              <a:rPr lang="en" sz="1400" b="0" i="0" u="none" strike="noStrike" cap="none" baseline="0">
                <a:solidFill>
                  <a:srgbClr val="FF0000"/>
                </a:solidFill>
                <a:latin typeface="Arial"/>
                <a:ea typeface="Arial"/>
                <a:cs typeface="Arial"/>
                <a:sym typeface="Arial"/>
                <a:rtl val="0"/>
              </a:rPr>
              <a:t>tensions</a:t>
            </a:r>
            <a:r>
              <a:rPr lang="en" sz="1400" b="0" i="0" u="none" strike="noStrike" cap="none" baseline="0">
                <a:solidFill>
                  <a:schemeClr val="dk1"/>
                </a:solidFill>
                <a:latin typeface="Arial"/>
                <a:ea typeface="Arial"/>
                <a:cs typeface="Arial"/>
                <a:sym typeface="Arial"/>
                <a:rtl val="0"/>
              </a:rPr>
              <a:t>, data, </a:t>
            </a:r>
            <a:r>
              <a:rPr lang="en" sz="1400" b="0" i="0" u="none" strike="noStrike" cap="none" baseline="0">
                <a:solidFill>
                  <a:srgbClr val="FF0000"/>
                </a:solidFill>
                <a:latin typeface="Arial"/>
                <a:ea typeface="Arial"/>
                <a:cs typeface="Arial"/>
                <a:sym typeface="Arial"/>
                <a:rtl val="0"/>
              </a:rPr>
              <a:t>rise</a:t>
            </a:r>
            <a:r>
              <a:rPr lang="en" sz="1400" b="0" i="0" u="none" strike="noStrike" cap="none" baseline="0">
                <a:solidFill>
                  <a:schemeClr val="dk1"/>
                </a:solidFill>
                <a:latin typeface="Arial"/>
                <a:ea typeface="Arial"/>
                <a:cs typeface="Arial"/>
                <a:sym typeface="Arial"/>
                <a:rtl val="0"/>
              </a:rPr>
              <a:t>, shares, china, </a:t>
            </a:r>
            <a:r>
              <a:rPr lang="en" sz="1400" b="0" i="0" u="none" strike="noStrike" cap="none" baseline="0">
                <a:solidFill>
                  <a:srgbClr val="FF0000"/>
                </a:solidFill>
                <a:latin typeface="Arial"/>
                <a:ea typeface="Arial"/>
                <a:cs typeface="Arial"/>
                <a:sym typeface="Arial"/>
                <a:rtl val="0"/>
              </a:rPr>
              <a:t>stocks</a:t>
            </a:r>
          </a:p>
        </p:txBody>
      </p:sp>
      <p:sp>
        <p:nvSpPr>
          <p:cNvPr id="529" name="Shape 529"/>
          <p:cNvSpPr/>
          <p:nvPr/>
        </p:nvSpPr>
        <p:spPr>
          <a:xfrm>
            <a:off x="4109085" y="4389119"/>
            <a:ext cx="1074419" cy="1383030"/>
          </a:xfrm>
          <a:prstGeom prst="upArrowCallout">
            <a:avLst>
              <a:gd name="adj1" fmla="val 6265"/>
              <a:gd name="adj2" fmla="val 7075"/>
              <a:gd name="adj3" fmla="val 13679"/>
              <a:gd name="adj4" fmla="val 80494"/>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house, </a:t>
            </a:r>
            <a:r>
              <a:rPr lang="en" sz="1400" b="0" i="0" u="none" strike="noStrike" cap="none" baseline="0">
                <a:solidFill>
                  <a:srgbClr val="FF0000"/>
                </a:solidFill>
                <a:latin typeface="Arial"/>
                <a:ea typeface="Arial"/>
                <a:cs typeface="Arial"/>
                <a:sym typeface="Arial"/>
                <a:rtl val="0"/>
              </a:rPr>
              <a:t>imf</a:t>
            </a:r>
            <a:r>
              <a:rPr lang="en" sz="1400" b="0" i="0" u="none" strike="noStrike" cap="none" baseline="0">
                <a:solidFill>
                  <a:schemeClr val="dk1"/>
                </a:solidFill>
                <a:latin typeface="Arial"/>
                <a:ea typeface="Arial"/>
                <a:cs typeface="Arial"/>
                <a:sym typeface="Arial"/>
                <a:rtl val="0"/>
              </a:rPr>
              <a:t>, u.s, bill, white, </a:t>
            </a:r>
            <a:r>
              <a:rPr lang="en" sz="1400" b="0" i="0" u="none" strike="noStrike" cap="none" baseline="0">
                <a:solidFill>
                  <a:srgbClr val="FF0000"/>
                </a:solidFill>
                <a:latin typeface="Arial"/>
                <a:ea typeface="Arial"/>
                <a:cs typeface="Arial"/>
                <a:sym typeface="Arial"/>
                <a:rtl val="0"/>
              </a:rPr>
              <a:t>aid</a:t>
            </a:r>
          </a:p>
        </p:txBody>
      </p:sp>
      <p:sp>
        <p:nvSpPr>
          <p:cNvPr id="530" name="Shape 530"/>
          <p:cNvSpPr/>
          <p:nvPr/>
        </p:nvSpPr>
        <p:spPr>
          <a:xfrm>
            <a:off x="4823460" y="1871893"/>
            <a:ext cx="1143000" cy="1720367"/>
          </a:xfrm>
          <a:prstGeom prst="downArrowCallout">
            <a:avLst>
              <a:gd name="adj1" fmla="val 5686"/>
              <a:gd name="adj2" fmla="val 7759"/>
              <a:gd name="adj3" fmla="val 12931"/>
              <a:gd name="adj4" fmla="val 79290"/>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russia, </a:t>
            </a:r>
            <a:r>
              <a:rPr lang="en" sz="1400" b="0" i="0" u="none" strike="noStrike" cap="none" baseline="0">
                <a:solidFill>
                  <a:srgbClr val="FF0000"/>
                </a:solidFill>
                <a:latin typeface="Arial"/>
                <a:ea typeface="Arial"/>
                <a:cs typeface="Arial"/>
                <a:sym typeface="Arial"/>
                <a:rtl val="0"/>
              </a:rPr>
              <a:t>talks</a:t>
            </a:r>
            <a:r>
              <a:rPr lang="en" sz="1400" b="0" i="0" u="none" strike="noStrike" cap="none" baseline="0">
                <a:solidFill>
                  <a:schemeClr val="dk1"/>
                </a:solidFill>
                <a:latin typeface="Arial"/>
                <a:ea typeface="Arial"/>
                <a:cs typeface="Arial"/>
                <a:sym typeface="Arial"/>
                <a:rtl val="0"/>
              </a:rPr>
              <a:t>, aid, crisis, sanctions, deal</a:t>
            </a:r>
          </a:p>
        </p:txBody>
      </p:sp>
      <p:sp>
        <p:nvSpPr>
          <p:cNvPr id="531" name="Shape 531"/>
          <p:cNvSpPr/>
          <p:nvPr/>
        </p:nvSpPr>
        <p:spPr>
          <a:xfrm>
            <a:off x="5337810" y="4389119"/>
            <a:ext cx="1623059" cy="1383030"/>
          </a:xfrm>
          <a:prstGeom prst="upArrowCallout">
            <a:avLst>
              <a:gd name="adj1" fmla="val 6265"/>
              <a:gd name="adj2" fmla="val 7075"/>
              <a:gd name="adj3" fmla="val 13679"/>
              <a:gd name="adj4" fmla="val 80494"/>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aid, </a:t>
            </a:r>
            <a:r>
              <a:rPr lang="en" sz="1400" b="0" i="0" u="none" strike="noStrike" cap="none" baseline="0">
                <a:solidFill>
                  <a:srgbClr val="FF0000"/>
                </a:solidFill>
                <a:latin typeface="Arial"/>
                <a:ea typeface="Arial"/>
                <a:cs typeface="Arial"/>
                <a:sym typeface="Arial"/>
                <a:rtl val="0"/>
              </a:rPr>
              <a:t>support</a:t>
            </a:r>
            <a:r>
              <a:rPr lang="en" sz="1400" b="0" i="0" u="none" strike="noStrike" cap="none" baseline="0">
                <a:solidFill>
                  <a:schemeClr val="dk1"/>
                </a:solidFill>
                <a:latin typeface="Arial"/>
                <a:ea typeface="Arial"/>
                <a:cs typeface="Arial"/>
                <a:sym typeface="Arial"/>
                <a:rtl val="0"/>
              </a:rPr>
              <a:t>, government, talks, </a:t>
            </a:r>
            <a:r>
              <a:rPr lang="en" sz="1400" b="0" i="0" u="none" strike="noStrike" cap="none" baseline="0">
                <a:solidFill>
                  <a:srgbClr val="FF0000"/>
                </a:solidFill>
                <a:latin typeface="Arial"/>
                <a:ea typeface="Arial"/>
                <a:cs typeface="Arial"/>
                <a:sym typeface="Arial"/>
                <a:rtl val="0"/>
              </a:rPr>
              <a:t>house</a:t>
            </a:r>
            <a:r>
              <a:rPr lang="en" sz="1400" b="0" i="0" u="none" strike="noStrike" cap="none" baseline="0">
                <a:solidFill>
                  <a:schemeClr val="dk1"/>
                </a:solidFill>
                <a:latin typeface="Arial"/>
                <a:ea typeface="Arial"/>
                <a:cs typeface="Arial"/>
                <a:sym typeface="Arial"/>
                <a:rtl val="0"/>
              </a:rPr>
              <a:t>, russian</a:t>
            </a:r>
          </a:p>
        </p:txBody>
      </p:sp>
      <p:sp>
        <p:nvSpPr>
          <p:cNvPr id="532" name="Shape 532"/>
          <p:cNvSpPr/>
          <p:nvPr/>
        </p:nvSpPr>
        <p:spPr>
          <a:xfrm>
            <a:off x="262889" y="2434590"/>
            <a:ext cx="1897379" cy="811529"/>
          </a:xfrm>
          <a:prstGeom prst="rect">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a:t>
            </a:r>
            <a:r>
              <a:rPr lang="en" sz="1400" b="0" i="0" u="none" strike="noStrike" cap="none" baseline="0">
                <a:solidFill>
                  <a:srgbClr val="FF0000"/>
                </a:solidFill>
                <a:latin typeface="Arial"/>
                <a:ea typeface="Arial"/>
                <a:cs typeface="Arial"/>
                <a:sym typeface="Arial"/>
                <a:rtl val="0"/>
              </a:rPr>
              <a:t>yanukovich</a:t>
            </a:r>
            <a:r>
              <a:rPr lang="en" sz="1400" b="0" i="0" u="none" strike="noStrike" cap="none" baseline="0">
                <a:solidFill>
                  <a:schemeClr val="dk1"/>
                </a:solidFill>
                <a:latin typeface="Arial"/>
                <a:ea typeface="Arial"/>
                <a:cs typeface="Arial"/>
                <a:sym typeface="Arial"/>
                <a:rtl val="0"/>
              </a:rPr>
              <a:t>, crisis, minister, </a:t>
            </a:r>
            <a:r>
              <a:rPr lang="en" sz="1400" b="0" i="0" u="none" strike="noStrike" cap="none" baseline="0">
                <a:solidFill>
                  <a:srgbClr val="FF0000"/>
                </a:solidFill>
                <a:latin typeface="Arial"/>
                <a:ea typeface="Arial"/>
                <a:cs typeface="Arial"/>
                <a:sym typeface="Arial"/>
                <a:rtl val="0"/>
              </a:rPr>
              <a:t>sign</a:t>
            </a:r>
            <a:r>
              <a:rPr lang="en" sz="1400" b="0" i="0" u="none" strike="noStrike" cap="none" baseline="0">
                <a:solidFill>
                  <a:schemeClr val="dk1"/>
                </a:solidFill>
                <a:latin typeface="Arial"/>
                <a:ea typeface="Arial"/>
                <a:cs typeface="Arial"/>
                <a:sym typeface="Arial"/>
                <a:rtl val="0"/>
              </a:rPr>
              <a:t>, russian</a:t>
            </a:r>
          </a:p>
        </p:txBody>
      </p:sp>
      <p:cxnSp>
        <p:nvCxnSpPr>
          <p:cNvPr id="533" name="Shape 533"/>
          <p:cNvCxnSpPr/>
          <p:nvPr/>
        </p:nvCxnSpPr>
        <p:spPr>
          <a:xfrm>
            <a:off x="925829" y="3257550"/>
            <a:ext cx="0" cy="468630"/>
          </a:xfrm>
          <a:prstGeom prst="straightConnector1">
            <a:avLst/>
          </a:prstGeom>
          <a:noFill/>
          <a:ln w="9525" cap="flat">
            <a:solidFill>
              <a:schemeClr val="dk1"/>
            </a:solidFill>
            <a:prstDash val="solid"/>
            <a:round/>
            <a:headEnd type="none" w="med" len="med"/>
            <a:tailEnd type="triangle" w="med" len="med"/>
          </a:ln>
        </p:spPr>
      </p:cxnSp>
      <p:cxnSp>
        <p:nvCxnSpPr>
          <p:cNvPr id="534" name="Shape 534"/>
          <p:cNvCxnSpPr/>
          <p:nvPr/>
        </p:nvCxnSpPr>
        <p:spPr>
          <a:xfrm>
            <a:off x="1421129" y="3257550"/>
            <a:ext cx="0" cy="468630"/>
          </a:xfrm>
          <a:prstGeom prst="straightConnector1">
            <a:avLst/>
          </a:prstGeom>
          <a:noFill/>
          <a:ln w="9525" cap="flat">
            <a:solidFill>
              <a:schemeClr val="dk1"/>
            </a:solidFill>
            <a:prstDash val="solid"/>
            <a:round/>
            <a:headEnd type="none" w="med" len="med"/>
            <a:tailEnd type="triangle" w="med" len="med"/>
          </a:ln>
        </p:spPr>
      </p:cxnSp>
      <p:cxnSp>
        <p:nvCxnSpPr>
          <p:cNvPr id="535" name="Shape 535"/>
          <p:cNvCxnSpPr/>
          <p:nvPr/>
        </p:nvCxnSpPr>
        <p:spPr>
          <a:xfrm rot="10800000" flipH="1">
            <a:off x="1712714" y="4389120"/>
            <a:ext cx="265390" cy="1623059"/>
          </a:xfrm>
          <a:prstGeom prst="straightConnector1">
            <a:avLst/>
          </a:prstGeom>
          <a:noFill/>
          <a:ln w="9525" cap="flat">
            <a:solidFill>
              <a:schemeClr val="dk1"/>
            </a:solidFill>
            <a:prstDash val="solid"/>
            <a:round/>
            <a:headEnd type="none" w="med" len="med"/>
            <a:tailEnd type="triangle" w="med" len="med"/>
          </a:ln>
        </p:spPr>
      </p:cxnSp>
      <p:cxnSp>
        <p:nvCxnSpPr>
          <p:cNvPr id="536" name="Shape 536"/>
          <p:cNvCxnSpPr/>
          <p:nvPr/>
        </p:nvCxnSpPr>
        <p:spPr>
          <a:xfrm rot="10800000" flipH="1">
            <a:off x="3260407" y="4400550"/>
            <a:ext cx="248603" cy="1611629"/>
          </a:xfrm>
          <a:prstGeom prst="straightConnector1">
            <a:avLst/>
          </a:prstGeom>
          <a:noFill/>
          <a:ln w="9525" cap="flat">
            <a:solidFill>
              <a:schemeClr val="dk1"/>
            </a:solidFill>
            <a:prstDash val="solid"/>
            <a:round/>
            <a:headEnd type="none" w="med" len="med"/>
            <a:tailEnd type="triangle" w="med" len="med"/>
          </a:ln>
        </p:spPr>
      </p:cxnSp>
      <p:sp>
        <p:nvSpPr>
          <p:cNvPr id="537" name="Shape 537"/>
          <p:cNvSpPr/>
          <p:nvPr/>
        </p:nvSpPr>
        <p:spPr>
          <a:xfrm>
            <a:off x="1291590" y="6012180"/>
            <a:ext cx="2274569" cy="568257"/>
          </a:xfrm>
          <a:prstGeom prst="rect">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Arial"/>
              <a:buNone/>
            </a:pPr>
            <a:r>
              <a:rPr lang="en" sz="1400" b="0" i="0" u="none" strike="noStrike" cap="none" baseline="0">
                <a:solidFill>
                  <a:srgbClr val="FF0000"/>
                </a:solidFill>
                <a:latin typeface="Arial"/>
                <a:ea typeface="Arial"/>
                <a:cs typeface="Arial"/>
                <a:sym typeface="Arial"/>
                <a:rtl val="0"/>
              </a:rPr>
              <a:t>crimea</a:t>
            </a:r>
            <a:r>
              <a:rPr lang="en" sz="1400" b="0" i="0" u="none" strike="noStrike" cap="none" baseline="0">
                <a:solidFill>
                  <a:schemeClr val="dk1"/>
                </a:solidFill>
                <a:latin typeface="Arial"/>
                <a:ea typeface="Arial"/>
                <a:cs typeface="Arial"/>
                <a:sym typeface="Arial"/>
                <a:rtl val="0"/>
              </a:rPr>
              <a:t>, ukraine, russia, minister, </a:t>
            </a:r>
            <a:r>
              <a:rPr lang="en" sz="1400" b="0" i="0" u="none" strike="noStrike" cap="none" baseline="0">
                <a:solidFill>
                  <a:srgbClr val="FF0000"/>
                </a:solidFill>
                <a:latin typeface="Arial"/>
                <a:ea typeface="Arial"/>
                <a:cs typeface="Arial"/>
                <a:sym typeface="Arial"/>
                <a:rtl val="0"/>
              </a:rPr>
              <a:t>referendum</a:t>
            </a:r>
            <a:r>
              <a:rPr lang="en" sz="1400" b="0" i="0" u="none" strike="noStrike" cap="none" baseline="0">
                <a:solidFill>
                  <a:schemeClr val="dk1"/>
                </a:solidFill>
                <a:latin typeface="Arial"/>
                <a:ea typeface="Arial"/>
                <a:cs typeface="Arial"/>
                <a:sym typeface="Arial"/>
                <a:rtl val="0"/>
              </a:rPr>
              <a:t>, </a:t>
            </a:r>
            <a:r>
              <a:rPr lang="en" sz="1400" b="0" i="0" u="none" strike="noStrike" cap="none" baseline="0">
                <a:solidFill>
                  <a:srgbClr val="FF0000"/>
                </a:solidFill>
                <a:latin typeface="Arial"/>
                <a:ea typeface="Arial"/>
                <a:cs typeface="Arial"/>
                <a:sym typeface="Arial"/>
                <a:rtl val="0"/>
              </a:rPr>
              <a:t>vote</a:t>
            </a:r>
          </a:p>
        </p:txBody>
      </p:sp>
      <p:cxnSp>
        <p:nvCxnSpPr>
          <p:cNvPr id="538" name="Shape 538"/>
          <p:cNvCxnSpPr/>
          <p:nvPr/>
        </p:nvCxnSpPr>
        <p:spPr>
          <a:xfrm rot="10800000">
            <a:off x="3680461" y="4400550"/>
            <a:ext cx="288606" cy="1611629"/>
          </a:xfrm>
          <a:prstGeom prst="straightConnector1">
            <a:avLst/>
          </a:prstGeom>
          <a:noFill/>
          <a:ln w="9525" cap="flat">
            <a:solidFill>
              <a:schemeClr val="dk1"/>
            </a:solidFill>
            <a:prstDash val="solid"/>
            <a:round/>
            <a:headEnd type="none" w="med" len="med"/>
            <a:tailEnd type="triangle" w="med" len="med"/>
          </a:ln>
        </p:spPr>
      </p:cxnSp>
      <p:cxnSp>
        <p:nvCxnSpPr>
          <p:cNvPr id="539" name="Shape 539"/>
          <p:cNvCxnSpPr/>
          <p:nvPr/>
        </p:nvCxnSpPr>
        <p:spPr>
          <a:xfrm rot="10800000" flipH="1">
            <a:off x="7115175" y="4400550"/>
            <a:ext cx="268604" cy="1611629"/>
          </a:xfrm>
          <a:prstGeom prst="straightConnector1">
            <a:avLst/>
          </a:prstGeom>
          <a:noFill/>
          <a:ln w="9525" cap="flat">
            <a:solidFill>
              <a:schemeClr val="dk1"/>
            </a:solidFill>
            <a:prstDash val="solid"/>
            <a:round/>
            <a:headEnd type="none" w="med" len="med"/>
            <a:tailEnd type="triangle" w="med" len="med"/>
          </a:ln>
        </p:spPr>
      </p:cxnSp>
      <p:sp>
        <p:nvSpPr>
          <p:cNvPr id="540" name="Shape 540"/>
          <p:cNvSpPr/>
          <p:nvPr/>
        </p:nvSpPr>
        <p:spPr>
          <a:xfrm>
            <a:off x="3800475" y="6012180"/>
            <a:ext cx="3449002" cy="568257"/>
          </a:xfrm>
          <a:prstGeom prst="rect">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crimea, ukraine, russian, </a:t>
            </a:r>
            <a:r>
              <a:rPr lang="en" sz="1400" b="0" i="0" u="none" strike="noStrike" cap="none" baseline="0">
                <a:solidFill>
                  <a:srgbClr val="FF0000"/>
                </a:solidFill>
                <a:latin typeface="Arial"/>
                <a:ea typeface="Arial"/>
                <a:cs typeface="Arial"/>
                <a:sym typeface="Arial"/>
                <a:rtl val="0"/>
              </a:rPr>
              <a:t>troops</a:t>
            </a:r>
            <a:r>
              <a:rPr lang="en" sz="1400" b="0" i="0" u="none" strike="noStrike" cap="none" baseline="0">
                <a:solidFill>
                  <a:schemeClr val="dk1"/>
                </a:solidFill>
                <a:latin typeface="Arial"/>
                <a:ea typeface="Arial"/>
                <a:cs typeface="Arial"/>
                <a:sym typeface="Arial"/>
                <a:rtl val="0"/>
              </a:rPr>
              <a:t>, </a:t>
            </a:r>
            <a:r>
              <a:rPr lang="en" sz="1400" b="0" i="0" u="none" strike="noStrike" cap="none" baseline="0">
                <a:solidFill>
                  <a:srgbClr val="FF0000"/>
                </a:solidFill>
                <a:latin typeface="Arial"/>
                <a:ea typeface="Arial"/>
                <a:cs typeface="Arial"/>
                <a:sym typeface="Arial"/>
                <a:rtl val="0"/>
              </a:rPr>
              <a:t>border</a:t>
            </a:r>
          </a:p>
        </p:txBody>
      </p:sp>
      <p:cxnSp>
        <p:nvCxnSpPr>
          <p:cNvPr id="541" name="Shape 541"/>
          <p:cNvCxnSpPr/>
          <p:nvPr/>
        </p:nvCxnSpPr>
        <p:spPr>
          <a:xfrm flipH="1">
            <a:off x="6229349" y="3257550"/>
            <a:ext cx="91439" cy="417348"/>
          </a:xfrm>
          <a:prstGeom prst="straightConnector1">
            <a:avLst/>
          </a:prstGeom>
          <a:noFill/>
          <a:ln w="9525" cap="flat">
            <a:solidFill>
              <a:schemeClr val="dk1"/>
            </a:solidFill>
            <a:prstDash val="solid"/>
            <a:round/>
            <a:headEnd type="none" w="med" len="med"/>
            <a:tailEnd type="triangle" w="med" len="med"/>
          </a:ln>
        </p:spPr>
      </p:cxnSp>
      <p:cxnSp>
        <p:nvCxnSpPr>
          <p:cNvPr id="542" name="Shape 542"/>
          <p:cNvCxnSpPr/>
          <p:nvPr/>
        </p:nvCxnSpPr>
        <p:spPr>
          <a:xfrm>
            <a:off x="7949564" y="3257550"/>
            <a:ext cx="154305" cy="417348"/>
          </a:xfrm>
          <a:prstGeom prst="straightConnector1">
            <a:avLst/>
          </a:prstGeom>
          <a:noFill/>
          <a:ln w="9525" cap="flat">
            <a:solidFill>
              <a:schemeClr val="dk1"/>
            </a:solidFill>
            <a:prstDash val="solid"/>
            <a:round/>
            <a:headEnd type="none" w="med" len="med"/>
            <a:tailEnd type="triangle" w="med" len="med"/>
          </a:ln>
        </p:spPr>
      </p:cxnSp>
      <p:sp>
        <p:nvSpPr>
          <p:cNvPr id="543" name="Shape 543"/>
          <p:cNvSpPr/>
          <p:nvPr/>
        </p:nvSpPr>
        <p:spPr>
          <a:xfrm>
            <a:off x="6149339" y="2434590"/>
            <a:ext cx="1954530" cy="811529"/>
          </a:xfrm>
          <a:prstGeom prst="rect">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Arial"/>
              <a:buNone/>
            </a:pPr>
            <a:r>
              <a:rPr lang="en" sz="1400" b="0" i="0" u="none" strike="noStrike" cap="none" baseline="0">
                <a:solidFill>
                  <a:srgbClr val="FF0000"/>
                </a:solidFill>
                <a:latin typeface="Arial"/>
                <a:ea typeface="Arial"/>
                <a:cs typeface="Arial"/>
                <a:sym typeface="Arial"/>
                <a:rtl val="0"/>
              </a:rPr>
              <a:t>gas</a:t>
            </a:r>
            <a:r>
              <a:rPr lang="en" sz="1400" b="0" i="0" u="none" strike="noStrike" cap="none" baseline="0">
                <a:solidFill>
                  <a:schemeClr val="dk1"/>
                </a:solidFill>
                <a:latin typeface="Arial"/>
                <a:ea typeface="Arial"/>
                <a:cs typeface="Arial"/>
                <a:sym typeface="Arial"/>
                <a:rtl val="0"/>
              </a:rPr>
              <a:t>, ukraine, russian, russia, europe, </a:t>
            </a:r>
            <a:r>
              <a:rPr lang="en" sz="1400" b="0" i="0" u="none" strike="noStrike" cap="none" baseline="0">
                <a:solidFill>
                  <a:srgbClr val="FF0000"/>
                </a:solidFill>
                <a:latin typeface="Arial"/>
                <a:ea typeface="Arial"/>
                <a:cs typeface="Arial"/>
                <a:sym typeface="Arial"/>
                <a:rtl val="0"/>
              </a:rPr>
              <a:t>talks</a:t>
            </a:r>
            <a:r>
              <a:rPr lang="en" sz="1400" b="0" i="0" u="none" strike="noStrike" cap="none" baseline="0">
                <a:solidFill>
                  <a:schemeClr val="dk1"/>
                </a:solidFill>
                <a:latin typeface="Arial"/>
                <a:ea typeface="Arial"/>
                <a:cs typeface="Arial"/>
                <a:sym typeface="Arial"/>
                <a:rtl val="0"/>
              </a:rPr>
              <a:t>, energy</a:t>
            </a:r>
          </a:p>
        </p:txBody>
      </p:sp>
      <p:sp>
        <p:nvSpPr>
          <p:cNvPr id="2" name="TextBox 1"/>
          <p:cNvSpPr txBox="1"/>
          <p:nvPr/>
        </p:nvSpPr>
        <p:spPr>
          <a:xfrm>
            <a:off x="7411461" y="4727396"/>
            <a:ext cx="1684175" cy="1477328"/>
          </a:xfrm>
          <a:prstGeom prst="rect">
            <a:avLst/>
          </a:prstGeom>
          <a:noFill/>
        </p:spPr>
        <p:txBody>
          <a:bodyPr wrap="none" rtlCol="0">
            <a:spAutoFit/>
          </a:bodyPr>
          <a:lstStyle/>
          <a:p>
            <a:r>
              <a:rPr lang="en-US" dirty="0" smtClean="0"/>
              <a:t>History:</a:t>
            </a:r>
          </a:p>
          <a:p>
            <a:r>
              <a:rPr lang="en-US" dirty="0" smtClean="0"/>
              <a:t>3/7 referendum</a:t>
            </a:r>
          </a:p>
          <a:p>
            <a:r>
              <a:rPr lang="en-US" dirty="0" smtClean="0"/>
              <a:t> annulled</a:t>
            </a:r>
          </a:p>
          <a:p>
            <a:r>
              <a:rPr lang="en-US" dirty="0" smtClean="0"/>
              <a:t>3/14: UN draft</a:t>
            </a:r>
          </a:p>
          <a:p>
            <a:r>
              <a:rPr lang="en-US" dirty="0" smtClean="0"/>
              <a:t> resolution</a:t>
            </a:r>
            <a:endParaRPr lang="en-US" dirty="0"/>
          </a:p>
        </p:txBody>
      </p:sp>
    </p:spTree>
    <p:extLst>
      <p:ext uri="{BB962C8B-B14F-4D97-AF65-F5344CB8AC3E}">
        <p14:creationId xmlns:p14="http://schemas.microsoft.com/office/powerpoint/2010/main" val="155777151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p:nvPr/>
        </p:nvSpPr>
        <p:spPr>
          <a:xfrm>
            <a:off x="1979725" y="1530599"/>
            <a:ext cx="5013600" cy="4870200"/>
          </a:xfrm>
          <a:prstGeom prst="rect">
            <a:avLst/>
          </a:prstGeom>
          <a:solidFill>
            <a:srgbClr val="C2D7B8"/>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pic>
        <p:nvPicPr>
          <p:cNvPr id="146" name="Shape 146"/>
          <p:cNvPicPr preferRelativeResize="0"/>
          <p:nvPr/>
        </p:nvPicPr>
        <p:blipFill rotWithShape="1">
          <a:blip r:embed="rId3"/>
          <a:srcRect/>
          <a:stretch/>
        </p:blipFill>
        <p:spPr>
          <a:xfrm>
            <a:off x="875633" y="2628140"/>
            <a:ext cx="619122" cy="295272"/>
          </a:xfrm>
          <a:prstGeom prst="rect">
            <a:avLst/>
          </a:prstGeom>
          <a:noFill/>
          <a:ln>
            <a:noFill/>
          </a:ln>
        </p:spPr>
      </p:pic>
      <p:pic>
        <p:nvPicPr>
          <p:cNvPr id="147" name="Shape 147"/>
          <p:cNvPicPr preferRelativeResize="0"/>
          <p:nvPr/>
        </p:nvPicPr>
        <p:blipFill rotWithShape="1">
          <a:blip r:embed="rId4"/>
          <a:srcRect/>
          <a:stretch/>
        </p:blipFill>
        <p:spPr>
          <a:xfrm>
            <a:off x="165493" y="2432875"/>
            <a:ext cx="685799" cy="685799"/>
          </a:xfrm>
          <a:prstGeom prst="rect">
            <a:avLst/>
          </a:prstGeom>
          <a:noFill/>
          <a:ln>
            <a:noFill/>
          </a:ln>
        </p:spPr>
      </p:pic>
      <p:pic>
        <p:nvPicPr>
          <p:cNvPr id="148" name="Shape 148"/>
          <p:cNvPicPr preferRelativeResize="0"/>
          <p:nvPr/>
        </p:nvPicPr>
        <p:blipFill rotWithShape="1">
          <a:blip r:embed="rId5"/>
          <a:srcRect/>
          <a:stretch/>
        </p:blipFill>
        <p:spPr>
          <a:xfrm>
            <a:off x="837479" y="1746122"/>
            <a:ext cx="714374" cy="714374"/>
          </a:xfrm>
          <a:prstGeom prst="rect">
            <a:avLst/>
          </a:prstGeom>
          <a:noFill/>
          <a:ln>
            <a:noFill/>
          </a:ln>
        </p:spPr>
      </p:pic>
      <p:pic>
        <p:nvPicPr>
          <p:cNvPr id="149" name="Shape 149"/>
          <p:cNvPicPr preferRelativeResize="0"/>
          <p:nvPr/>
        </p:nvPicPr>
        <p:blipFill rotWithShape="1">
          <a:blip r:embed="rId6"/>
          <a:srcRect/>
          <a:stretch/>
        </p:blipFill>
        <p:spPr>
          <a:xfrm>
            <a:off x="136919" y="1750808"/>
            <a:ext cx="685799" cy="704999"/>
          </a:xfrm>
          <a:prstGeom prst="rect">
            <a:avLst/>
          </a:prstGeom>
          <a:noFill/>
          <a:ln>
            <a:noFill/>
          </a:ln>
        </p:spPr>
      </p:pic>
      <p:grpSp>
        <p:nvGrpSpPr>
          <p:cNvPr id="150" name="Shape 150"/>
          <p:cNvGrpSpPr/>
          <p:nvPr/>
        </p:nvGrpSpPr>
        <p:grpSpPr>
          <a:xfrm>
            <a:off x="2208017" y="1994350"/>
            <a:ext cx="2195243" cy="2036367"/>
            <a:chOff x="3014661" y="1950674"/>
            <a:chExt cx="2195243" cy="2036367"/>
          </a:xfrm>
        </p:grpSpPr>
        <p:sp>
          <p:nvSpPr>
            <p:cNvPr id="151" name="Shape 151"/>
            <p:cNvSpPr/>
            <p:nvPr/>
          </p:nvSpPr>
          <p:spPr>
            <a:xfrm>
              <a:off x="3014661" y="1950674"/>
              <a:ext cx="2195243" cy="2036367"/>
            </a:xfrm>
            <a:prstGeom prst="roundRect">
              <a:avLst>
                <a:gd name="adj" fmla="val 16667"/>
              </a:avLst>
            </a:prstGeom>
            <a:solidFill>
              <a:srgbClr val="F2F2F2"/>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2" name="Shape 152"/>
            <p:cNvSpPr/>
            <p:nvPr/>
          </p:nvSpPr>
          <p:spPr>
            <a:xfrm>
              <a:off x="3187897" y="2385250"/>
              <a:ext cx="985835" cy="1457323"/>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3" name="Shape 153"/>
            <p:cNvSpPr/>
            <p:nvPr/>
          </p:nvSpPr>
          <p:spPr>
            <a:xfrm>
              <a:off x="4202310" y="2385250"/>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154" name="Shape 154"/>
            <p:cNvSpPr/>
            <p:nvPr/>
          </p:nvSpPr>
          <p:spPr>
            <a:xfrm>
              <a:off x="4202310" y="2928176"/>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155" name="Shape 155"/>
            <p:cNvSpPr/>
            <p:nvPr/>
          </p:nvSpPr>
          <p:spPr>
            <a:xfrm>
              <a:off x="4202310" y="3471103"/>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156" name="Shape 156"/>
            <p:cNvSpPr/>
            <p:nvPr/>
          </p:nvSpPr>
          <p:spPr>
            <a:xfrm>
              <a:off x="3380778" y="2845625"/>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7" name="Shape 157"/>
            <p:cNvSpPr/>
            <p:nvPr/>
          </p:nvSpPr>
          <p:spPr>
            <a:xfrm>
              <a:off x="3380778" y="30456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8" name="Shape 158"/>
            <p:cNvSpPr/>
            <p:nvPr/>
          </p:nvSpPr>
          <p:spPr>
            <a:xfrm>
              <a:off x="3380778" y="32742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9" name="Shape 159"/>
            <p:cNvSpPr txBox="1"/>
            <p:nvPr/>
          </p:nvSpPr>
          <p:spPr>
            <a:xfrm>
              <a:off x="3298628" y="2509275"/>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160" name="Shape 160"/>
            <p:cNvSpPr txBox="1"/>
            <p:nvPr/>
          </p:nvSpPr>
          <p:spPr>
            <a:xfrm>
              <a:off x="3478275" y="1995477"/>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3</a:t>
              </a:r>
            </a:p>
          </p:txBody>
        </p:sp>
      </p:grpSp>
      <p:sp>
        <p:nvSpPr>
          <p:cNvPr id="161" name="Shape 161"/>
          <p:cNvSpPr/>
          <p:nvPr/>
        </p:nvSpPr>
        <p:spPr>
          <a:xfrm>
            <a:off x="136919" y="1746121"/>
            <a:ext cx="1483252" cy="1403057"/>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62" name="Shape 162"/>
          <p:cNvSpPr/>
          <p:nvPr/>
        </p:nvSpPr>
        <p:spPr>
          <a:xfrm>
            <a:off x="165493" y="4213205"/>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Pre-processor</a:t>
            </a:r>
          </a:p>
        </p:txBody>
      </p:sp>
      <p:sp>
        <p:nvSpPr>
          <p:cNvPr id="163" name="Shape 163"/>
          <p:cNvSpPr/>
          <p:nvPr/>
        </p:nvSpPr>
        <p:spPr>
          <a:xfrm>
            <a:off x="173868" y="4810014"/>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LDA</a:t>
            </a:r>
          </a:p>
        </p:txBody>
      </p:sp>
      <p:sp>
        <p:nvSpPr>
          <p:cNvPr id="164" name="Shape 164"/>
          <p:cNvSpPr/>
          <p:nvPr/>
        </p:nvSpPr>
        <p:spPr>
          <a:xfrm>
            <a:off x="173868" y="5425196"/>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NER</a:t>
            </a:r>
          </a:p>
        </p:txBody>
      </p:sp>
      <p:sp>
        <p:nvSpPr>
          <p:cNvPr id="165" name="Shape 165"/>
          <p:cNvSpPr/>
          <p:nvPr/>
        </p:nvSpPr>
        <p:spPr>
          <a:xfrm>
            <a:off x="508395" y="3210608"/>
            <a:ext cx="863202" cy="431097"/>
          </a:xfrm>
          <a:prstGeom prst="down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66" name="Shape 166"/>
          <p:cNvSpPr/>
          <p:nvPr/>
        </p:nvSpPr>
        <p:spPr>
          <a:xfrm flipH="1">
            <a:off x="6829049" y="3792167"/>
            <a:ext cx="746439" cy="830334"/>
          </a:xfrm>
          <a:prstGeom prst="right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pic>
        <p:nvPicPr>
          <p:cNvPr id="167" name="Shape 167"/>
          <p:cNvPicPr preferRelativeResize="0"/>
          <p:nvPr/>
        </p:nvPicPr>
        <p:blipFill rotWithShape="1">
          <a:blip r:embed="rId7"/>
          <a:srcRect/>
          <a:stretch/>
        </p:blipFill>
        <p:spPr>
          <a:xfrm>
            <a:off x="7668889" y="2318575"/>
            <a:ext cx="1463038" cy="714374"/>
          </a:xfrm>
          <a:prstGeom prst="rect">
            <a:avLst/>
          </a:prstGeom>
          <a:noFill/>
          <a:ln>
            <a:noFill/>
          </a:ln>
        </p:spPr>
      </p:pic>
      <p:sp>
        <p:nvSpPr>
          <p:cNvPr id="168" name="Shape 168"/>
          <p:cNvSpPr/>
          <p:nvPr/>
        </p:nvSpPr>
        <p:spPr>
          <a:xfrm>
            <a:off x="7968807" y="3101564"/>
            <a:ext cx="863202" cy="431097"/>
          </a:xfrm>
          <a:prstGeom prst="down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grpSp>
        <p:nvGrpSpPr>
          <p:cNvPr id="169" name="Shape 169"/>
          <p:cNvGrpSpPr/>
          <p:nvPr/>
        </p:nvGrpSpPr>
        <p:grpSpPr>
          <a:xfrm>
            <a:off x="2043313" y="2277587"/>
            <a:ext cx="2195243" cy="2036367"/>
            <a:chOff x="3014661" y="1950674"/>
            <a:chExt cx="2195243" cy="2036367"/>
          </a:xfrm>
        </p:grpSpPr>
        <p:sp>
          <p:nvSpPr>
            <p:cNvPr id="170" name="Shape 170"/>
            <p:cNvSpPr/>
            <p:nvPr/>
          </p:nvSpPr>
          <p:spPr>
            <a:xfrm>
              <a:off x="3014661" y="1950674"/>
              <a:ext cx="2195243" cy="2036367"/>
            </a:xfrm>
            <a:prstGeom prst="roundRect">
              <a:avLst>
                <a:gd name="adj" fmla="val 16667"/>
              </a:avLst>
            </a:prstGeom>
            <a:solidFill>
              <a:srgbClr val="F2F2F2"/>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1" name="Shape 171"/>
            <p:cNvSpPr/>
            <p:nvPr/>
          </p:nvSpPr>
          <p:spPr>
            <a:xfrm>
              <a:off x="3187897" y="2385250"/>
              <a:ext cx="985835" cy="1457323"/>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2" name="Shape 172"/>
            <p:cNvSpPr/>
            <p:nvPr/>
          </p:nvSpPr>
          <p:spPr>
            <a:xfrm>
              <a:off x="4202310" y="2385250"/>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173" name="Shape 173"/>
            <p:cNvSpPr/>
            <p:nvPr/>
          </p:nvSpPr>
          <p:spPr>
            <a:xfrm>
              <a:off x="4202310" y="2928176"/>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174" name="Shape 174"/>
            <p:cNvSpPr/>
            <p:nvPr/>
          </p:nvSpPr>
          <p:spPr>
            <a:xfrm>
              <a:off x="4202310" y="3471103"/>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175" name="Shape 175"/>
            <p:cNvSpPr/>
            <p:nvPr/>
          </p:nvSpPr>
          <p:spPr>
            <a:xfrm>
              <a:off x="3380778" y="2845625"/>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6" name="Shape 176"/>
            <p:cNvSpPr/>
            <p:nvPr/>
          </p:nvSpPr>
          <p:spPr>
            <a:xfrm>
              <a:off x="3380778" y="30456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7" name="Shape 177"/>
            <p:cNvSpPr/>
            <p:nvPr/>
          </p:nvSpPr>
          <p:spPr>
            <a:xfrm>
              <a:off x="3380778" y="32742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8" name="Shape 178"/>
            <p:cNvSpPr txBox="1"/>
            <p:nvPr/>
          </p:nvSpPr>
          <p:spPr>
            <a:xfrm>
              <a:off x="3298628" y="2509275"/>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179" name="Shape 179"/>
            <p:cNvSpPr txBox="1"/>
            <p:nvPr/>
          </p:nvSpPr>
          <p:spPr>
            <a:xfrm>
              <a:off x="3478275" y="1995477"/>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2</a:t>
              </a:r>
            </a:p>
          </p:txBody>
        </p:sp>
      </p:grpSp>
      <p:grpSp>
        <p:nvGrpSpPr>
          <p:cNvPr id="180" name="Shape 180"/>
          <p:cNvGrpSpPr/>
          <p:nvPr/>
        </p:nvGrpSpPr>
        <p:grpSpPr>
          <a:xfrm>
            <a:off x="1949718" y="2584445"/>
            <a:ext cx="2195243" cy="2036367"/>
            <a:chOff x="3014661" y="1950674"/>
            <a:chExt cx="2195243" cy="2036367"/>
          </a:xfrm>
        </p:grpSpPr>
        <p:sp>
          <p:nvSpPr>
            <p:cNvPr id="181" name="Shape 181"/>
            <p:cNvSpPr/>
            <p:nvPr/>
          </p:nvSpPr>
          <p:spPr>
            <a:xfrm>
              <a:off x="3014661" y="1950674"/>
              <a:ext cx="2195243" cy="2036367"/>
            </a:xfrm>
            <a:prstGeom prst="roundRect">
              <a:avLst>
                <a:gd name="adj" fmla="val 16667"/>
              </a:avLst>
            </a:prstGeom>
            <a:solidFill>
              <a:srgbClr val="F2F2F2"/>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2" name="Shape 182"/>
            <p:cNvSpPr/>
            <p:nvPr/>
          </p:nvSpPr>
          <p:spPr>
            <a:xfrm>
              <a:off x="3187897" y="2385250"/>
              <a:ext cx="985835" cy="1457323"/>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3" name="Shape 183"/>
            <p:cNvSpPr/>
            <p:nvPr/>
          </p:nvSpPr>
          <p:spPr>
            <a:xfrm>
              <a:off x="4202310" y="2385250"/>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184" name="Shape 184"/>
            <p:cNvSpPr/>
            <p:nvPr/>
          </p:nvSpPr>
          <p:spPr>
            <a:xfrm>
              <a:off x="4202310" y="2928176"/>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185" name="Shape 185"/>
            <p:cNvSpPr/>
            <p:nvPr/>
          </p:nvSpPr>
          <p:spPr>
            <a:xfrm>
              <a:off x="4202310" y="3471103"/>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186" name="Shape 186"/>
            <p:cNvSpPr/>
            <p:nvPr/>
          </p:nvSpPr>
          <p:spPr>
            <a:xfrm>
              <a:off x="3380778" y="2845625"/>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7" name="Shape 187"/>
            <p:cNvSpPr/>
            <p:nvPr/>
          </p:nvSpPr>
          <p:spPr>
            <a:xfrm>
              <a:off x="3380778" y="30456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8" name="Shape 188"/>
            <p:cNvSpPr/>
            <p:nvPr/>
          </p:nvSpPr>
          <p:spPr>
            <a:xfrm>
              <a:off x="3380778" y="32742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9" name="Shape 189"/>
            <p:cNvSpPr txBox="1"/>
            <p:nvPr/>
          </p:nvSpPr>
          <p:spPr>
            <a:xfrm>
              <a:off x="3298628" y="2509275"/>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190" name="Shape 190"/>
            <p:cNvSpPr txBox="1"/>
            <p:nvPr/>
          </p:nvSpPr>
          <p:spPr>
            <a:xfrm>
              <a:off x="3478275" y="1995477"/>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1</a:t>
              </a:r>
            </a:p>
          </p:txBody>
        </p:sp>
      </p:grpSp>
      <p:sp>
        <p:nvSpPr>
          <p:cNvPr id="191" name="Shape 191"/>
          <p:cNvSpPr/>
          <p:nvPr/>
        </p:nvSpPr>
        <p:spPr>
          <a:xfrm>
            <a:off x="1723998" y="3826637"/>
            <a:ext cx="746439" cy="830334"/>
          </a:xfrm>
          <a:prstGeom prst="right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grpSp>
        <p:nvGrpSpPr>
          <p:cNvPr id="192" name="Shape 192"/>
          <p:cNvGrpSpPr/>
          <p:nvPr/>
        </p:nvGrpSpPr>
        <p:grpSpPr>
          <a:xfrm>
            <a:off x="4803802" y="1994350"/>
            <a:ext cx="2195243" cy="2036367"/>
            <a:chOff x="4576496" y="2614663"/>
            <a:chExt cx="2195243" cy="2036367"/>
          </a:xfrm>
        </p:grpSpPr>
        <p:sp>
          <p:nvSpPr>
            <p:cNvPr id="193" name="Shape 193"/>
            <p:cNvSpPr/>
            <p:nvPr/>
          </p:nvSpPr>
          <p:spPr>
            <a:xfrm>
              <a:off x="4576496" y="2614663"/>
              <a:ext cx="2195243" cy="2036367"/>
            </a:xfrm>
            <a:prstGeom prst="roundRect">
              <a:avLst>
                <a:gd name="adj" fmla="val 16667"/>
              </a:avLst>
            </a:prstGeom>
            <a:solidFill>
              <a:srgbClr val="ADAFC5"/>
            </a:solid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194" name="Shape 194"/>
            <p:cNvSpPr/>
            <p:nvPr/>
          </p:nvSpPr>
          <p:spPr>
            <a:xfrm>
              <a:off x="4749730" y="3049240"/>
              <a:ext cx="985835" cy="1457323"/>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195" name="Shape 195"/>
            <p:cNvSpPr/>
            <p:nvPr/>
          </p:nvSpPr>
          <p:spPr>
            <a:xfrm>
              <a:off x="5764144" y="3049240"/>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196" name="Shape 196"/>
            <p:cNvSpPr/>
            <p:nvPr/>
          </p:nvSpPr>
          <p:spPr>
            <a:xfrm>
              <a:off x="5764144" y="3592166"/>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197" name="Shape 197"/>
            <p:cNvSpPr/>
            <p:nvPr/>
          </p:nvSpPr>
          <p:spPr>
            <a:xfrm>
              <a:off x="5764144" y="4135092"/>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198" name="Shape 198"/>
            <p:cNvSpPr/>
            <p:nvPr/>
          </p:nvSpPr>
          <p:spPr>
            <a:xfrm>
              <a:off x="4942612" y="3509614"/>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199" name="Shape 199"/>
            <p:cNvSpPr/>
            <p:nvPr/>
          </p:nvSpPr>
          <p:spPr>
            <a:xfrm>
              <a:off x="4942612" y="37096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00" name="Shape 200"/>
            <p:cNvSpPr/>
            <p:nvPr/>
          </p:nvSpPr>
          <p:spPr>
            <a:xfrm>
              <a:off x="4942612" y="39382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01" name="Shape 201"/>
            <p:cNvSpPr txBox="1"/>
            <p:nvPr/>
          </p:nvSpPr>
          <p:spPr>
            <a:xfrm>
              <a:off x="4860462" y="3173264"/>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202" name="Shape 202"/>
            <p:cNvSpPr txBox="1"/>
            <p:nvPr/>
          </p:nvSpPr>
          <p:spPr>
            <a:xfrm>
              <a:off x="5040108" y="2659466"/>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3</a:t>
              </a:r>
            </a:p>
          </p:txBody>
        </p:sp>
      </p:grpSp>
      <p:grpSp>
        <p:nvGrpSpPr>
          <p:cNvPr id="203" name="Shape 203"/>
          <p:cNvGrpSpPr/>
          <p:nvPr/>
        </p:nvGrpSpPr>
        <p:grpSpPr>
          <a:xfrm>
            <a:off x="4560167" y="2264470"/>
            <a:ext cx="2195243" cy="2036367"/>
            <a:chOff x="4576496" y="2614663"/>
            <a:chExt cx="2195243" cy="2036367"/>
          </a:xfrm>
        </p:grpSpPr>
        <p:sp>
          <p:nvSpPr>
            <p:cNvPr id="204" name="Shape 204"/>
            <p:cNvSpPr/>
            <p:nvPr/>
          </p:nvSpPr>
          <p:spPr>
            <a:xfrm>
              <a:off x="4576496" y="2614663"/>
              <a:ext cx="2195243" cy="2036367"/>
            </a:xfrm>
            <a:prstGeom prst="roundRect">
              <a:avLst>
                <a:gd name="adj" fmla="val 16667"/>
              </a:avLst>
            </a:prstGeom>
            <a:solidFill>
              <a:srgbClr val="ADAFC5"/>
            </a:solid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05" name="Shape 205"/>
            <p:cNvSpPr/>
            <p:nvPr/>
          </p:nvSpPr>
          <p:spPr>
            <a:xfrm>
              <a:off x="4749730" y="3049240"/>
              <a:ext cx="985835" cy="1457323"/>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06" name="Shape 206"/>
            <p:cNvSpPr/>
            <p:nvPr/>
          </p:nvSpPr>
          <p:spPr>
            <a:xfrm>
              <a:off x="5764144" y="3049240"/>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207" name="Shape 207"/>
            <p:cNvSpPr/>
            <p:nvPr/>
          </p:nvSpPr>
          <p:spPr>
            <a:xfrm>
              <a:off x="5764144" y="3592166"/>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208" name="Shape 208"/>
            <p:cNvSpPr/>
            <p:nvPr/>
          </p:nvSpPr>
          <p:spPr>
            <a:xfrm>
              <a:off x="5764144" y="4135092"/>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209" name="Shape 209"/>
            <p:cNvSpPr/>
            <p:nvPr/>
          </p:nvSpPr>
          <p:spPr>
            <a:xfrm>
              <a:off x="4942612" y="3509614"/>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0" name="Shape 210"/>
            <p:cNvSpPr/>
            <p:nvPr/>
          </p:nvSpPr>
          <p:spPr>
            <a:xfrm>
              <a:off x="4942612" y="37096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1" name="Shape 211"/>
            <p:cNvSpPr/>
            <p:nvPr/>
          </p:nvSpPr>
          <p:spPr>
            <a:xfrm>
              <a:off x="4942612" y="39382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2" name="Shape 212"/>
            <p:cNvSpPr txBox="1"/>
            <p:nvPr/>
          </p:nvSpPr>
          <p:spPr>
            <a:xfrm>
              <a:off x="4860462" y="3173264"/>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213" name="Shape 213"/>
            <p:cNvSpPr txBox="1"/>
            <p:nvPr/>
          </p:nvSpPr>
          <p:spPr>
            <a:xfrm>
              <a:off x="5040108" y="2659466"/>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2</a:t>
              </a:r>
            </a:p>
          </p:txBody>
        </p:sp>
      </p:grpSp>
      <p:grpSp>
        <p:nvGrpSpPr>
          <p:cNvPr id="214" name="Shape 214"/>
          <p:cNvGrpSpPr/>
          <p:nvPr/>
        </p:nvGrpSpPr>
        <p:grpSpPr>
          <a:xfrm>
            <a:off x="4333477" y="2628192"/>
            <a:ext cx="2195243" cy="2036367"/>
            <a:chOff x="4576496" y="2614663"/>
            <a:chExt cx="2195243" cy="2036367"/>
          </a:xfrm>
        </p:grpSpPr>
        <p:sp>
          <p:nvSpPr>
            <p:cNvPr id="215" name="Shape 215"/>
            <p:cNvSpPr/>
            <p:nvPr/>
          </p:nvSpPr>
          <p:spPr>
            <a:xfrm>
              <a:off x="4576496" y="2614663"/>
              <a:ext cx="2195243" cy="2036367"/>
            </a:xfrm>
            <a:prstGeom prst="roundRect">
              <a:avLst>
                <a:gd name="adj" fmla="val 16667"/>
              </a:avLst>
            </a:prstGeom>
            <a:solidFill>
              <a:srgbClr val="ADAFC5"/>
            </a:solid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6" name="Shape 216"/>
            <p:cNvSpPr/>
            <p:nvPr/>
          </p:nvSpPr>
          <p:spPr>
            <a:xfrm>
              <a:off x="4749730" y="3049240"/>
              <a:ext cx="985835" cy="1457323"/>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7" name="Shape 217"/>
            <p:cNvSpPr/>
            <p:nvPr/>
          </p:nvSpPr>
          <p:spPr>
            <a:xfrm>
              <a:off x="5764144" y="3049240"/>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218" name="Shape 218"/>
            <p:cNvSpPr/>
            <p:nvPr/>
          </p:nvSpPr>
          <p:spPr>
            <a:xfrm>
              <a:off x="5764144" y="3592166"/>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219" name="Shape 219"/>
            <p:cNvSpPr/>
            <p:nvPr/>
          </p:nvSpPr>
          <p:spPr>
            <a:xfrm>
              <a:off x="5764144" y="4135092"/>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220" name="Shape 220"/>
            <p:cNvSpPr/>
            <p:nvPr/>
          </p:nvSpPr>
          <p:spPr>
            <a:xfrm>
              <a:off x="4942612" y="3509614"/>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21" name="Shape 221"/>
            <p:cNvSpPr/>
            <p:nvPr/>
          </p:nvSpPr>
          <p:spPr>
            <a:xfrm>
              <a:off x="4942612" y="37096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22" name="Shape 222"/>
            <p:cNvSpPr/>
            <p:nvPr/>
          </p:nvSpPr>
          <p:spPr>
            <a:xfrm>
              <a:off x="4942612" y="39382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23" name="Shape 223"/>
            <p:cNvSpPr txBox="1"/>
            <p:nvPr/>
          </p:nvSpPr>
          <p:spPr>
            <a:xfrm>
              <a:off x="4860462" y="3173264"/>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224" name="Shape 224"/>
            <p:cNvSpPr txBox="1"/>
            <p:nvPr/>
          </p:nvSpPr>
          <p:spPr>
            <a:xfrm>
              <a:off x="5040108" y="2659466"/>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1</a:t>
              </a:r>
            </a:p>
          </p:txBody>
        </p:sp>
      </p:grpSp>
      <p:sp>
        <p:nvSpPr>
          <p:cNvPr id="225" name="Shape 225"/>
          <p:cNvSpPr/>
          <p:nvPr/>
        </p:nvSpPr>
        <p:spPr>
          <a:xfrm>
            <a:off x="2705766" y="4783203"/>
            <a:ext cx="863202" cy="431097"/>
          </a:xfrm>
          <a:prstGeom prst="down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226" name="Shape 226"/>
          <p:cNvSpPr/>
          <p:nvPr/>
        </p:nvSpPr>
        <p:spPr>
          <a:xfrm>
            <a:off x="5038221" y="4795692"/>
            <a:ext cx="863202" cy="431097"/>
          </a:xfrm>
          <a:prstGeom prst="down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227" name="Shape 227"/>
          <p:cNvSpPr/>
          <p:nvPr/>
        </p:nvSpPr>
        <p:spPr>
          <a:xfrm>
            <a:off x="2381252" y="5414732"/>
            <a:ext cx="4147466" cy="757467"/>
          </a:xfrm>
          <a:prstGeom prst="snip1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800">
                <a:solidFill>
                  <a:schemeClr val="lt1"/>
                </a:solidFill>
              </a:rPr>
              <a:t>Correlation</a:t>
            </a:r>
          </a:p>
        </p:txBody>
      </p:sp>
      <p:sp>
        <p:nvSpPr>
          <p:cNvPr id="228" name="Shape 228"/>
          <p:cNvSpPr/>
          <p:nvPr/>
        </p:nvSpPr>
        <p:spPr>
          <a:xfrm>
            <a:off x="114625" y="3679421"/>
            <a:ext cx="1614430" cy="2423484"/>
          </a:xfrm>
          <a:prstGeom prst="roundRect">
            <a:avLst>
              <a:gd name="adj" fmla="val 11381"/>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229" name="Shape 229"/>
          <p:cNvSpPr/>
          <p:nvPr/>
        </p:nvSpPr>
        <p:spPr>
          <a:xfrm>
            <a:off x="49473" y="3684110"/>
            <a:ext cx="1721601" cy="45380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600" b="0" i="0" u="none" strike="noStrike" cap="none" baseline="0">
                <a:solidFill>
                  <a:srgbClr val="000000"/>
                </a:solidFill>
                <a:latin typeface="Arial"/>
                <a:ea typeface="Arial"/>
                <a:cs typeface="Arial"/>
                <a:sym typeface="Arial"/>
                <a:rtl val="0"/>
              </a:rPr>
              <a:t>Event Extraction Sys.</a:t>
            </a:r>
          </a:p>
        </p:txBody>
      </p:sp>
      <p:sp>
        <p:nvSpPr>
          <p:cNvPr id="230" name="Shape 230"/>
          <p:cNvSpPr/>
          <p:nvPr/>
        </p:nvSpPr>
        <p:spPr>
          <a:xfrm>
            <a:off x="7560635" y="4208517"/>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Pre-processor</a:t>
            </a:r>
          </a:p>
        </p:txBody>
      </p:sp>
      <p:sp>
        <p:nvSpPr>
          <p:cNvPr id="231" name="Shape 231"/>
          <p:cNvSpPr/>
          <p:nvPr/>
        </p:nvSpPr>
        <p:spPr>
          <a:xfrm>
            <a:off x="7569010" y="4805326"/>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LDA</a:t>
            </a:r>
          </a:p>
        </p:txBody>
      </p:sp>
      <p:sp>
        <p:nvSpPr>
          <p:cNvPr id="232" name="Shape 232"/>
          <p:cNvSpPr/>
          <p:nvPr/>
        </p:nvSpPr>
        <p:spPr>
          <a:xfrm>
            <a:off x="7569010" y="5420507"/>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NER</a:t>
            </a:r>
          </a:p>
        </p:txBody>
      </p:sp>
      <p:sp>
        <p:nvSpPr>
          <p:cNvPr id="233" name="Shape 233"/>
          <p:cNvSpPr/>
          <p:nvPr/>
        </p:nvSpPr>
        <p:spPr>
          <a:xfrm>
            <a:off x="7509767" y="3674733"/>
            <a:ext cx="1614430" cy="2423484"/>
          </a:xfrm>
          <a:prstGeom prst="roundRect">
            <a:avLst>
              <a:gd name="adj" fmla="val 11381"/>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234" name="Shape 234"/>
          <p:cNvSpPr/>
          <p:nvPr/>
        </p:nvSpPr>
        <p:spPr>
          <a:xfrm>
            <a:off x="7444614" y="3679421"/>
            <a:ext cx="1721601" cy="45380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600" b="0" i="0" u="none" strike="noStrike" cap="none" baseline="0">
                <a:solidFill>
                  <a:srgbClr val="000000"/>
                </a:solidFill>
                <a:latin typeface="Arial"/>
                <a:ea typeface="Arial"/>
                <a:cs typeface="Arial"/>
                <a:sym typeface="Arial"/>
                <a:rtl val="0"/>
              </a:rPr>
              <a:t>Event Extraction Sys.</a:t>
            </a:r>
          </a:p>
        </p:txBody>
      </p:sp>
      <p:sp>
        <p:nvSpPr>
          <p:cNvPr id="2" name="Title 1"/>
          <p:cNvSpPr>
            <a:spLocks noGrp="1"/>
          </p:cNvSpPr>
          <p:nvPr>
            <p:ph type="title"/>
          </p:nvPr>
        </p:nvSpPr>
        <p:spPr>
          <a:xfrm>
            <a:off x="173869" y="22644"/>
            <a:ext cx="8755956" cy="1143299"/>
          </a:xfrm>
        </p:spPr>
        <p:txBody>
          <a:bodyPr>
            <a:noAutofit/>
          </a:bodyPr>
          <a:lstStyle/>
          <a:p>
            <a:r>
              <a:rPr lang="en-US" sz="3600" dirty="0" smtClean="0">
                <a:rtl val="0"/>
              </a:rPr>
              <a:t>News-Tweet Architecture</a:t>
            </a:r>
            <a:r>
              <a:rPr lang="en-US" sz="3600" dirty="0">
                <a:rtl val="0"/>
              </a:rPr>
              <a:t/>
            </a:r>
            <a:br>
              <a:rPr lang="en-US" sz="3600" dirty="0">
                <a:rtl val="0"/>
              </a:rPr>
            </a:br>
            <a:r>
              <a:rPr lang="en-US" sz="2400" dirty="0">
                <a:rtl val="0"/>
              </a:rPr>
              <a:t>CS6604 Spring 2014: </a:t>
            </a:r>
            <a:r>
              <a:rPr lang="en" sz="2400" dirty="0">
                <a:solidFill>
                  <a:srgbClr val="30182B"/>
                </a:solidFill>
                <a:latin typeface="Times New Roman"/>
                <a:ea typeface="Times New Roman"/>
                <a:cs typeface="Times New Roman"/>
                <a:sym typeface="Times New Roman"/>
              </a:rPr>
              <a:t>Tianyu Geng, Wei Huang, Ji Wang, Xuan Zhang</a:t>
            </a:r>
            <a:endParaRPr lang="en-US" sz="2400" dirty="0"/>
          </a:p>
        </p:txBody>
      </p:sp>
    </p:spTree>
    <p:extLst>
      <p:ext uri="{BB962C8B-B14F-4D97-AF65-F5344CB8AC3E}">
        <p14:creationId xmlns:p14="http://schemas.microsoft.com/office/powerpoint/2010/main" val="55372284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252411" y="377534"/>
            <a:ext cx="8637206" cy="939833"/>
          </a:xfrm>
          <a:prstGeom prst="rect">
            <a:avLst/>
          </a:prstGeom>
        </p:spPr>
        <p:txBody>
          <a:bodyPr lIns="91425" tIns="91425" rIns="91425" bIns="91425" anchor="b" anchorCtr="0">
            <a:noAutofit/>
          </a:bodyPr>
          <a:lstStyle/>
          <a:p>
            <a:pPr>
              <a:spcBef>
                <a:spcPts val="0"/>
              </a:spcBef>
            </a:pPr>
            <a:r>
              <a:rPr lang="en" sz="4000" dirty="0"/>
              <a:t>IDEAL </a:t>
            </a:r>
            <a:r>
              <a:rPr lang="en" sz="4000" dirty="0" smtClean="0"/>
              <a:t>Spreadsheet</a:t>
            </a:r>
            <a:r>
              <a:rPr lang="en-US" sz="4000" dirty="0" smtClean="0"/>
              <a:t/>
            </a:r>
            <a:br>
              <a:rPr lang="en-US" sz="4000" dirty="0" smtClean="0"/>
            </a:br>
            <a:r>
              <a:rPr lang="en-US" sz="1800" dirty="0" smtClean="0"/>
              <a:t>CS4624 Spring 2014: </a:t>
            </a:r>
            <a:r>
              <a:rPr lang="en" sz="1800" dirty="0"/>
              <a:t>Tony Ardura, Austin Burnett, Rex Lacy, Shawn </a:t>
            </a:r>
            <a:r>
              <a:rPr lang="en" sz="1800" dirty="0" smtClean="0"/>
              <a:t>Neumann</a:t>
            </a:r>
            <a:r>
              <a:rPr lang="en-US" sz="1800" dirty="0" smtClean="0"/>
              <a:t/>
            </a:r>
            <a:br>
              <a:rPr lang="en-US" sz="1800" dirty="0" smtClean="0"/>
            </a:br>
            <a:r>
              <a:rPr lang="en-US" sz="1800" dirty="0" smtClean="0"/>
              <a:t>(based on </a:t>
            </a:r>
            <a:r>
              <a:rPr lang="en-US" sz="1800" dirty="0" err="1" smtClean="0"/>
              <a:t>ArcSpread</a:t>
            </a:r>
            <a:r>
              <a:rPr lang="en-US" sz="1800" dirty="0" smtClean="0"/>
              <a:t> by Andreas </a:t>
            </a:r>
            <a:r>
              <a:rPr lang="en-US" sz="1800" dirty="0" err="1" smtClean="0"/>
              <a:t>Paepcke</a:t>
            </a:r>
            <a:r>
              <a:rPr lang="en-US" sz="1800" dirty="0" smtClean="0"/>
              <a:t> et al.)</a:t>
            </a:r>
            <a:endParaRPr lang="en" sz="1800" dirty="0"/>
          </a:p>
        </p:txBody>
      </p:sp>
      <p:pic>
        <p:nvPicPr>
          <p:cNvPr id="5" name="Shape 69"/>
          <p:cNvPicPr preferRelativeResize="0"/>
          <p:nvPr/>
        </p:nvPicPr>
        <p:blipFill>
          <a:blip r:embed="rId3"/>
          <a:stretch>
            <a:fillRect/>
          </a:stretch>
        </p:blipFill>
        <p:spPr>
          <a:xfrm>
            <a:off x="77063" y="1317367"/>
            <a:ext cx="8875655" cy="5435125"/>
          </a:xfrm>
          <a:prstGeom prst="rect">
            <a:avLst/>
          </a:prstGeom>
          <a:noFill/>
          <a:ln>
            <a:noFill/>
          </a:ln>
        </p:spPr>
      </p:pic>
    </p:spTree>
    <p:extLst>
      <p:ext uri="{BB962C8B-B14F-4D97-AF65-F5344CB8AC3E}">
        <p14:creationId xmlns:p14="http://schemas.microsoft.com/office/powerpoint/2010/main" val="16551067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9-22 at 8.34.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32" y="2011"/>
            <a:ext cx="8288737" cy="6858000"/>
          </a:xfrm>
          <a:prstGeom prst="rect">
            <a:avLst/>
          </a:prstGeom>
        </p:spPr>
      </p:pic>
      <p:sp>
        <p:nvSpPr>
          <p:cNvPr id="2" name="Title 1"/>
          <p:cNvSpPr>
            <a:spLocks noGrp="1"/>
          </p:cNvSpPr>
          <p:nvPr>
            <p:ph type="title"/>
          </p:nvPr>
        </p:nvSpPr>
        <p:spPr>
          <a:xfrm>
            <a:off x="5932247" y="3711196"/>
            <a:ext cx="3041446" cy="2908145"/>
          </a:xfrm>
        </p:spPr>
        <p:txBody>
          <a:bodyPr>
            <a:normAutofit/>
          </a:bodyPr>
          <a:lstStyle/>
          <a:p>
            <a:r>
              <a:rPr lang="en-US" sz="3600" dirty="0" smtClean="0"/>
              <a:t>CS4984 Computational Linguistics: Corpora Available</a:t>
            </a:r>
            <a:endParaRPr lang="en-US" sz="3600" dirty="0"/>
          </a:p>
        </p:txBody>
      </p:sp>
    </p:spTree>
    <p:extLst>
      <p:ext uri="{BB962C8B-B14F-4D97-AF65-F5344CB8AC3E}">
        <p14:creationId xmlns:p14="http://schemas.microsoft.com/office/powerpoint/2010/main" val="34912867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43"/>
            <a:ext cx="8229600" cy="1143000"/>
          </a:xfrm>
        </p:spPr>
        <p:txBody>
          <a:bodyPr>
            <a:normAutofit fontScale="90000"/>
          </a:bodyPr>
          <a:lstStyle/>
          <a:p>
            <a:r>
              <a:rPr lang="en-US" dirty="0" smtClean="0"/>
              <a:t>CS4984 Computational Linguistics: Units / Ways to Summarize</a:t>
            </a:r>
            <a:endParaRPr lang="en-US" dirty="0"/>
          </a:p>
        </p:txBody>
      </p:sp>
      <p:pic>
        <p:nvPicPr>
          <p:cNvPr id="4" name="Picture 3" descr="Screen Shot 2014-09-22 at 8.30.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5800"/>
            <a:ext cx="9144000" cy="2892490"/>
          </a:xfrm>
          <a:prstGeom prst="rect">
            <a:avLst/>
          </a:prstGeom>
        </p:spPr>
      </p:pic>
    </p:spTree>
    <p:extLst>
      <p:ext uri="{BB962C8B-B14F-4D97-AF65-F5344CB8AC3E}">
        <p14:creationId xmlns:p14="http://schemas.microsoft.com/office/powerpoint/2010/main" val="41768083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9-21 at 7.1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01341" cy="6858000"/>
          </a:xfrm>
          <a:prstGeom prst="rect">
            <a:avLst/>
          </a:prstGeom>
        </p:spPr>
      </p:pic>
    </p:spTree>
    <p:extLst>
      <p:ext uri="{BB962C8B-B14F-4D97-AF65-F5344CB8AC3E}">
        <p14:creationId xmlns:p14="http://schemas.microsoft.com/office/powerpoint/2010/main" val="31236623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9-21 at 7.12.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8977007" cy="6858000"/>
          </a:xfrm>
          <a:prstGeom prst="rect">
            <a:avLst/>
          </a:prstGeom>
        </p:spPr>
      </p:pic>
    </p:spTree>
    <p:extLst>
      <p:ext uri="{BB962C8B-B14F-4D97-AF65-F5344CB8AC3E}">
        <p14:creationId xmlns:p14="http://schemas.microsoft.com/office/powerpoint/2010/main" val="22021663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7607"/>
          </a:xfrm>
        </p:spPr>
        <p:txBody>
          <a:bodyPr/>
          <a:lstStyle/>
          <a:p>
            <a:r>
              <a:rPr lang="en-US" dirty="0" smtClean="0"/>
              <a:t>Acknowledgments - 1</a:t>
            </a:r>
            <a:endParaRPr lang="en-US" dirty="0"/>
          </a:p>
        </p:txBody>
      </p:sp>
      <p:sp>
        <p:nvSpPr>
          <p:cNvPr id="6" name="Content Placeholder 2"/>
          <p:cNvSpPr>
            <a:spLocks noGrp="1"/>
          </p:cNvSpPr>
          <p:nvPr>
            <p:ph sz="quarter" idx="1"/>
          </p:nvPr>
        </p:nvSpPr>
        <p:spPr>
          <a:xfrm>
            <a:off x="0" y="1034752"/>
            <a:ext cx="8879417" cy="5686187"/>
          </a:xfrm>
        </p:spPr>
        <p:txBody>
          <a:bodyPr>
            <a:normAutofit fontScale="85000" lnSpcReduction="10000"/>
          </a:bodyPr>
          <a:lstStyle/>
          <a:p>
            <a:r>
              <a:rPr lang="en-US" altLang="zh-CN" b="1" u="sng" dirty="0" smtClean="0"/>
              <a:t>External Advisory Board   (please introduce yourselves!)</a:t>
            </a:r>
          </a:p>
          <a:p>
            <a:endParaRPr lang="en-US" altLang="zh-CN" sz="1900" b="1" u="sng" dirty="0" smtClean="0"/>
          </a:p>
          <a:p>
            <a:r>
              <a:rPr lang="en-US" altLang="zh-CN" dirty="0" smtClean="0"/>
              <a:t>David </a:t>
            </a:r>
            <a:r>
              <a:rPr lang="en-US" altLang="zh-CN" dirty="0" err="1" smtClean="0"/>
              <a:t>Chaiken</a:t>
            </a:r>
            <a:r>
              <a:rPr lang="en-US" altLang="zh-CN" dirty="0" smtClean="0"/>
              <a:t>, CTO, </a:t>
            </a:r>
            <a:r>
              <a:rPr lang="en-US" altLang="zh-CN" dirty="0" err="1" smtClean="0"/>
              <a:t>Altiscale</a:t>
            </a:r>
            <a:endParaRPr lang="en-US" altLang="zh-CN" dirty="0" smtClean="0"/>
          </a:p>
          <a:p>
            <a:r>
              <a:rPr lang="en-US" altLang="zh-CN" dirty="0" smtClean="0"/>
              <a:t>Kristine Hanna, Director Archiving Services, Internet Archive</a:t>
            </a:r>
          </a:p>
          <a:p>
            <a:r>
              <a:rPr lang="en-US" altLang="zh-CN" dirty="0" smtClean="0"/>
              <a:t>Geoff Harder, Associate University Librarian, Univ. Alberta</a:t>
            </a:r>
          </a:p>
          <a:p>
            <a:r>
              <a:rPr lang="en-US" altLang="zh-CN" dirty="0" smtClean="0"/>
              <a:t>Grant Ingersoll, CTO, </a:t>
            </a:r>
            <a:r>
              <a:rPr lang="en-US" altLang="zh-CN" dirty="0" err="1" smtClean="0"/>
              <a:t>LucidWorks</a:t>
            </a:r>
            <a:endParaRPr lang="en-US" altLang="zh-CN" dirty="0" smtClean="0"/>
          </a:p>
          <a:p>
            <a:r>
              <a:rPr lang="en-US" altLang="zh-CN" dirty="0" smtClean="0"/>
              <a:t>Kris </a:t>
            </a:r>
            <a:r>
              <a:rPr lang="en-US" altLang="zh-CN" dirty="0" err="1" smtClean="0"/>
              <a:t>Kasianovitz</a:t>
            </a:r>
            <a:r>
              <a:rPr lang="en-US" altLang="zh-CN" dirty="0"/>
              <a:t>, International, State, and Local Government Documents </a:t>
            </a:r>
            <a:r>
              <a:rPr lang="en-US" altLang="zh-CN" dirty="0" smtClean="0"/>
              <a:t>Librarian, Stanford University</a:t>
            </a:r>
          </a:p>
          <a:p>
            <a:r>
              <a:rPr lang="en-US" altLang="zh-CN" dirty="0" smtClean="0"/>
              <a:t>Patrick Meier, </a:t>
            </a:r>
            <a:r>
              <a:rPr lang="en-US" altLang="zh-CN" dirty="0" err="1" smtClean="0"/>
              <a:t>iRevolution.net</a:t>
            </a:r>
            <a:r>
              <a:rPr lang="en-US" altLang="zh-CN" dirty="0" smtClean="0"/>
              <a:t>, Director of Social Innovation at Qatar </a:t>
            </a:r>
            <a:r>
              <a:rPr lang="en-US" altLang="zh-CN" dirty="0"/>
              <a:t>Computing Research Institute (QCRI)</a:t>
            </a:r>
            <a:endParaRPr lang="en-US" altLang="zh-CN" dirty="0" smtClean="0"/>
          </a:p>
          <a:p>
            <a:r>
              <a:rPr lang="en-US" altLang="zh-CN" dirty="0" smtClean="0"/>
              <a:t>Susan Metros, Associate CIO &amp; Associate Vice Provost, USC</a:t>
            </a:r>
          </a:p>
          <a:p>
            <a:r>
              <a:rPr lang="en-US" altLang="zh-CN" dirty="0" smtClean="0"/>
              <a:t>Michael Nelson, Associate Prof., Old Dominion University</a:t>
            </a:r>
          </a:p>
          <a:p>
            <a:r>
              <a:rPr lang="en-US" altLang="zh-CN" dirty="0" smtClean="0"/>
              <a:t>Eric Van de </a:t>
            </a:r>
            <a:r>
              <a:rPr lang="en-US" altLang="zh-CN" dirty="0" err="1" smtClean="0"/>
              <a:t>Velde</a:t>
            </a:r>
            <a:r>
              <a:rPr lang="en-US" altLang="zh-CN" dirty="0" smtClean="0"/>
              <a:t>, Owner, </a:t>
            </a:r>
            <a:r>
              <a:rPr lang="en-US" altLang="zh-CN" dirty="0" err="1" smtClean="0"/>
              <a:t>EVdV</a:t>
            </a:r>
            <a:r>
              <a:rPr lang="en-US" altLang="zh-CN" dirty="0" smtClean="0"/>
              <a:t> Consulting</a:t>
            </a:r>
          </a:p>
        </p:txBody>
      </p:sp>
    </p:spTree>
    <p:extLst>
      <p:ext uri="{BB962C8B-B14F-4D97-AF65-F5344CB8AC3E}">
        <p14:creationId xmlns:p14="http://schemas.microsoft.com/office/powerpoint/2010/main" val="27981568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and School Shootings</a:t>
            </a:r>
            <a:endParaRPr lang="en-US" dirty="0"/>
          </a:p>
        </p:txBody>
      </p:sp>
      <p:sp>
        <p:nvSpPr>
          <p:cNvPr id="3" name="Content Placeholder 2"/>
          <p:cNvSpPr>
            <a:spLocks noGrp="1"/>
          </p:cNvSpPr>
          <p:nvPr>
            <p:ph idx="1"/>
          </p:nvPr>
        </p:nvSpPr>
        <p:spPr>
          <a:xfrm>
            <a:off x="457200" y="1600200"/>
            <a:ext cx="8229600" cy="5033312"/>
          </a:xfrm>
        </p:spPr>
        <p:txBody>
          <a:bodyPr>
            <a:normAutofit fontScale="85000" lnSpcReduction="20000"/>
          </a:bodyPr>
          <a:lstStyle/>
          <a:p>
            <a:r>
              <a:rPr lang="en-US" dirty="0"/>
              <a:t>Please try out browsing and searching on this topic using </a:t>
            </a:r>
            <a:r>
              <a:rPr lang="en-US" dirty="0" smtClean="0">
                <a:hlinkClick r:id="rId2"/>
              </a:rPr>
              <a:t>http</a:t>
            </a:r>
            <a:r>
              <a:rPr lang="en-US" dirty="0">
                <a:hlinkClick r:id="rId2"/>
              </a:rPr>
              <a:t>://nick.dlib.vt.edu/ideal/collections/</a:t>
            </a:r>
            <a:endParaRPr lang="en-US" dirty="0" smtClean="0"/>
          </a:p>
          <a:p>
            <a:r>
              <a:rPr lang="en-US" dirty="0" smtClean="0"/>
              <a:t>Please </a:t>
            </a:r>
            <a:r>
              <a:rPr lang="en-US" dirty="0"/>
              <a:t>also see our page </a:t>
            </a:r>
            <a:r>
              <a:rPr lang="en-US" dirty="0">
                <a:hlinkClick r:id="rId3"/>
              </a:rPr>
              <a:t>http://www.eventsarchive.org/?q=node/</a:t>
            </a:r>
            <a:r>
              <a:rPr lang="en-US" dirty="0" smtClean="0">
                <a:hlinkClick r:id="rId3"/>
              </a:rPr>
              <a:t>38</a:t>
            </a:r>
            <a:endParaRPr lang="en-US" dirty="0" smtClean="0"/>
          </a:p>
          <a:p>
            <a:endParaRPr lang="en-US" dirty="0" smtClean="0"/>
          </a:p>
          <a:p>
            <a:r>
              <a:rPr lang="en-US" dirty="0" smtClean="0"/>
              <a:t>Regarding </a:t>
            </a:r>
            <a:r>
              <a:rPr lang="en-US" dirty="0"/>
              <a:t>that, can you comment:</a:t>
            </a:r>
            <a:br>
              <a:rPr lang="en-US" dirty="0"/>
            </a:br>
            <a:r>
              <a:rPr lang="en-US" dirty="0"/>
              <a:t>1. What suggestions would you make with regards to the visibility of this </a:t>
            </a:r>
            <a:r>
              <a:rPr lang="en-US" dirty="0" smtClean="0"/>
              <a:t>collection </a:t>
            </a:r>
            <a:r>
              <a:rPr lang="en-US" dirty="0"/>
              <a:t>on the website?</a:t>
            </a:r>
            <a:br>
              <a:rPr lang="en-US" dirty="0"/>
            </a:br>
            <a:r>
              <a:rPr lang="en-US" dirty="0"/>
              <a:t>2. What kinds of information would be useful for us to provide for </a:t>
            </a:r>
            <a:r>
              <a:rPr lang="en-US" dirty="0" smtClean="0"/>
              <a:t>unique entries </a:t>
            </a:r>
            <a:r>
              <a:rPr lang="en-US" dirty="0"/>
              <a:t>in the collection? Is what we have adequate?</a:t>
            </a:r>
            <a:br>
              <a:rPr lang="en-US" dirty="0"/>
            </a:br>
            <a:r>
              <a:rPr lang="en-US" dirty="0"/>
              <a:t>3. What sources of information would you suggest to consider in </a:t>
            </a:r>
            <a:r>
              <a:rPr lang="en-US" dirty="0" smtClean="0"/>
              <a:t>future efforts </a:t>
            </a:r>
            <a:r>
              <a:rPr lang="en-US" dirty="0"/>
              <a:t>to develop the collection?</a:t>
            </a:r>
          </a:p>
        </p:txBody>
      </p:sp>
    </p:spTree>
    <p:extLst>
      <p:ext uri="{BB962C8B-B14F-4D97-AF65-F5344CB8AC3E}">
        <p14:creationId xmlns:p14="http://schemas.microsoft.com/office/powerpoint/2010/main" val="22735384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0"/>
            <a:ext cx="8229600" cy="1143000"/>
          </a:xfrm>
        </p:spPr>
        <p:txBody>
          <a:bodyPr>
            <a:normAutofit/>
          </a:bodyPr>
          <a:lstStyle/>
          <a:p>
            <a:r>
              <a:rPr lang="en-US" dirty="0" smtClean="0"/>
              <a:t>Some Discussion Topics; Priorities?</a:t>
            </a:r>
            <a:endParaRPr lang="en-US" dirty="0"/>
          </a:p>
        </p:txBody>
      </p:sp>
      <p:sp>
        <p:nvSpPr>
          <p:cNvPr id="3" name="Content Placeholder 2"/>
          <p:cNvSpPr>
            <a:spLocks noGrp="1"/>
          </p:cNvSpPr>
          <p:nvPr>
            <p:ph idx="1"/>
          </p:nvPr>
        </p:nvSpPr>
        <p:spPr>
          <a:xfrm>
            <a:off x="287867" y="1049866"/>
            <a:ext cx="4199466" cy="5585884"/>
          </a:xfrm>
        </p:spPr>
        <p:txBody>
          <a:bodyPr>
            <a:normAutofit fontScale="70000" lnSpcReduction="20000"/>
          </a:bodyPr>
          <a:lstStyle/>
          <a:p>
            <a:r>
              <a:rPr lang="en-US" dirty="0"/>
              <a:t>Facilities</a:t>
            </a:r>
          </a:p>
          <a:p>
            <a:pPr lvl="1"/>
            <a:r>
              <a:rPr lang="en-US" dirty="0" smtClean="0"/>
              <a:t>Webserver: website, …</a:t>
            </a:r>
            <a:endParaRPr lang="en-US" dirty="0"/>
          </a:p>
          <a:p>
            <a:pPr lvl="1"/>
            <a:r>
              <a:rPr lang="en-US" dirty="0" err="1" smtClean="0"/>
              <a:t>Hadoop</a:t>
            </a:r>
            <a:r>
              <a:rPr lang="en-US" dirty="0" smtClean="0"/>
              <a:t> </a:t>
            </a:r>
            <a:r>
              <a:rPr lang="en-US" dirty="0"/>
              <a:t>cluster</a:t>
            </a:r>
          </a:p>
          <a:p>
            <a:pPr lvl="1"/>
            <a:r>
              <a:rPr lang="en-US" dirty="0" smtClean="0"/>
              <a:t>Research </a:t>
            </a:r>
            <a:r>
              <a:rPr lang="en-US" dirty="0"/>
              <a:t>systems: tweet collecting, etc.</a:t>
            </a:r>
          </a:p>
          <a:p>
            <a:endParaRPr lang="en-US" dirty="0"/>
          </a:p>
          <a:p>
            <a:r>
              <a:rPr lang="en-US" dirty="0"/>
              <a:t>Collections</a:t>
            </a:r>
          </a:p>
          <a:p>
            <a:pPr lvl="1"/>
            <a:r>
              <a:rPr lang="en-US" dirty="0" smtClean="0"/>
              <a:t>Twitter</a:t>
            </a:r>
            <a:endParaRPr lang="en-US" dirty="0"/>
          </a:p>
          <a:p>
            <a:pPr lvl="1"/>
            <a:r>
              <a:rPr lang="en-US" dirty="0" smtClean="0"/>
              <a:t>Internet </a:t>
            </a:r>
            <a:r>
              <a:rPr lang="en-US" dirty="0"/>
              <a:t>Archive</a:t>
            </a:r>
          </a:p>
          <a:p>
            <a:pPr lvl="1"/>
            <a:r>
              <a:rPr lang="en-US" dirty="0" smtClean="0"/>
              <a:t>Focused crawled webpages</a:t>
            </a:r>
          </a:p>
          <a:p>
            <a:pPr lvl="1"/>
            <a:r>
              <a:rPr lang="en-US" dirty="0"/>
              <a:t>User </a:t>
            </a:r>
            <a:r>
              <a:rPr lang="en-US" dirty="0" smtClean="0"/>
              <a:t>requested + Auto-spotting</a:t>
            </a:r>
            <a:endParaRPr lang="en-US" dirty="0"/>
          </a:p>
          <a:p>
            <a:endParaRPr lang="en-US" dirty="0"/>
          </a:p>
          <a:p>
            <a:r>
              <a:rPr lang="en-US" dirty="0"/>
              <a:t>Services</a:t>
            </a:r>
          </a:p>
          <a:p>
            <a:pPr lvl="1"/>
            <a:r>
              <a:rPr lang="en-US" dirty="0" smtClean="0"/>
              <a:t>Demo </a:t>
            </a:r>
            <a:r>
              <a:rPr lang="en-US" dirty="0"/>
              <a:t>for searching and browsing</a:t>
            </a:r>
          </a:p>
          <a:p>
            <a:pPr lvl="1"/>
            <a:r>
              <a:rPr lang="en-US" dirty="0" smtClean="0"/>
              <a:t>Support for </a:t>
            </a:r>
            <a:r>
              <a:rPr lang="en-US" dirty="0"/>
              <a:t>CL </a:t>
            </a:r>
            <a:r>
              <a:rPr lang="en-US" dirty="0" smtClean="0"/>
              <a:t>course</a:t>
            </a:r>
          </a:p>
          <a:p>
            <a:pPr lvl="1"/>
            <a:r>
              <a:rPr lang="en-US" dirty="0" smtClean="0"/>
              <a:t>Analysis &amp; visualization</a:t>
            </a:r>
            <a:endParaRPr lang="en-US" dirty="0"/>
          </a:p>
          <a:p>
            <a:endParaRPr lang="en-US" dirty="0"/>
          </a:p>
        </p:txBody>
      </p:sp>
      <p:sp>
        <p:nvSpPr>
          <p:cNvPr id="4" name="Content Placeholder 2"/>
          <p:cNvSpPr txBox="1">
            <a:spLocks/>
          </p:cNvSpPr>
          <p:nvPr/>
        </p:nvSpPr>
        <p:spPr>
          <a:xfrm>
            <a:off x="4683734" y="1143000"/>
            <a:ext cx="4460266" cy="57150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Website</a:t>
            </a:r>
          </a:p>
          <a:p>
            <a:pPr lvl="1"/>
            <a:r>
              <a:rPr lang="en-US" dirty="0" smtClean="0"/>
              <a:t>Inherits from </a:t>
            </a:r>
            <a:r>
              <a:rPr lang="en-US" dirty="0" err="1" smtClean="0"/>
              <a:t>CTRnet</a:t>
            </a:r>
            <a:endParaRPr lang="en-US" dirty="0" smtClean="0"/>
          </a:p>
          <a:p>
            <a:pPr lvl="1"/>
            <a:r>
              <a:rPr lang="en-US" dirty="0" smtClean="0"/>
              <a:t>Evolving organization and coverage</a:t>
            </a:r>
          </a:p>
          <a:p>
            <a:pPr lvl="1"/>
            <a:r>
              <a:rPr lang="en-US" dirty="0" smtClean="0"/>
              <a:t>Suggestions welcome!</a:t>
            </a:r>
          </a:p>
          <a:p>
            <a:endParaRPr lang="en-US" dirty="0" smtClean="0"/>
          </a:p>
          <a:p>
            <a:r>
              <a:rPr lang="en-US" dirty="0" smtClean="0"/>
              <a:t>Education/Research</a:t>
            </a:r>
          </a:p>
          <a:p>
            <a:pPr lvl="1"/>
            <a:r>
              <a:rPr lang="en-US" dirty="0" smtClean="0"/>
              <a:t>Mohamed: focused crawling</a:t>
            </a:r>
          </a:p>
          <a:p>
            <a:pPr lvl="1"/>
            <a:r>
              <a:rPr lang="en-US" dirty="0" err="1" smtClean="0"/>
              <a:t>Sunshin</a:t>
            </a:r>
            <a:r>
              <a:rPr lang="en-US" dirty="0" smtClean="0"/>
              <a:t>: tweet geo-location</a:t>
            </a:r>
          </a:p>
          <a:p>
            <a:pPr lvl="1"/>
            <a:r>
              <a:rPr lang="en-US" dirty="0" smtClean="0"/>
              <a:t>Courses</a:t>
            </a:r>
          </a:p>
          <a:p>
            <a:pPr lvl="1"/>
            <a:r>
              <a:rPr lang="en-US" dirty="0" smtClean="0"/>
              <a:t>Supporting outside user groups</a:t>
            </a:r>
          </a:p>
          <a:p>
            <a:endParaRPr lang="en-US" dirty="0" smtClean="0"/>
          </a:p>
          <a:p>
            <a:r>
              <a:rPr lang="en-US" dirty="0" smtClean="0"/>
              <a:t>Publications</a:t>
            </a:r>
          </a:p>
          <a:p>
            <a:pPr lvl="1"/>
            <a:r>
              <a:rPr lang="en-US" dirty="0" smtClean="0"/>
              <a:t>Related to doctoral work</a:t>
            </a:r>
          </a:p>
          <a:p>
            <a:pPr lvl="1"/>
            <a:r>
              <a:rPr lang="en-US" dirty="0" smtClean="0"/>
              <a:t>Related to surveys</a:t>
            </a:r>
          </a:p>
          <a:p>
            <a:pPr lvl="1"/>
            <a:r>
              <a:rPr lang="en-US" dirty="0" smtClean="0"/>
              <a:t>From classes, projects</a:t>
            </a:r>
            <a:endParaRPr lang="en-US" dirty="0"/>
          </a:p>
        </p:txBody>
      </p:sp>
    </p:spTree>
    <p:extLst>
      <p:ext uri="{BB962C8B-B14F-4D97-AF65-F5344CB8AC3E}">
        <p14:creationId xmlns:p14="http://schemas.microsoft.com/office/powerpoint/2010/main" val="10715943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533400" y="2971800"/>
            <a:ext cx="8229600" cy="1981200"/>
          </a:xfrm>
        </p:spPr>
        <p:txBody>
          <a:bodyPr>
            <a:normAutofit fontScale="90000"/>
          </a:bodyPr>
          <a:lstStyle/>
          <a:p>
            <a:r>
              <a:rPr lang="en-US" dirty="0">
                <a:latin typeface="Bookman Old Style" charset="0"/>
              </a:rPr>
              <a:t>Thank you!</a:t>
            </a:r>
            <a:br>
              <a:rPr lang="en-US" dirty="0">
                <a:latin typeface="Bookman Old Style" charset="0"/>
              </a:rPr>
            </a:br>
            <a:r>
              <a:rPr lang="en-US" dirty="0">
                <a:latin typeface="Bookman Old Style" charset="0"/>
              </a:rPr>
              <a:t/>
            </a:r>
            <a:br>
              <a:rPr lang="en-US" dirty="0">
                <a:latin typeface="Bookman Old Style" charset="0"/>
              </a:rPr>
            </a:br>
            <a:r>
              <a:rPr lang="en-US" dirty="0">
                <a:latin typeface="Bookman Old Style" charset="0"/>
              </a:rPr>
              <a:t>Questions/Comments</a:t>
            </a:r>
            <a:r>
              <a:rPr lang="en-US" dirty="0" smtClean="0">
                <a:latin typeface="Bookman Old Style" charset="0"/>
              </a:rPr>
              <a:t>?</a:t>
            </a:r>
            <a:br>
              <a:rPr lang="en-US" dirty="0" smtClean="0">
                <a:latin typeface="Bookman Old Style" charset="0"/>
              </a:rPr>
            </a:br>
            <a:r>
              <a:rPr lang="en-US" dirty="0">
                <a:latin typeface="Bookman Old Style" charset="0"/>
              </a:rPr>
              <a:t/>
            </a:r>
            <a:br>
              <a:rPr lang="en-US" dirty="0">
                <a:latin typeface="Bookman Old Style" charset="0"/>
              </a:rPr>
            </a:br>
            <a:r>
              <a:rPr lang="en-US" sz="2400" dirty="0" smtClean="0">
                <a:latin typeface="Bookman Old Style" charset="0"/>
                <a:hlinkClick r:id="rId2"/>
              </a:rPr>
              <a:t>fox@vt.edu</a:t>
            </a:r>
            <a:r>
              <a:rPr lang="en-US" sz="2400" dirty="0" smtClean="0">
                <a:latin typeface="Bookman Old Style" charset="0"/>
              </a:rPr>
              <a:t>, 540-231-5113</a:t>
            </a:r>
            <a:br>
              <a:rPr lang="en-US" sz="2400" dirty="0" smtClean="0">
                <a:latin typeface="Bookman Old Style" charset="0"/>
              </a:rPr>
            </a:br>
            <a:r>
              <a:rPr lang="en-US" sz="2400" dirty="0" smtClean="0">
                <a:latin typeface="Bookman Old Style" charset="0"/>
              </a:rPr>
              <a:t/>
            </a:r>
            <a:br>
              <a:rPr lang="en-US" sz="2400" dirty="0" smtClean="0">
                <a:latin typeface="Bookman Old Style" charset="0"/>
              </a:rPr>
            </a:br>
            <a:r>
              <a:rPr lang="en-US" sz="2400" dirty="0" smtClean="0">
                <a:latin typeface="Bookman Old Style" charset="0"/>
              </a:rPr>
              <a:t>IDEAL</a:t>
            </a:r>
            <a:r>
              <a:rPr lang="en-US" sz="2400" dirty="0">
                <a:latin typeface="Bookman Old Style" charset="0"/>
              </a:rPr>
              <a:t>-BOARDS@LISTSERV.VT.EDU</a:t>
            </a:r>
            <a:br>
              <a:rPr lang="en-US" sz="2400" dirty="0">
                <a:latin typeface="Bookman Old Style" charset="0"/>
              </a:rPr>
            </a:br>
            <a:r>
              <a:rPr lang="en-US" sz="2400" dirty="0" smtClean="0">
                <a:latin typeface="Bookman Old Style" charset="0"/>
              </a:rPr>
              <a:t/>
            </a:r>
            <a:br>
              <a:rPr lang="en-US" sz="2400" dirty="0" smtClean="0">
                <a:latin typeface="Bookman Old Style" charset="0"/>
              </a:rPr>
            </a:br>
            <a:r>
              <a:rPr lang="en-US" sz="2400" dirty="0" smtClean="0">
                <a:latin typeface="Bookman Old Style" charset="0"/>
              </a:rPr>
              <a:t>IDEAL</a:t>
            </a:r>
            <a:r>
              <a:rPr lang="en-US" sz="2400" dirty="0">
                <a:latin typeface="Bookman Old Style" charset="0"/>
              </a:rPr>
              <a:t>-CORE@LISTSERV.VT.EDU</a:t>
            </a:r>
            <a:br>
              <a:rPr lang="en-US" sz="2400" dirty="0">
                <a:latin typeface="Bookman Old Style" charset="0"/>
              </a:rPr>
            </a:br>
            <a:endParaRPr lang="en-US" sz="2400" dirty="0">
              <a:latin typeface="Bookman Old Style" charset="0"/>
            </a:endParaRPr>
          </a:p>
        </p:txBody>
      </p:sp>
    </p:spTree>
    <p:extLst>
      <p:ext uri="{BB962C8B-B14F-4D97-AF65-F5344CB8AC3E}">
        <p14:creationId xmlns:p14="http://schemas.microsoft.com/office/powerpoint/2010/main" val="34641686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49"/>
            <a:ext cx="8229600" cy="1143000"/>
          </a:xfrm>
        </p:spPr>
        <p:txBody>
          <a:bodyPr>
            <a:normAutofit fontScale="90000"/>
          </a:bodyPr>
          <a:lstStyle/>
          <a:p>
            <a:r>
              <a:rPr lang="en-US" dirty="0"/>
              <a:t>Backup slides in case questions arise:</a:t>
            </a:r>
            <a:br>
              <a:rPr lang="en-US" dirty="0"/>
            </a:br>
            <a:endParaRPr lang="en-US" dirty="0"/>
          </a:p>
        </p:txBody>
      </p:sp>
      <p:sp>
        <p:nvSpPr>
          <p:cNvPr id="3" name="Content Placeholder 2"/>
          <p:cNvSpPr>
            <a:spLocks noGrp="1"/>
          </p:cNvSpPr>
          <p:nvPr>
            <p:ph idx="1"/>
          </p:nvPr>
        </p:nvSpPr>
        <p:spPr/>
        <p:txBody>
          <a:bodyPr/>
          <a:lstStyle/>
          <a:p>
            <a:r>
              <a:rPr lang="en-US" dirty="0" smtClean="0"/>
              <a:t>CS6604 project for sharing tweet </a:t>
            </a:r>
            <a:r>
              <a:rPr lang="en-US" dirty="0" smtClean="0"/>
              <a:t>collections</a:t>
            </a:r>
          </a:p>
          <a:p>
            <a:r>
              <a:rPr lang="en-US" dirty="0" smtClean="0"/>
              <a:t>Earthquakes taxonomy, terminology - details</a:t>
            </a:r>
            <a:endParaRPr lang="en-US" dirty="0"/>
          </a:p>
        </p:txBody>
      </p:sp>
    </p:spTree>
    <p:extLst>
      <p:ext uri="{BB962C8B-B14F-4D97-AF65-F5344CB8AC3E}">
        <p14:creationId xmlns:p14="http://schemas.microsoft.com/office/powerpoint/2010/main" val="2008216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Recommended Collection-Level Metadata</a:t>
            </a:r>
            <a:br>
              <a:rPr lang="en-US" sz="3600" dirty="0" smtClean="0"/>
            </a:br>
            <a:r>
              <a:rPr lang="en-US" sz="2800" dirty="0" smtClean="0"/>
              <a:t>CS6604 Spring 2014: Michael </a:t>
            </a:r>
            <a:r>
              <a:rPr lang="en-US" sz="2800" dirty="0" err="1" smtClean="0"/>
              <a:t>Shuffett</a:t>
            </a:r>
            <a:endParaRPr lang="en-US" sz="2800" dirty="0"/>
          </a:p>
        </p:txBody>
      </p:sp>
      <p:sp>
        <p:nvSpPr>
          <p:cNvPr id="3" name="Content Placeholder 2"/>
          <p:cNvSpPr>
            <a:spLocks noGrp="1"/>
          </p:cNvSpPr>
          <p:nvPr>
            <p:ph idx="1"/>
          </p:nvPr>
        </p:nvSpPr>
        <p:spPr>
          <a:xfrm>
            <a:off x="262049" y="1600200"/>
            <a:ext cx="8687933" cy="5042346"/>
          </a:xfrm>
        </p:spPr>
        <p:txBody>
          <a:bodyPr>
            <a:normAutofit fontScale="92500" lnSpcReduction="20000"/>
          </a:bodyPr>
          <a:lstStyle/>
          <a:p>
            <a:r>
              <a:rPr lang="en-US" dirty="0" smtClean="0"/>
              <a:t>Dublin Core</a:t>
            </a:r>
          </a:p>
          <a:p>
            <a:pPr lvl="1"/>
            <a:r>
              <a:rPr lang="en-US" dirty="0" smtClean="0"/>
              <a:t>Title, Description</a:t>
            </a:r>
          </a:p>
          <a:p>
            <a:r>
              <a:rPr lang="en-US" dirty="0" smtClean="0"/>
              <a:t>PROV-O</a:t>
            </a:r>
          </a:p>
          <a:p>
            <a:pPr lvl="1"/>
            <a:r>
              <a:rPr lang="en-US" dirty="0" smtClean="0"/>
              <a:t>Starting Point Classes</a:t>
            </a:r>
          </a:p>
          <a:p>
            <a:pPr lvl="1"/>
            <a:r>
              <a:rPr lang="en-US" dirty="0" smtClean="0"/>
              <a:t>Collection process, organization, </a:t>
            </a:r>
            <a:r>
              <a:rPr lang="en-US" dirty="0" err="1" smtClean="0"/>
              <a:t>hadMember</a:t>
            </a:r>
            <a:r>
              <a:rPr lang="en-US" dirty="0" smtClean="0"/>
              <a:t>, </a:t>
            </a:r>
            <a:r>
              <a:rPr lang="en-US" dirty="0" err="1" smtClean="0"/>
              <a:t>atLocation</a:t>
            </a:r>
            <a:endParaRPr lang="en-US" dirty="0" smtClean="0"/>
          </a:p>
          <a:p>
            <a:r>
              <a:rPr lang="en-US" dirty="0" smtClean="0"/>
              <a:t>ISO 3166-2 for locations</a:t>
            </a:r>
          </a:p>
          <a:p>
            <a:r>
              <a:rPr lang="en-US" dirty="0" smtClean="0"/>
              <a:t>W3/</a:t>
            </a:r>
            <a:r>
              <a:rPr lang="en-US" dirty="0" err="1" smtClean="0"/>
              <a:t>XMLSchema#dateTime</a:t>
            </a:r>
            <a:endParaRPr lang="en-US" dirty="0" smtClean="0"/>
          </a:p>
          <a:p>
            <a:endParaRPr lang="en-US" dirty="0" smtClean="0"/>
          </a:p>
          <a:p>
            <a:r>
              <a:rPr lang="en-US" dirty="0" smtClean="0"/>
              <a:t>PLUS: </a:t>
            </a:r>
            <a:r>
              <a:rPr lang="en-US" dirty="0" err="1" smtClean="0"/>
              <a:t>TweetID</a:t>
            </a:r>
            <a:r>
              <a:rPr lang="en-US" dirty="0" smtClean="0"/>
              <a:t> tool for tweet collections</a:t>
            </a:r>
          </a:p>
          <a:p>
            <a:pPr lvl="1"/>
            <a:r>
              <a:rPr lang="en-US" dirty="0" smtClean="0"/>
              <a:t>Extracts tweet and collection level metadata</a:t>
            </a:r>
          </a:p>
          <a:p>
            <a:pPr lvl="1"/>
            <a:r>
              <a:rPr lang="en-US" dirty="0" smtClean="0"/>
              <a:t>Compares / combines tweet collections</a:t>
            </a:r>
          </a:p>
          <a:p>
            <a:endParaRPr lang="en-US" dirty="0" smtClean="0"/>
          </a:p>
          <a:p>
            <a:pPr lvl="1"/>
            <a:endParaRPr lang="en-US" dirty="0"/>
          </a:p>
        </p:txBody>
      </p:sp>
    </p:spTree>
    <p:extLst>
      <p:ext uri="{BB962C8B-B14F-4D97-AF65-F5344CB8AC3E}">
        <p14:creationId xmlns:p14="http://schemas.microsoft.com/office/powerpoint/2010/main" val="29321185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2800" b="1" dirty="0"/>
              <a:t>Earthquakes taxonomy and terminology</a:t>
            </a:r>
            <a:r>
              <a:rPr lang="en-US" dirty="0"/>
              <a:t/>
            </a:r>
            <a:br>
              <a:rPr lang="en-US" dirty="0"/>
            </a:br>
            <a:r>
              <a:rPr lang="en-US" sz="2200" dirty="0" smtClean="0"/>
              <a:t>Undergraduate </a:t>
            </a:r>
            <a:r>
              <a:rPr lang="en-US" sz="2200" dirty="0"/>
              <a:t>Research, Virginia Tech CS2994</a:t>
            </a:r>
            <a:br>
              <a:rPr lang="en-US" sz="2200" dirty="0"/>
            </a:br>
            <a:r>
              <a:rPr lang="en-US" sz="2200" dirty="0" err="1"/>
              <a:t>Rohan</a:t>
            </a:r>
            <a:r>
              <a:rPr lang="en-US" sz="2200" dirty="0"/>
              <a:t> </a:t>
            </a:r>
            <a:r>
              <a:rPr lang="en-US" sz="2200" dirty="0" err="1"/>
              <a:t>Kaul</a:t>
            </a:r>
            <a:r>
              <a:rPr lang="en-US" sz="2200" dirty="0"/>
              <a:t> and </a:t>
            </a:r>
            <a:r>
              <a:rPr lang="en-US" sz="2200" dirty="0" err="1"/>
              <a:t>Ishita</a:t>
            </a:r>
            <a:r>
              <a:rPr lang="en-US" sz="2200" dirty="0"/>
              <a:t> </a:t>
            </a:r>
            <a:r>
              <a:rPr lang="en-US" sz="2200" dirty="0" err="1"/>
              <a:t>Ganotra</a:t>
            </a:r>
            <a:r>
              <a:rPr lang="en-US" sz="2200" dirty="0"/>
              <a:t>, 8/16/2014</a:t>
            </a:r>
          </a:p>
        </p:txBody>
      </p:sp>
      <p:sp>
        <p:nvSpPr>
          <p:cNvPr id="3" name="Content Placeholder 2"/>
          <p:cNvSpPr>
            <a:spLocks noGrp="1"/>
          </p:cNvSpPr>
          <p:nvPr>
            <p:ph idx="1"/>
          </p:nvPr>
        </p:nvSpPr>
        <p:spPr>
          <a:xfrm>
            <a:off x="160550" y="1470411"/>
            <a:ext cx="2509299" cy="5028351"/>
          </a:xfrm>
        </p:spPr>
        <p:txBody>
          <a:bodyPr>
            <a:normAutofit fontScale="25000" lnSpcReduction="20000"/>
          </a:bodyPr>
          <a:lstStyle/>
          <a:p>
            <a:r>
              <a:rPr lang="en-US" dirty="0" err="1"/>
              <a:t>Earthquake.accelerogram</a:t>
            </a:r>
            <a:endParaRPr lang="en-US" dirty="0"/>
          </a:p>
          <a:p>
            <a:endParaRPr lang="en-US" dirty="0"/>
          </a:p>
          <a:p>
            <a:r>
              <a:rPr lang="en-US" dirty="0" err="1"/>
              <a:t>Earthquake.accelerogram.peakAcceleration</a:t>
            </a:r>
            <a:endParaRPr lang="en-US" dirty="0"/>
          </a:p>
          <a:p>
            <a:endParaRPr lang="en-US" dirty="0"/>
          </a:p>
          <a:p>
            <a:r>
              <a:rPr lang="en-US" dirty="0" err="1"/>
              <a:t>Earthquake.accelerogram.acceleration</a:t>
            </a:r>
            <a:endParaRPr lang="en-US" dirty="0"/>
          </a:p>
          <a:p>
            <a:endParaRPr lang="en-US" dirty="0"/>
          </a:p>
          <a:p>
            <a:r>
              <a:rPr lang="en-US" dirty="0" err="1"/>
              <a:t>Earthquake.accelerogram.velocity</a:t>
            </a:r>
            <a:endParaRPr lang="en-US" dirty="0"/>
          </a:p>
          <a:p>
            <a:endParaRPr lang="en-US" dirty="0"/>
          </a:p>
          <a:p>
            <a:r>
              <a:rPr lang="en-US" dirty="0" err="1"/>
              <a:t>Earthquake.accelerogram.displacement</a:t>
            </a:r>
            <a:endParaRPr lang="en-US" dirty="0"/>
          </a:p>
          <a:p>
            <a:endParaRPr lang="en-US" dirty="0"/>
          </a:p>
          <a:p>
            <a:r>
              <a:rPr lang="en-US" dirty="0" err="1"/>
              <a:t>Earthquake.accelerogram.accelerograph</a:t>
            </a:r>
            <a:endParaRPr lang="en-US" dirty="0"/>
          </a:p>
          <a:p>
            <a:endParaRPr lang="en-US" dirty="0"/>
          </a:p>
          <a:p>
            <a:r>
              <a:rPr lang="en-US" dirty="0" err="1"/>
              <a:t>Earthquake.tectonic.accretionaryWedge</a:t>
            </a:r>
            <a:endParaRPr lang="en-US" dirty="0"/>
          </a:p>
          <a:p>
            <a:endParaRPr lang="en-US" dirty="0"/>
          </a:p>
          <a:p>
            <a:r>
              <a:rPr lang="en-US" dirty="0"/>
              <a:t>Earthquake.tectonic.fault..</a:t>
            </a:r>
            <a:r>
              <a:rPr lang="en-US" dirty="0" err="1"/>
              <a:t>activefault</a:t>
            </a:r>
            <a:endParaRPr lang="en-US" dirty="0"/>
          </a:p>
          <a:p>
            <a:endParaRPr lang="en-US" dirty="0"/>
          </a:p>
          <a:p>
            <a:r>
              <a:rPr lang="en-US" dirty="0" err="1"/>
              <a:t>Earthquake.aftershocks</a:t>
            </a:r>
            <a:endParaRPr lang="en-US" dirty="0"/>
          </a:p>
          <a:p>
            <a:endParaRPr lang="en-US" dirty="0"/>
          </a:p>
          <a:p>
            <a:r>
              <a:rPr lang="en-US" dirty="0" err="1"/>
              <a:t>Earthquake.alluvium</a:t>
            </a:r>
            <a:endParaRPr lang="en-US" dirty="0"/>
          </a:p>
          <a:p>
            <a:endParaRPr lang="en-US" dirty="0"/>
          </a:p>
          <a:p>
            <a:r>
              <a:rPr lang="en-US" dirty="0" err="1"/>
              <a:t>Earthquake.amplification</a:t>
            </a:r>
            <a:endParaRPr lang="en-US" dirty="0"/>
          </a:p>
          <a:p>
            <a:endParaRPr lang="en-US" dirty="0"/>
          </a:p>
          <a:p>
            <a:r>
              <a:rPr lang="en-US" dirty="0" err="1"/>
              <a:t>Earthquake.amplification.softnessOfRocks</a:t>
            </a:r>
            <a:endParaRPr lang="en-US" dirty="0"/>
          </a:p>
          <a:p>
            <a:endParaRPr lang="en-US" dirty="0"/>
          </a:p>
          <a:p>
            <a:r>
              <a:rPr lang="en-US" dirty="0" err="1"/>
              <a:t>Earthquake.amplification.thicknessOfSediments</a:t>
            </a:r>
            <a:endParaRPr lang="en-US" dirty="0"/>
          </a:p>
          <a:p>
            <a:endParaRPr lang="en-US" dirty="0"/>
          </a:p>
          <a:p>
            <a:r>
              <a:rPr lang="en-US" dirty="0" err="1"/>
              <a:t>Earthquake.amplitude</a:t>
            </a:r>
            <a:endParaRPr lang="en-US" dirty="0"/>
          </a:p>
          <a:p>
            <a:endParaRPr lang="en-US" dirty="0"/>
          </a:p>
          <a:p>
            <a:r>
              <a:rPr lang="en-US" dirty="0" err="1"/>
              <a:t>Earthquake.amplitude.highAmplitude</a:t>
            </a:r>
            <a:endParaRPr lang="en-US" dirty="0"/>
          </a:p>
          <a:p>
            <a:endParaRPr lang="en-US" dirty="0"/>
          </a:p>
          <a:p>
            <a:r>
              <a:rPr lang="en-US" dirty="0" err="1"/>
              <a:t>Earthquake.amplitude.mediumAmplitude</a:t>
            </a:r>
            <a:endParaRPr lang="en-US" dirty="0"/>
          </a:p>
          <a:p>
            <a:endParaRPr lang="en-US" dirty="0"/>
          </a:p>
          <a:p>
            <a:r>
              <a:rPr lang="en-US" dirty="0" err="1"/>
              <a:t>Earthquake.amplitude.lowAmplitude</a:t>
            </a:r>
            <a:endParaRPr lang="en-US" dirty="0"/>
          </a:p>
          <a:p>
            <a:endParaRPr lang="en-US" dirty="0"/>
          </a:p>
          <a:p>
            <a:r>
              <a:rPr lang="en-US" dirty="0" err="1"/>
              <a:t>Earthquake.tectonic.arc</a:t>
            </a:r>
            <a:endParaRPr lang="en-US" dirty="0"/>
          </a:p>
          <a:p>
            <a:endParaRPr lang="en-US" dirty="0"/>
          </a:p>
          <a:p>
            <a:r>
              <a:rPr lang="en-US" dirty="0" err="1"/>
              <a:t>Earthquake.tectonic.fault.aseismic</a:t>
            </a:r>
            <a:endParaRPr lang="en-US" dirty="0"/>
          </a:p>
          <a:p>
            <a:endParaRPr lang="en-US" dirty="0"/>
          </a:p>
          <a:p>
            <a:r>
              <a:rPr lang="en-US" dirty="0" err="1"/>
              <a:t>Earthquake.tectonic.asperity</a:t>
            </a:r>
            <a:endParaRPr lang="en-US" dirty="0"/>
          </a:p>
        </p:txBody>
      </p:sp>
      <p:sp>
        <p:nvSpPr>
          <p:cNvPr id="4" name="Content Placeholder 2"/>
          <p:cNvSpPr txBox="1">
            <a:spLocks/>
          </p:cNvSpPr>
          <p:nvPr/>
        </p:nvSpPr>
        <p:spPr>
          <a:xfrm>
            <a:off x="3094042" y="1470411"/>
            <a:ext cx="2746251" cy="5028351"/>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t>Earthquake.earth.asthenosphere</a:t>
            </a:r>
            <a:endParaRPr lang="en-US" dirty="0"/>
          </a:p>
          <a:p>
            <a:endParaRPr lang="en-US" dirty="0"/>
          </a:p>
          <a:p>
            <a:r>
              <a:rPr lang="en-US" dirty="0" err="1"/>
              <a:t>Earthquake.attenuation</a:t>
            </a:r>
            <a:endParaRPr lang="en-US" dirty="0"/>
          </a:p>
          <a:p>
            <a:endParaRPr lang="en-US" dirty="0"/>
          </a:p>
          <a:p>
            <a:r>
              <a:rPr lang="en-US" dirty="0" err="1"/>
              <a:t>Earthquake.tectonic.backarc</a:t>
            </a:r>
            <a:endParaRPr lang="en-US" dirty="0"/>
          </a:p>
          <a:p>
            <a:endParaRPr lang="en-US" dirty="0"/>
          </a:p>
          <a:p>
            <a:r>
              <a:rPr lang="en-US" dirty="0" err="1"/>
              <a:t>Earthquake.earth.basement</a:t>
            </a:r>
            <a:endParaRPr lang="en-US" dirty="0"/>
          </a:p>
          <a:p>
            <a:endParaRPr lang="en-US" dirty="0"/>
          </a:p>
          <a:p>
            <a:r>
              <a:rPr lang="en-US" dirty="0" err="1"/>
              <a:t>Earthquake.earth.basement.bedrock</a:t>
            </a:r>
            <a:endParaRPr lang="en-US" dirty="0"/>
          </a:p>
          <a:p>
            <a:endParaRPr lang="en-US" dirty="0"/>
          </a:p>
          <a:p>
            <a:r>
              <a:rPr lang="en-US" dirty="0" err="1"/>
              <a:t>Earthquake.tectonic.benioffZone</a:t>
            </a:r>
            <a:endParaRPr lang="en-US" dirty="0"/>
          </a:p>
          <a:p>
            <a:endParaRPr lang="en-US" dirty="0"/>
          </a:p>
          <a:p>
            <a:r>
              <a:rPr lang="en-US" dirty="0" err="1"/>
              <a:t>Earthquake.tectonic.fault.blindThrustfault</a:t>
            </a:r>
            <a:endParaRPr lang="en-US" dirty="0"/>
          </a:p>
          <a:p>
            <a:endParaRPr lang="en-US" dirty="0"/>
          </a:p>
          <a:p>
            <a:r>
              <a:rPr lang="en-US" dirty="0" err="1"/>
              <a:t>Earthquake.seismicWave.bodyWave</a:t>
            </a:r>
            <a:endParaRPr lang="en-US" dirty="0"/>
          </a:p>
          <a:p>
            <a:endParaRPr lang="en-US" dirty="0"/>
          </a:p>
          <a:p>
            <a:r>
              <a:rPr lang="en-US" dirty="0" err="1"/>
              <a:t>Earthquake.seismicWave.bodyWave.pWave</a:t>
            </a:r>
            <a:endParaRPr lang="en-US" dirty="0"/>
          </a:p>
          <a:p>
            <a:endParaRPr lang="en-US" dirty="0"/>
          </a:p>
          <a:p>
            <a:r>
              <a:rPr lang="en-US" dirty="0" err="1"/>
              <a:t>Earthquake.seismicWave.bodyWave.sWave</a:t>
            </a:r>
            <a:endParaRPr lang="en-US" dirty="0"/>
          </a:p>
          <a:p>
            <a:endParaRPr lang="en-US" dirty="0"/>
          </a:p>
          <a:p>
            <a:r>
              <a:rPr lang="en-US" dirty="0" err="1"/>
              <a:t>Earthquake.earth.crust.brittleDuctileBoundary</a:t>
            </a:r>
            <a:endParaRPr lang="en-US" dirty="0"/>
          </a:p>
          <a:p>
            <a:endParaRPr lang="en-US" dirty="0"/>
          </a:p>
          <a:p>
            <a:r>
              <a:rPr lang="en-US" dirty="0"/>
              <a:t>Earthquake.dating.carbon14Age</a:t>
            </a:r>
          </a:p>
          <a:p>
            <a:endParaRPr lang="en-US" dirty="0"/>
          </a:p>
          <a:p>
            <a:r>
              <a:rPr lang="en-US" dirty="0" err="1"/>
              <a:t>Earthquake.stress.normalStress.tensionalStress</a:t>
            </a:r>
            <a:endParaRPr lang="en-US" dirty="0"/>
          </a:p>
          <a:p>
            <a:endParaRPr lang="en-US" dirty="0"/>
          </a:p>
          <a:p>
            <a:r>
              <a:rPr lang="en-US" dirty="0" err="1"/>
              <a:t>Earthquake.stress.normalStress.compressionalStress</a:t>
            </a:r>
            <a:endParaRPr lang="en-US" dirty="0"/>
          </a:p>
          <a:p>
            <a:endParaRPr lang="en-US" dirty="0"/>
          </a:p>
          <a:p>
            <a:r>
              <a:rPr lang="en-US" dirty="0" err="1"/>
              <a:t>Earthquake.stress.searStress</a:t>
            </a:r>
            <a:endParaRPr lang="en-US" dirty="0"/>
          </a:p>
          <a:p>
            <a:endParaRPr lang="en-US" dirty="0"/>
          </a:p>
          <a:p>
            <a:r>
              <a:rPr lang="en-US" dirty="0" err="1"/>
              <a:t>Earthquake.earth.core</a:t>
            </a:r>
            <a:endParaRPr lang="en-US" dirty="0"/>
          </a:p>
          <a:p>
            <a:endParaRPr lang="en-US" dirty="0"/>
          </a:p>
          <a:p>
            <a:r>
              <a:rPr lang="en-US" dirty="0" err="1"/>
              <a:t>Earthquake.tectonic.fault.creep</a:t>
            </a:r>
            <a:endParaRPr lang="en-US" dirty="0"/>
          </a:p>
          <a:p>
            <a:endParaRPr lang="en-US" dirty="0"/>
          </a:p>
          <a:p>
            <a:r>
              <a:rPr lang="en-US" dirty="0" err="1"/>
              <a:t>Earthquake.earth.crust</a:t>
            </a:r>
            <a:endParaRPr lang="en-US" dirty="0"/>
          </a:p>
          <a:p>
            <a:endParaRPr lang="en-US" dirty="0"/>
          </a:p>
          <a:p>
            <a:r>
              <a:rPr lang="en-US" dirty="0" err="1" smtClean="0"/>
              <a:t>Earthquake.stress.deformation</a:t>
            </a:r>
            <a:endParaRPr lang="en-US" dirty="0" smtClean="0"/>
          </a:p>
          <a:p>
            <a:r>
              <a:rPr lang="en-US" dirty="0" err="1"/>
              <a:t>Earthquake.tectonic.fault.dip</a:t>
            </a:r>
            <a:endParaRPr lang="en-US" dirty="0"/>
          </a:p>
          <a:p>
            <a:endParaRPr lang="en-US" dirty="0"/>
          </a:p>
          <a:p>
            <a:r>
              <a:rPr lang="en-US" dirty="0" err="1"/>
              <a:t>Earthquake.tectonic.fault.dipSlip</a:t>
            </a:r>
            <a:endParaRPr lang="en-US" dirty="0"/>
          </a:p>
          <a:p>
            <a:endParaRPr lang="en-US" dirty="0"/>
          </a:p>
          <a:p>
            <a:r>
              <a:rPr lang="en-US" dirty="0" err="1"/>
              <a:t>Earthquake.tectonic.fault.directivity</a:t>
            </a:r>
            <a:endParaRPr lang="en-US" dirty="0"/>
          </a:p>
        </p:txBody>
      </p:sp>
      <p:sp>
        <p:nvSpPr>
          <p:cNvPr id="6" name="Content Placeholder 2"/>
          <p:cNvSpPr txBox="1">
            <a:spLocks/>
          </p:cNvSpPr>
          <p:nvPr/>
        </p:nvSpPr>
        <p:spPr>
          <a:xfrm>
            <a:off x="6314913" y="1470411"/>
            <a:ext cx="2746251" cy="5028351"/>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t>Earthquake.earthquakeHazard</a:t>
            </a:r>
            <a:endParaRPr lang="en-US" dirty="0"/>
          </a:p>
          <a:p>
            <a:endParaRPr lang="en-US" dirty="0"/>
          </a:p>
          <a:p>
            <a:r>
              <a:rPr lang="en-US" dirty="0" err="1"/>
              <a:t>Earthquake.earthquakeHazard.surfacefault</a:t>
            </a:r>
            <a:endParaRPr lang="en-US" dirty="0"/>
          </a:p>
          <a:p>
            <a:endParaRPr lang="en-US" dirty="0"/>
          </a:p>
          <a:p>
            <a:r>
              <a:rPr lang="en-US" dirty="0" err="1"/>
              <a:t>Earthquake.earthquakeHazard.groundShake</a:t>
            </a:r>
            <a:endParaRPr lang="en-US" dirty="0"/>
          </a:p>
          <a:p>
            <a:endParaRPr lang="en-US" dirty="0"/>
          </a:p>
          <a:p>
            <a:r>
              <a:rPr lang="en-US" dirty="0" err="1"/>
              <a:t>Earthquake.earthquakeHazard.landslide</a:t>
            </a:r>
            <a:endParaRPr lang="en-US" dirty="0"/>
          </a:p>
          <a:p>
            <a:endParaRPr lang="en-US" dirty="0"/>
          </a:p>
          <a:p>
            <a:r>
              <a:rPr lang="en-US" dirty="0" err="1"/>
              <a:t>Earthquake.earthquakeHazard.liquefaction</a:t>
            </a:r>
            <a:endParaRPr lang="en-US" dirty="0"/>
          </a:p>
          <a:p>
            <a:endParaRPr lang="en-US" dirty="0"/>
          </a:p>
          <a:p>
            <a:r>
              <a:rPr lang="en-US" dirty="0" err="1"/>
              <a:t>Earthquake.earthquakeHazard.tectonicDeformation</a:t>
            </a:r>
            <a:endParaRPr lang="en-US" dirty="0"/>
          </a:p>
          <a:p>
            <a:endParaRPr lang="en-US" dirty="0"/>
          </a:p>
          <a:p>
            <a:r>
              <a:rPr lang="en-US" dirty="0" err="1"/>
              <a:t>Earthquake.earthquakeHazard.tsunami</a:t>
            </a:r>
            <a:endParaRPr lang="en-US" dirty="0"/>
          </a:p>
          <a:p>
            <a:endParaRPr lang="en-US" dirty="0"/>
          </a:p>
          <a:p>
            <a:r>
              <a:rPr lang="en-US" dirty="0" err="1"/>
              <a:t>Earthquake.earthquakeHazard.seiches</a:t>
            </a:r>
            <a:endParaRPr lang="en-US" dirty="0"/>
          </a:p>
          <a:p>
            <a:endParaRPr lang="en-US" dirty="0"/>
          </a:p>
          <a:p>
            <a:r>
              <a:rPr lang="en-US" dirty="0" err="1"/>
              <a:t>Earthquake.damage.earthquakeRisk</a:t>
            </a:r>
            <a:endParaRPr lang="en-US" dirty="0"/>
          </a:p>
          <a:p>
            <a:endParaRPr lang="en-US" dirty="0"/>
          </a:p>
          <a:p>
            <a:r>
              <a:rPr lang="en-US" dirty="0" err="1"/>
              <a:t>Earthquake.location.epicenter</a:t>
            </a:r>
            <a:endParaRPr lang="en-US" dirty="0"/>
          </a:p>
          <a:p>
            <a:endParaRPr lang="en-US" dirty="0"/>
          </a:p>
          <a:p>
            <a:r>
              <a:rPr lang="en-US" dirty="0" err="1"/>
              <a:t>Earthquake.tectonic.fault.faultGouge</a:t>
            </a:r>
            <a:endParaRPr lang="en-US" dirty="0"/>
          </a:p>
          <a:p>
            <a:endParaRPr lang="en-US" dirty="0"/>
          </a:p>
          <a:p>
            <a:r>
              <a:rPr lang="en-US" dirty="0" err="1"/>
              <a:t>Earthquake.tectonic.fault.faultPlane</a:t>
            </a:r>
            <a:endParaRPr lang="en-US" dirty="0"/>
          </a:p>
          <a:p>
            <a:endParaRPr lang="en-US" dirty="0"/>
          </a:p>
          <a:p>
            <a:r>
              <a:rPr lang="en-US" dirty="0" err="1"/>
              <a:t>Earthquake.tectonic.fault.faultScarp</a:t>
            </a:r>
            <a:endParaRPr lang="en-US" dirty="0"/>
          </a:p>
          <a:p>
            <a:endParaRPr lang="en-US" dirty="0"/>
          </a:p>
          <a:p>
            <a:r>
              <a:rPr lang="en-US" dirty="0" err="1"/>
              <a:t>Earthquake.tectonic.fault.faultTrace</a:t>
            </a:r>
            <a:endParaRPr lang="en-US" dirty="0"/>
          </a:p>
          <a:p>
            <a:endParaRPr lang="en-US" dirty="0"/>
          </a:p>
          <a:p>
            <a:r>
              <a:rPr lang="en-US" dirty="0" err="1"/>
              <a:t>Earthquake.tectonic.fault.faultPlaneSolution</a:t>
            </a:r>
            <a:endParaRPr lang="en-US" dirty="0"/>
          </a:p>
          <a:p>
            <a:endParaRPr lang="en-US" dirty="0"/>
          </a:p>
          <a:p>
            <a:r>
              <a:rPr lang="en-US" dirty="0" err="1"/>
              <a:t>Earthquake.tectonic.fault.focalMechanismSolution</a:t>
            </a:r>
            <a:endParaRPr lang="en-US" dirty="0"/>
          </a:p>
          <a:p>
            <a:endParaRPr lang="en-US" dirty="0"/>
          </a:p>
          <a:p>
            <a:r>
              <a:rPr lang="en-US" dirty="0" err="1"/>
              <a:t>Earthquake.seismogram.firstMotion</a:t>
            </a:r>
            <a:endParaRPr lang="en-US" dirty="0"/>
          </a:p>
          <a:p>
            <a:endParaRPr lang="en-US" dirty="0"/>
          </a:p>
          <a:p>
            <a:r>
              <a:rPr lang="en-US" dirty="0" err="1"/>
              <a:t>Eartquake.location.hypocenter</a:t>
            </a:r>
            <a:endParaRPr lang="en-US" dirty="0"/>
          </a:p>
          <a:p>
            <a:endParaRPr lang="en-US" dirty="0"/>
          </a:p>
          <a:p>
            <a:r>
              <a:rPr lang="en-US" dirty="0" err="1"/>
              <a:t>Earthquake.location.hypocenter.focalDepth</a:t>
            </a:r>
            <a:endParaRPr lang="en-US" dirty="0"/>
          </a:p>
          <a:p>
            <a:endParaRPr lang="en-US" dirty="0"/>
          </a:p>
          <a:p>
            <a:r>
              <a:rPr lang="en-US" dirty="0" err="1"/>
              <a:t>Earthquake.tectonic.forearc</a:t>
            </a:r>
            <a:endParaRPr lang="en-US" dirty="0"/>
          </a:p>
          <a:p>
            <a:endParaRPr lang="en-US" dirty="0"/>
          </a:p>
          <a:p>
            <a:r>
              <a:rPr lang="en-US" dirty="0" err="1" smtClean="0"/>
              <a:t>Earthquake.foreshock</a:t>
            </a:r>
            <a:endParaRPr lang="en-US" dirty="0"/>
          </a:p>
        </p:txBody>
      </p:sp>
      <p:sp>
        <p:nvSpPr>
          <p:cNvPr id="7" name="TextBox 6"/>
          <p:cNvSpPr txBox="1"/>
          <p:nvPr/>
        </p:nvSpPr>
        <p:spPr>
          <a:xfrm>
            <a:off x="8006278" y="6426092"/>
            <a:ext cx="568222" cy="369332"/>
          </a:xfrm>
          <a:prstGeom prst="rect">
            <a:avLst/>
          </a:prstGeom>
          <a:noFill/>
        </p:spPr>
        <p:txBody>
          <a:bodyPr wrap="none" rtlCol="0">
            <a:spAutoFit/>
          </a:bodyPr>
          <a:lstStyle/>
          <a:p>
            <a:r>
              <a:rPr lang="en-US" dirty="0" smtClean="0"/>
              <a:t>.  .  .</a:t>
            </a:r>
            <a:endParaRPr lang="en-US" dirty="0"/>
          </a:p>
        </p:txBody>
      </p:sp>
    </p:spTree>
    <p:extLst>
      <p:ext uri="{BB962C8B-B14F-4D97-AF65-F5344CB8AC3E}">
        <p14:creationId xmlns:p14="http://schemas.microsoft.com/office/powerpoint/2010/main" val="188374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7607"/>
          </a:xfrm>
        </p:spPr>
        <p:txBody>
          <a:bodyPr/>
          <a:lstStyle/>
          <a:p>
            <a:r>
              <a:rPr lang="en-US" dirty="0" smtClean="0"/>
              <a:t>Acknowledgments - 2</a:t>
            </a:r>
            <a:endParaRPr lang="en-US" dirty="0"/>
          </a:p>
        </p:txBody>
      </p:sp>
      <p:sp>
        <p:nvSpPr>
          <p:cNvPr id="4" name="Content Placeholder 2"/>
          <p:cNvSpPr txBox="1">
            <a:spLocks/>
          </p:cNvSpPr>
          <p:nvPr/>
        </p:nvSpPr>
        <p:spPr>
          <a:xfrm>
            <a:off x="338667" y="1017607"/>
            <a:ext cx="8805333" cy="568618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b="1" u="sng" dirty="0" smtClean="0"/>
              <a:t>Internal Advisory Board</a:t>
            </a:r>
          </a:p>
          <a:p>
            <a:endParaRPr lang="en-US" altLang="zh-CN" sz="1900" b="1" u="sng" dirty="0" smtClean="0"/>
          </a:p>
          <a:p>
            <a:r>
              <a:rPr lang="en-US" altLang="zh-CN" dirty="0" smtClean="0"/>
              <a:t>James </a:t>
            </a:r>
            <a:r>
              <a:rPr lang="en-US" altLang="zh-CN" dirty="0" err="1" smtClean="0"/>
              <a:t>Hawdon</a:t>
            </a:r>
            <a:r>
              <a:rPr lang="en-US" altLang="zh-CN" dirty="0" smtClean="0"/>
              <a:t>, Sociology &amp; Director of Center for Peace Studies &amp; Violence Prevention (CPSVP)</a:t>
            </a:r>
          </a:p>
          <a:p>
            <a:r>
              <a:rPr lang="en-US" altLang="zh-CN" dirty="0" smtClean="0"/>
              <a:t>Russell Jones, Psychology</a:t>
            </a:r>
          </a:p>
          <a:p>
            <a:r>
              <a:rPr lang="en-US" altLang="zh-CN" dirty="0" smtClean="0"/>
              <a:t>Timothy Luke, Chair, Political Science</a:t>
            </a:r>
          </a:p>
          <a:p>
            <a:r>
              <a:rPr lang="en-US" altLang="zh-CN" dirty="0" err="1" smtClean="0"/>
              <a:t>Madhav</a:t>
            </a:r>
            <a:r>
              <a:rPr lang="en-US" altLang="zh-CN" dirty="0" smtClean="0"/>
              <a:t> </a:t>
            </a:r>
            <a:r>
              <a:rPr lang="en-US" altLang="zh-CN" dirty="0" err="1" smtClean="0"/>
              <a:t>Marathe</a:t>
            </a:r>
            <a:r>
              <a:rPr lang="en-US" altLang="zh-CN" dirty="0" smtClean="0"/>
              <a:t>, CS &amp; Director Network Dynamics and Simulation Science Laboratory (NDSSL)</a:t>
            </a:r>
          </a:p>
          <a:p>
            <a:r>
              <a:rPr lang="en-US" altLang="zh-CN" dirty="0" smtClean="0"/>
              <a:t>Gail McMillan, Director, Digital Library and Archives</a:t>
            </a:r>
          </a:p>
          <a:p>
            <a:r>
              <a:rPr lang="en-US" altLang="zh-CN" dirty="0" smtClean="0"/>
              <a:t>Scott </a:t>
            </a:r>
            <a:r>
              <a:rPr lang="en-US" altLang="zh-CN" dirty="0" err="1" smtClean="0"/>
              <a:t>Midkiff</a:t>
            </a:r>
            <a:r>
              <a:rPr lang="en-US" altLang="zh-CN" dirty="0" smtClean="0"/>
              <a:t>, VP, Information Technology</a:t>
            </a:r>
          </a:p>
          <a:p>
            <a:r>
              <a:rPr lang="en-US" altLang="zh-CN" dirty="0" smtClean="0"/>
              <a:t>Chris North, Computer Science</a:t>
            </a:r>
          </a:p>
          <a:p>
            <a:r>
              <a:rPr lang="en-US" altLang="zh-CN" dirty="0" smtClean="0"/>
              <a:t>John Ryan, Chair, Sociology</a:t>
            </a:r>
          </a:p>
          <a:p>
            <a:r>
              <a:rPr lang="en-US" altLang="zh-CN" dirty="0" smtClean="0"/>
              <a:t>Amy </a:t>
            </a:r>
            <a:r>
              <a:rPr lang="en-US" altLang="zh-CN" dirty="0" err="1" smtClean="0"/>
              <a:t>Splitt</a:t>
            </a:r>
            <a:r>
              <a:rPr lang="en-US" altLang="zh-CN" dirty="0" smtClean="0"/>
              <a:t>, Sociology &amp; CPSVP office manager</a:t>
            </a:r>
          </a:p>
          <a:p>
            <a:r>
              <a:rPr lang="en-US" altLang="zh-CN" dirty="0" smtClean="0"/>
              <a:t>Tyler Walters, Dean, </a:t>
            </a:r>
            <a:r>
              <a:rPr lang="en-US" altLang="zh-CN" dirty="0"/>
              <a:t>University Libraries</a:t>
            </a:r>
          </a:p>
        </p:txBody>
      </p:sp>
    </p:spTree>
    <p:extLst>
      <p:ext uri="{BB962C8B-B14F-4D97-AF65-F5344CB8AC3E}">
        <p14:creationId xmlns:p14="http://schemas.microsoft.com/office/powerpoint/2010/main" val="41680185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 - 3</a:t>
            </a:r>
            <a:endParaRPr lang="en-US" dirty="0"/>
          </a:p>
        </p:txBody>
      </p:sp>
      <p:sp>
        <p:nvSpPr>
          <p:cNvPr id="6" name="Content Placeholder 2"/>
          <p:cNvSpPr>
            <a:spLocks noGrp="1"/>
          </p:cNvSpPr>
          <p:nvPr>
            <p:ph sz="quarter" idx="1"/>
          </p:nvPr>
        </p:nvSpPr>
        <p:spPr>
          <a:xfrm>
            <a:off x="0" y="1752600"/>
            <a:ext cx="9144000" cy="4783782"/>
          </a:xfrm>
        </p:spPr>
        <p:txBody>
          <a:bodyPr>
            <a:normAutofit fontScale="70000" lnSpcReduction="20000"/>
          </a:bodyPr>
          <a:lstStyle/>
          <a:p>
            <a:r>
              <a:rPr lang="en-US" altLang="zh-CN" dirty="0" smtClean="0"/>
              <a:t>Related Funding</a:t>
            </a:r>
            <a:r>
              <a:rPr lang="en-US" altLang="zh-CN" dirty="0"/>
              <a:t>: </a:t>
            </a:r>
            <a:endParaRPr lang="en-US" altLang="zh-CN" dirty="0" smtClean="0"/>
          </a:p>
          <a:p>
            <a:pPr lvl="1"/>
            <a:r>
              <a:rPr lang="en-US" dirty="0" smtClean="0"/>
              <a:t>2007-2008: NSF </a:t>
            </a:r>
            <a:r>
              <a:rPr lang="en-US" dirty="0"/>
              <a:t>IIS-</a:t>
            </a:r>
            <a:r>
              <a:rPr lang="en-US" dirty="0" smtClean="0"/>
              <a:t>0736055, </a:t>
            </a:r>
            <a:r>
              <a:rPr lang="en-US" dirty="0"/>
              <a:t>DL-VT416: A Digital Library </a:t>
            </a:r>
            <a:r>
              <a:rPr lang="en-US" dirty="0" err="1"/>
              <a:t>Testbed</a:t>
            </a:r>
            <a:r>
              <a:rPr lang="en-US" dirty="0"/>
              <a:t> for Research Related to 4/16/2007 at Virginia </a:t>
            </a:r>
            <a:r>
              <a:rPr lang="en-US" dirty="0" smtClean="0"/>
              <a:t>Tech</a:t>
            </a:r>
          </a:p>
          <a:p>
            <a:pPr lvl="1"/>
            <a:r>
              <a:rPr lang="en-US" altLang="zh-CN" dirty="0" smtClean="0"/>
              <a:t>2009-2013: NSF IIS</a:t>
            </a:r>
            <a:r>
              <a:rPr lang="en-US" altLang="zh-CN" dirty="0"/>
              <a:t>-</a:t>
            </a:r>
            <a:r>
              <a:rPr lang="en-US" altLang="zh-CN" dirty="0" smtClean="0"/>
              <a:t>0916733, Crisis, Tragedy, and </a:t>
            </a:r>
            <a:r>
              <a:rPr lang="en-US" altLang="zh-CN" dirty="0"/>
              <a:t>Recovery network (</a:t>
            </a:r>
            <a:r>
              <a:rPr lang="en-US" altLang="zh-CN" dirty="0" err="1" smtClean="0"/>
              <a:t>CTRnet</a:t>
            </a:r>
            <a:r>
              <a:rPr lang="en-US" altLang="zh-CN" dirty="0" smtClean="0"/>
              <a:t>)</a:t>
            </a:r>
          </a:p>
          <a:p>
            <a:pPr lvl="1"/>
            <a:r>
              <a:rPr lang="en-US" altLang="zh-CN" dirty="0" smtClean="0"/>
              <a:t>2013-2016: NSF IIS-1319578, </a:t>
            </a:r>
            <a:r>
              <a:rPr lang="en-US" altLang="zh-CN" dirty="0"/>
              <a:t>Integrated Digital Event </a:t>
            </a:r>
            <a:r>
              <a:rPr lang="en-US" altLang="zh-CN" dirty="0" smtClean="0"/>
              <a:t>Archive &amp; Library (IDEAL)</a:t>
            </a:r>
          </a:p>
          <a:p>
            <a:pPr lvl="1"/>
            <a:r>
              <a:rPr lang="en-US" dirty="0" smtClean="0"/>
              <a:t>2012-2014: </a:t>
            </a:r>
            <a:r>
              <a:rPr lang="en-US" dirty="0"/>
              <a:t>Villanova University </a:t>
            </a:r>
            <a:r>
              <a:rPr lang="en-US" dirty="0" smtClean="0"/>
              <a:t>(NSF </a:t>
            </a:r>
            <a:r>
              <a:rPr lang="en-US" dirty="0"/>
              <a:t>DUE-</a:t>
            </a:r>
            <a:r>
              <a:rPr lang="en-US" dirty="0" smtClean="0"/>
              <a:t>1141209): Computing </a:t>
            </a:r>
            <a:r>
              <a:rPr lang="en-US" dirty="0"/>
              <a:t>in </a:t>
            </a:r>
            <a:r>
              <a:rPr lang="en-US" dirty="0" smtClean="0"/>
              <a:t>Context</a:t>
            </a:r>
          </a:p>
          <a:p>
            <a:pPr lvl="1"/>
            <a:r>
              <a:rPr lang="en-US" dirty="0" smtClean="0"/>
              <a:t>2012-2015: Qatar NPRP </a:t>
            </a:r>
            <a:r>
              <a:rPr lang="en-US" dirty="0"/>
              <a:t>4-029-1-007, </a:t>
            </a:r>
            <a:r>
              <a:rPr lang="en-US" dirty="0" smtClean="0"/>
              <a:t>Establishing </a:t>
            </a:r>
            <a:r>
              <a:rPr lang="en-US" dirty="0"/>
              <a:t>a Qatari Arabic-English Library </a:t>
            </a:r>
            <a:r>
              <a:rPr lang="en-US" dirty="0" smtClean="0"/>
              <a:t>Institute</a:t>
            </a:r>
          </a:p>
          <a:p>
            <a:pPr lvl="1"/>
            <a:r>
              <a:rPr lang="en-US" altLang="zh-CN" dirty="0" smtClean="0"/>
              <a:t>2014: Mellon</a:t>
            </a:r>
            <a:r>
              <a:rPr lang="en-US" altLang="zh-CN" dirty="0"/>
              <a:t>/Columbia, </a:t>
            </a:r>
            <a:r>
              <a:rPr lang="en-US" dirty="0"/>
              <a:t>Archiving Transactions Towards Uninterruptible Web </a:t>
            </a:r>
            <a:r>
              <a:rPr lang="en-US" dirty="0" smtClean="0"/>
              <a:t>Service (UPS – building on Memento and </a:t>
            </a:r>
            <a:r>
              <a:rPr lang="en-US" dirty="0" err="1" smtClean="0"/>
              <a:t>SiteStory</a:t>
            </a:r>
            <a:r>
              <a:rPr lang="en-US" dirty="0" smtClean="0"/>
              <a:t>)</a:t>
            </a:r>
            <a:endParaRPr lang="en-US" altLang="zh-CN" dirty="0" smtClean="0"/>
          </a:p>
          <a:p>
            <a:r>
              <a:rPr lang="en-US" altLang="zh-CN" dirty="0" smtClean="0"/>
              <a:t>The Internet Archive (Kristine Hanna, co-PI): </a:t>
            </a:r>
            <a:endParaRPr lang="en-US" altLang="zh-CN" dirty="0"/>
          </a:p>
          <a:p>
            <a:pPr lvl="1"/>
            <a:r>
              <a:rPr lang="en-US" altLang="zh-CN" dirty="0" err="1" smtClean="0"/>
              <a:t>Heritrix</a:t>
            </a:r>
            <a:r>
              <a:rPr lang="en-US" altLang="zh-CN" dirty="0" smtClean="0"/>
              <a:t> crawler and other tools and support</a:t>
            </a:r>
          </a:p>
          <a:p>
            <a:pPr lvl="1"/>
            <a:r>
              <a:rPr lang="en-US" altLang="zh-CN" dirty="0"/>
              <a:t>H</a:t>
            </a:r>
            <a:r>
              <a:rPr lang="en-US" altLang="zh-CN" dirty="0" smtClean="0"/>
              <a:t>osting the crawls and resulting archives</a:t>
            </a:r>
          </a:p>
          <a:p>
            <a:r>
              <a:rPr lang="en-US" altLang="zh-CN" dirty="0"/>
              <a:t>S</a:t>
            </a:r>
            <a:r>
              <a:rPr lang="en-US" altLang="zh-CN" dirty="0" smtClean="0"/>
              <a:t>upport letters from Internet Archive, </a:t>
            </a:r>
            <a:r>
              <a:rPr lang="en-US" altLang="zh-CN" dirty="0" err="1" smtClean="0"/>
              <a:t>LucidWorks</a:t>
            </a:r>
            <a:r>
              <a:rPr lang="en-US" altLang="zh-CN" dirty="0" smtClean="0"/>
              <a:t>, Qatar Computing Research Institute (QCRI), and Virginia Tech (Library, NDSSL, CPSVP)</a:t>
            </a:r>
          </a:p>
        </p:txBody>
      </p:sp>
    </p:spTree>
    <p:extLst>
      <p:ext uri="{BB962C8B-B14F-4D97-AF65-F5344CB8AC3E}">
        <p14:creationId xmlns:p14="http://schemas.microsoft.com/office/powerpoint/2010/main" val="34706682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7607"/>
          </a:xfrm>
        </p:spPr>
        <p:txBody>
          <a:bodyPr/>
          <a:lstStyle/>
          <a:p>
            <a:r>
              <a:rPr lang="en-US" dirty="0" smtClean="0"/>
              <a:t>Acknowledgments - 4</a:t>
            </a:r>
            <a:endParaRPr lang="en-US" dirty="0"/>
          </a:p>
        </p:txBody>
      </p:sp>
      <p:sp>
        <p:nvSpPr>
          <p:cNvPr id="6" name="Content Placeholder 2"/>
          <p:cNvSpPr>
            <a:spLocks noGrp="1"/>
          </p:cNvSpPr>
          <p:nvPr>
            <p:ph sz="quarter" idx="1"/>
          </p:nvPr>
        </p:nvSpPr>
        <p:spPr>
          <a:xfrm>
            <a:off x="95250" y="1017607"/>
            <a:ext cx="9048750" cy="5686187"/>
          </a:xfrm>
        </p:spPr>
        <p:txBody>
          <a:bodyPr>
            <a:normAutofit fontScale="62500" lnSpcReduction="20000"/>
          </a:bodyPr>
          <a:lstStyle/>
          <a:p>
            <a:r>
              <a:rPr lang="en-US" altLang="zh-CN" sz="5100" dirty="0" smtClean="0"/>
              <a:t>IDEAL: VT: PI: Fox (CS), co-PIs: Andrea </a:t>
            </a:r>
            <a:r>
              <a:rPr lang="en-US" altLang="zh-CN" sz="5100" dirty="0" err="1" smtClean="0"/>
              <a:t>Kavanaugh</a:t>
            </a:r>
            <a:r>
              <a:rPr lang="en-US" altLang="zh-CN" sz="5100" dirty="0" smtClean="0"/>
              <a:t> (CS, CHCI), Steve </a:t>
            </a:r>
            <a:r>
              <a:rPr lang="en-US" altLang="zh-CN" sz="5100" dirty="0" err="1" smtClean="0"/>
              <a:t>Sheetz</a:t>
            </a:r>
            <a:r>
              <a:rPr lang="en-US" altLang="zh-CN" sz="5100" dirty="0" smtClean="0"/>
              <a:t> (ACIS), Don Shoemaker (Sociology); GRAs: Mohamed </a:t>
            </a:r>
            <a:r>
              <a:rPr lang="en-US" altLang="zh-CN" sz="5100" dirty="0" err="1" smtClean="0"/>
              <a:t>Magdy</a:t>
            </a:r>
            <a:r>
              <a:rPr lang="en-US" altLang="zh-CN" sz="5100" dirty="0" smtClean="0"/>
              <a:t>, </a:t>
            </a:r>
            <a:r>
              <a:rPr lang="en-US" altLang="zh-CN" sz="5100" dirty="0" err="1" smtClean="0"/>
              <a:t>Sunshin</a:t>
            </a:r>
            <a:r>
              <a:rPr lang="en-US" altLang="zh-CN" sz="5100" dirty="0" smtClean="0"/>
              <a:t> Lee</a:t>
            </a:r>
          </a:p>
          <a:p>
            <a:endParaRPr lang="en-US" altLang="zh-CN" dirty="0" smtClean="0"/>
          </a:p>
          <a:p>
            <a:r>
              <a:rPr lang="en-US" altLang="zh-CN" dirty="0" err="1" smtClean="0"/>
              <a:t>CTRnet</a:t>
            </a:r>
            <a:r>
              <a:rPr lang="en-US" altLang="zh-CN" dirty="0" smtClean="0"/>
              <a:t>: also </a:t>
            </a:r>
            <a:r>
              <a:rPr lang="en-US" altLang="zh-CN" dirty="0" err="1" smtClean="0"/>
              <a:t>Naren</a:t>
            </a:r>
            <a:r>
              <a:rPr lang="en-US" altLang="zh-CN" dirty="0" smtClean="0"/>
              <a:t> </a:t>
            </a:r>
            <a:r>
              <a:rPr lang="en-US" altLang="zh-CN" dirty="0" err="1" smtClean="0"/>
              <a:t>Ramakrishnan</a:t>
            </a:r>
            <a:r>
              <a:rPr lang="en-US" altLang="zh-CN" dirty="0" smtClean="0"/>
              <a:t> (CS, co-PI); GRAs </a:t>
            </a:r>
            <a:r>
              <a:rPr lang="en-US" altLang="zh-CN" dirty="0" err="1" smtClean="0"/>
              <a:t>Seungwon</a:t>
            </a:r>
            <a:r>
              <a:rPr lang="en-US" altLang="zh-CN" dirty="0" smtClean="0"/>
              <a:t> Yang (now GMU) and </a:t>
            </a:r>
            <a:r>
              <a:rPr lang="en-US" altLang="zh-CN" dirty="0" err="1" smtClean="0"/>
              <a:t>Venkat</a:t>
            </a:r>
            <a:r>
              <a:rPr lang="en-US" altLang="zh-CN" dirty="0" smtClean="0"/>
              <a:t> </a:t>
            </a:r>
            <a:r>
              <a:rPr lang="en-US" altLang="zh-CN" dirty="0" err="1" smtClean="0"/>
              <a:t>Srinivasan</a:t>
            </a:r>
            <a:endParaRPr lang="en-US" altLang="zh-CN" dirty="0" smtClean="0"/>
          </a:p>
          <a:p>
            <a:pPr marL="342900" lvl="1" indent="-342900">
              <a:buFont typeface="Arial"/>
              <a:buChar char="•"/>
            </a:pPr>
            <a:r>
              <a:rPr lang="en-US" sz="3200" dirty="0" smtClean="0"/>
              <a:t>DL</a:t>
            </a:r>
            <a:r>
              <a:rPr lang="en-US" sz="3200" dirty="0"/>
              <a:t>-VT416: </a:t>
            </a:r>
            <a:r>
              <a:rPr lang="en-US" sz="3200" dirty="0" smtClean="0"/>
              <a:t>also Christopher North (CS) and </a:t>
            </a:r>
            <a:r>
              <a:rPr lang="en-US" sz="3200" dirty="0" err="1"/>
              <a:t>Weiguo</a:t>
            </a:r>
            <a:r>
              <a:rPr lang="en-US" sz="3200" dirty="0"/>
              <a:t> </a:t>
            </a:r>
            <a:r>
              <a:rPr lang="en-US" sz="3200" dirty="0" smtClean="0"/>
              <a:t>Fan (ACIS)</a:t>
            </a:r>
          </a:p>
          <a:p>
            <a:pPr marL="342900" lvl="1" indent="-342900">
              <a:buFont typeface="Arial"/>
              <a:buChar char="•"/>
            </a:pPr>
            <a:r>
              <a:rPr lang="en-US" altLang="zh-CN" sz="3200" dirty="0" smtClean="0"/>
              <a:t>Computing in Context: Villanova PI Robert Beck; VT PI Fox, GRAs: </a:t>
            </a:r>
            <a:r>
              <a:rPr lang="en-US" altLang="zh-CN" sz="3200" dirty="0" err="1" smtClean="0"/>
              <a:t>Xuan</a:t>
            </a:r>
            <a:r>
              <a:rPr lang="en-US" altLang="zh-CN" sz="3200" dirty="0" smtClean="0"/>
              <a:t> Zhang, </a:t>
            </a:r>
            <a:r>
              <a:rPr lang="en-US" altLang="zh-CN" sz="3200" dirty="0" err="1" smtClean="0"/>
              <a:t>Tarek</a:t>
            </a:r>
            <a:r>
              <a:rPr lang="en-US" altLang="zh-CN" sz="3200" dirty="0" smtClean="0"/>
              <a:t> </a:t>
            </a:r>
            <a:r>
              <a:rPr lang="en-US" altLang="zh-CN" sz="3200" dirty="0" err="1" smtClean="0"/>
              <a:t>Kanan</a:t>
            </a:r>
            <a:r>
              <a:rPr lang="en-US" altLang="zh-CN" sz="3200" dirty="0" smtClean="0"/>
              <a:t>: CS4984 class on Computational Linguistics, summarizing Web collections (extract words/POS/sentences, find topics, fill/use event templates)</a:t>
            </a:r>
          </a:p>
          <a:p>
            <a:r>
              <a:rPr lang="en-US" dirty="0" smtClean="0"/>
              <a:t>Qatar: PI Fox</a:t>
            </a:r>
            <a:r>
              <a:rPr lang="en-US" dirty="0"/>
              <a:t>, Co</a:t>
            </a:r>
            <a:r>
              <a:rPr lang="en-US" dirty="0" smtClean="0"/>
              <a:t>-PIs </a:t>
            </a:r>
            <a:r>
              <a:rPr lang="en-US" dirty="0"/>
              <a:t>Mohammed </a:t>
            </a:r>
            <a:r>
              <a:rPr lang="en-US" dirty="0" err="1"/>
              <a:t>Samaka</a:t>
            </a:r>
            <a:r>
              <a:rPr lang="en-US" dirty="0"/>
              <a:t> (Qatar </a:t>
            </a:r>
            <a:r>
              <a:rPr lang="en-US" dirty="0" smtClean="0"/>
              <a:t>U.), </a:t>
            </a:r>
            <a:r>
              <a:rPr lang="en-US" dirty="0" err="1" smtClean="0"/>
              <a:t>Somaya</a:t>
            </a:r>
            <a:r>
              <a:rPr lang="en-US" dirty="0" smtClean="0"/>
              <a:t> Al-</a:t>
            </a:r>
            <a:r>
              <a:rPr lang="en-US" dirty="0" err="1" smtClean="0"/>
              <a:t>maadeed</a:t>
            </a:r>
            <a:r>
              <a:rPr lang="en-US" dirty="0" smtClean="0"/>
              <a:t> (QU)</a:t>
            </a:r>
            <a:r>
              <a:rPr lang="en-US" dirty="0"/>
              <a:t>, </a:t>
            </a:r>
            <a:r>
              <a:rPr lang="en-US" dirty="0" smtClean="0"/>
              <a:t>Krishna </a:t>
            </a:r>
            <a:r>
              <a:rPr lang="en-US" dirty="0" err="1" smtClean="0"/>
              <a:t>RoyChowdhury</a:t>
            </a:r>
            <a:r>
              <a:rPr lang="en-US" dirty="0" smtClean="0"/>
              <a:t> (Qatar National Library), C</a:t>
            </a:r>
            <a:r>
              <a:rPr lang="en-US" dirty="0"/>
              <a:t>. Lee Giles (</a:t>
            </a:r>
            <a:r>
              <a:rPr lang="en-US" dirty="0" smtClean="0"/>
              <a:t>Penn State)</a:t>
            </a:r>
            <a:r>
              <a:rPr lang="en-US" dirty="0"/>
              <a:t>, Rick </a:t>
            </a:r>
            <a:r>
              <a:rPr lang="en-US" dirty="0" err="1"/>
              <a:t>Furuta</a:t>
            </a:r>
            <a:r>
              <a:rPr lang="en-US" dirty="0"/>
              <a:t> (Texas A&amp;M</a:t>
            </a:r>
            <a:r>
              <a:rPr lang="en-US" dirty="0" smtClean="0"/>
              <a:t>); consultant John </a:t>
            </a:r>
            <a:r>
              <a:rPr lang="en-US" dirty="0" err="1"/>
              <a:t>Impagliazzo</a:t>
            </a:r>
            <a:r>
              <a:rPr lang="en-US" dirty="0"/>
              <a:t> (Hofstra</a:t>
            </a:r>
            <a:r>
              <a:rPr lang="en-US" dirty="0" smtClean="0"/>
              <a:t>), VT GRA </a:t>
            </a:r>
            <a:r>
              <a:rPr lang="en-US" dirty="0" err="1" smtClean="0"/>
              <a:t>Tarek</a:t>
            </a:r>
            <a:r>
              <a:rPr lang="en-US" dirty="0" smtClean="0"/>
              <a:t> </a:t>
            </a:r>
            <a:r>
              <a:rPr lang="en-US" dirty="0" err="1" smtClean="0"/>
              <a:t>Kanan</a:t>
            </a:r>
            <a:endParaRPr lang="en-US" dirty="0" smtClean="0"/>
          </a:p>
          <a:p>
            <a:r>
              <a:rPr lang="en-US" altLang="zh-CN" dirty="0" smtClean="0"/>
              <a:t>Mellon: PI </a:t>
            </a:r>
            <a:r>
              <a:rPr lang="en-US" altLang="zh-CN" dirty="0" err="1" smtClean="0"/>
              <a:t>Zhiwu</a:t>
            </a:r>
            <a:r>
              <a:rPr lang="en-US" altLang="zh-CN" dirty="0" smtClean="0"/>
              <a:t> </a:t>
            </a:r>
            <a:r>
              <a:rPr lang="en-US" altLang="zh-CN" dirty="0" err="1" smtClean="0"/>
              <a:t>Xie</a:t>
            </a:r>
            <a:r>
              <a:rPr lang="en-US" altLang="zh-CN" dirty="0" smtClean="0"/>
              <a:t>, co-PI Fox, GRA </a:t>
            </a:r>
            <a:r>
              <a:rPr lang="en-US" altLang="zh-CN" dirty="0" err="1" smtClean="0"/>
              <a:t>Prashant</a:t>
            </a:r>
            <a:r>
              <a:rPr lang="en-US" altLang="zh-CN" dirty="0" smtClean="0"/>
              <a:t> </a:t>
            </a:r>
            <a:r>
              <a:rPr lang="en-US" altLang="zh-CN" dirty="0" err="1" smtClean="0"/>
              <a:t>Chandrasekar</a:t>
            </a:r>
            <a:endParaRPr lang="en-US" altLang="zh-CN" dirty="0" smtClean="0"/>
          </a:p>
          <a:p>
            <a:r>
              <a:rPr lang="en-US" altLang="zh-CN" dirty="0" smtClean="0"/>
              <a:t>Other students: </a:t>
            </a:r>
            <a:r>
              <a:rPr lang="en-US" altLang="zh-CN" dirty="0" err="1"/>
              <a:t>Kiran</a:t>
            </a:r>
            <a:r>
              <a:rPr lang="en-US" altLang="zh-CN" dirty="0"/>
              <a:t> </a:t>
            </a:r>
            <a:r>
              <a:rPr lang="en-US" altLang="zh-CN" dirty="0" err="1"/>
              <a:t>Chitturi</a:t>
            </a:r>
            <a:r>
              <a:rPr lang="en-US" altLang="zh-CN" dirty="0"/>
              <a:t>, Rachel </a:t>
            </a:r>
            <a:r>
              <a:rPr lang="en-US" altLang="zh-CN" dirty="0" err="1"/>
              <a:t>Coston</a:t>
            </a:r>
            <a:r>
              <a:rPr lang="en-US" altLang="zh-CN" dirty="0"/>
              <a:t>, </a:t>
            </a:r>
            <a:r>
              <a:rPr lang="en-US" altLang="zh-CN" dirty="0" smtClean="0"/>
              <a:t>Alex Cummins, </a:t>
            </a:r>
            <a:r>
              <a:rPr lang="en-US" altLang="zh-CN" dirty="0" err="1" smtClean="0"/>
              <a:t>Ishita</a:t>
            </a:r>
            <a:r>
              <a:rPr lang="en-US" altLang="zh-CN" dirty="0" smtClean="0"/>
              <a:t> </a:t>
            </a:r>
            <a:r>
              <a:rPr lang="en-US" altLang="zh-CN" dirty="0" err="1" smtClean="0"/>
              <a:t>Ganotra</a:t>
            </a:r>
            <a:r>
              <a:rPr lang="en-US" altLang="zh-CN" dirty="0" smtClean="0"/>
              <a:t>, </a:t>
            </a:r>
            <a:r>
              <a:rPr lang="en-US" altLang="zh-CN" dirty="0" err="1"/>
              <a:t>S.M.Shamimul</a:t>
            </a:r>
            <a:r>
              <a:rPr lang="en-US" altLang="zh-CN" dirty="0"/>
              <a:t> </a:t>
            </a:r>
            <a:r>
              <a:rPr lang="en-US" altLang="zh-CN" dirty="0" err="1"/>
              <a:t>Hasan</a:t>
            </a:r>
            <a:r>
              <a:rPr lang="en-US" altLang="zh-CN" dirty="0"/>
              <a:t>, </a:t>
            </a:r>
            <a:r>
              <a:rPr lang="en-US" altLang="zh-CN" dirty="0" smtClean="0"/>
              <a:t>So Hyun Jo, Christopher </a:t>
            </a:r>
            <a:r>
              <a:rPr lang="en-US" altLang="zh-CN" dirty="0"/>
              <a:t>Jones, </a:t>
            </a:r>
            <a:r>
              <a:rPr lang="en-US" altLang="zh-CN" dirty="0" err="1" smtClean="0"/>
              <a:t>Rohan</a:t>
            </a:r>
            <a:r>
              <a:rPr lang="en-US" altLang="zh-CN" dirty="0" smtClean="0"/>
              <a:t> </a:t>
            </a:r>
            <a:r>
              <a:rPr lang="en-US" altLang="zh-CN" dirty="0" err="1" smtClean="0"/>
              <a:t>Kaul</a:t>
            </a:r>
            <a:r>
              <a:rPr lang="en-US" altLang="zh-CN" dirty="0" smtClean="0"/>
              <a:t>, </a:t>
            </a:r>
            <a:r>
              <a:rPr lang="en-US" altLang="zh-CN" dirty="0"/>
              <a:t>Jun Kim, </a:t>
            </a:r>
            <a:r>
              <a:rPr lang="en-US" altLang="zh-CN" dirty="0" smtClean="0"/>
              <a:t>Lin </a:t>
            </a:r>
            <a:r>
              <a:rPr lang="en-US" altLang="zh-CN" dirty="0" err="1" smtClean="0"/>
              <a:t>Tzi</a:t>
            </a:r>
            <a:r>
              <a:rPr lang="en-US" altLang="zh-CN" dirty="0" smtClean="0"/>
              <a:t> Li, Ying Ni, Nikhil </a:t>
            </a:r>
            <a:r>
              <a:rPr lang="en-US" altLang="zh-CN" dirty="0" err="1" smtClean="0"/>
              <a:t>Plassmann</a:t>
            </a:r>
            <a:r>
              <a:rPr lang="en-US" altLang="zh-CN" dirty="0" smtClean="0"/>
              <a:t>, </a:t>
            </a:r>
            <a:r>
              <a:rPr lang="en-US" altLang="zh-CN" dirty="0" err="1" smtClean="0"/>
              <a:t>Braeden</a:t>
            </a:r>
            <a:r>
              <a:rPr lang="en-US" altLang="zh-CN" dirty="0" smtClean="0"/>
              <a:t> Sebastian &amp; teams in CS4624, 5604, 6604</a:t>
            </a:r>
          </a:p>
          <a:p>
            <a:r>
              <a:rPr lang="en-US" altLang="zh-CN" dirty="0" smtClean="0"/>
              <a:t>Collaborators in: Egypt, Tunisia, Mexico, Philippines, … – others are welcome!</a:t>
            </a:r>
          </a:p>
        </p:txBody>
      </p:sp>
    </p:spTree>
    <p:extLst>
      <p:ext uri="{BB962C8B-B14F-4D97-AF65-F5344CB8AC3E}">
        <p14:creationId xmlns:p14="http://schemas.microsoft.com/office/powerpoint/2010/main" val="28486286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8165"/>
          </a:xfrm>
        </p:spPr>
        <p:txBody>
          <a:bodyPr>
            <a:normAutofit/>
          </a:bodyPr>
          <a:lstStyle/>
          <a:p>
            <a:r>
              <a:rPr lang="en-US" dirty="0" err="1" smtClean="0"/>
              <a:t>CTRnet</a:t>
            </a:r>
            <a:endParaRPr lang="en-US" dirty="0"/>
          </a:p>
        </p:txBody>
      </p:sp>
      <p:sp>
        <p:nvSpPr>
          <p:cNvPr id="3" name="Content Placeholder 2"/>
          <p:cNvSpPr>
            <a:spLocks noGrp="1"/>
          </p:cNvSpPr>
          <p:nvPr>
            <p:ph idx="1"/>
          </p:nvPr>
        </p:nvSpPr>
        <p:spPr>
          <a:xfrm>
            <a:off x="362546" y="1000361"/>
            <a:ext cx="8229600" cy="4525963"/>
          </a:xfrm>
        </p:spPr>
        <p:txBody>
          <a:bodyPr/>
          <a:lstStyle/>
          <a:p>
            <a:pPr marL="457200" lvl="1" indent="0">
              <a:buNone/>
            </a:pPr>
            <a:r>
              <a:rPr lang="en-US" sz="2300" dirty="0" smtClean="0"/>
              <a:t>Collect, analyze, and visualize disaster information with a DL</a:t>
            </a:r>
          </a:p>
          <a:p>
            <a:endParaRPr lang="en-US" dirty="0"/>
          </a:p>
        </p:txBody>
      </p:sp>
      <p:pic>
        <p:nvPicPr>
          <p:cNvPr id="4" name="Picture 3"/>
          <p:cNvPicPr>
            <a:picLocks noChangeAspect="1"/>
          </p:cNvPicPr>
          <p:nvPr/>
        </p:nvPicPr>
        <p:blipFill rotWithShape="1">
          <a:blip r:embed="rId2"/>
          <a:srcRect l="25" t="-8" r="50847" b="5760"/>
          <a:stretch/>
        </p:blipFill>
        <p:spPr>
          <a:xfrm>
            <a:off x="822979" y="1461980"/>
            <a:ext cx="7490823" cy="5341282"/>
          </a:xfrm>
          <a:prstGeom prst="rect">
            <a:avLst/>
          </a:prstGeom>
        </p:spPr>
      </p:pic>
    </p:spTree>
    <p:extLst>
      <p:ext uri="{BB962C8B-B14F-4D97-AF65-F5344CB8AC3E}">
        <p14:creationId xmlns:p14="http://schemas.microsoft.com/office/powerpoint/2010/main" val="11803337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Social Media Use in Political Crisis </a:t>
            </a:r>
            <a:r>
              <a:rPr lang="en-US" sz="4000" dirty="0" smtClean="0"/>
              <a:t>(1/2)(2/7 - 2/14, 2011)</a:t>
            </a:r>
            <a:endParaRPr lang="en-US" sz="4000" dirty="0"/>
          </a:p>
        </p:txBody>
      </p:sp>
      <p:pic>
        <p:nvPicPr>
          <p:cNvPr id="5" name="Picture 8" descr="tweet volume-feb7-14.png"/>
          <p:cNvPicPr>
            <a:picLocks noChangeAspect="1"/>
          </p:cNvPicPr>
          <p:nvPr/>
        </p:nvPicPr>
        <p:blipFill rotWithShape="1">
          <a:blip r:embed="rId2">
            <a:extLst>
              <a:ext uri="{28A0092B-C50C-407E-A947-70E740481C1C}">
                <a14:useLocalDpi xmlns:a14="http://schemas.microsoft.com/office/drawing/2010/main" val="0"/>
              </a:ext>
            </a:extLst>
          </a:blip>
          <a:srcRect t="7471" b="-405"/>
          <a:stretch/>
        </p:blipFill>
        <p:spPr bwMode="auto">
          <a:xfrm>
            <a:off x="473480" y="1417638"/>
            <a:ext cx="8441919" cy="496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6"/>
          <p:cNvSpPr txBox="1">
            <a:spLocks/>
          </p:cNvSpPr>
          <p:nvPr/>
        </p:nvSpPr>
        <p:spPr bwMode="auto">
          <a:xfrm>
            <a:off x="2905125" y="6248400"/>
            <a:ext cx="3495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charset="0"/>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defRPr/>
            </a:pPr>
            <a:r>
              <a:rPr lang="en-US" dirty="0" smtClean="0"/>
              <a:t>Total 514,782 tweets</a:t>
            </a:r>
          </a:p>
        </p:txBody>
      </p:sp>
      <p:sp>
        <p:nvSpPr>
          <p:cNvPr id="7" name="Rectangle 6"/>
          <p:cNvSpPr/>
          <p:nvPr/>
        </p:nvSpPr>
        <p:spPr>
          <a:xfrm>
            <a:off x="700048" y="1450465"/>
            <a:ext cx="990600" cy="533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73481" y="1449666"/>
            <a:ext cx="1408488" cy="338554"/>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600" dirty="0" smtClean="0"/>
              <a:t>No. Tweets</a:t>
            </a:r>
            <a:endParaRPr lang="en-US" sz="1600" dirty="0"/>
          </a:p>
        </p:txBody>
      </p:sp>
    </p:spTree>
    <p:extLst>
      <p:ext uri="{BB962C8B-B14F-4D97-AF65-F5344CB8AC3E}">
        <p14:creationId xmlns:p14="http://schemas.microsoft.com/office/powerpoint/2010/main" val="30719942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Media Use in Political Crisis </a:t>
            </a:r>
            <a:r>
              <a:rPr lang="en-US" sz="4000" dirty="0" smtClean="0"/>
              <a:t>(2/2)</a:t>
            </a:r>
            <a:endParaRPr lang="en-US" sz="4000" dirty="0"/>
          </a:p>
        </p:txBody>
      </p:sp>
      <p:sp>
        <p:nvSpPr>
          <p:cNvPr id="3" name="Content Placeholder 2"/>
          <p:cNvSpPr>
            <a:spLocks noGrp="1"/>
          </p:cNvSpPr>
          <p:nvPr>
            <p:ph sz="quarter" idx="1"/>
          </p:nvPr>
        </p:nvSpPr>
        <p:spPr>
          <a:xfrm>
            <a:off x="194145" y="1600200"/>
            <a:ext cx="8890196" cy="4525963"/>
          </a:xfrm>
        </p:spPr>
        <p:txBody>
          <a:bodyPr>
            <a:normAutofit fontScale="92500" lnSpcReduction="10000"/>
          </a:bodyPr>
          <a:lstStyle/>
          <a:p>
            <a:r>
              <a:rPr lang="en-US" dirty="0"/>
              <a:t>Opinion Leadership in Egypt Uprising 2011</a:t>
            </a:r>
          </a:p>
          <a:p>
            <a:pPr lvl="1"/>
            <a:r>
              <a:rPr lang="en-US" dirty="0" smtClean="0"/>
              <a:t>514,782 </a:t>
            </a:r>
            <a:r>
              <a:rPr lang="en-US" dirty="0"/>
              <a:t>tweets </a:t>
            </a:r>
            <a:r>
              <a:rPr lang="en-US" dirty="0" smtClean="0"/>
              <a:t>(one </a:t>
            </a:r>
            <a:r>
              <a:rPr lang="en-US" dirty="0"/>
              <a:t>week around Mubarak’s resignation)</a:t>
            </a:r>
          </a:p>
          <a:p>
            <a:pPr lvl="1"/>
            <a:r>
              <a:rPr lang="en-US" dirty="0"/>
              <a:t>Total 79,000 unique users</a:t>
            </a:r>
          </a:p>
          <a:p>
            <a:pPr lvl="2"/>
            <a:r>
              <a:rPr lang="en-US" dirty="0"/>
              <a:t>Presumably posting from Egypt </a:t>
            </a:r>
            <a:r>
              <a:rPr lang="en-US" dirty="0">
                <a:sym typeface="Wingdings"/>
              </a:rPr>
              <a:t> </a:t>
            </a:r>
            <a:r>
              <a:rPr lang="en-US" dirty="0"/>
              <a:t>4,710</a:t>
            </a:r>
          </a:p>
          <a:p>
            <a:pPr lvl="2"/>
            <a:r>
              <a:rPr lang="en-US" dirty="0"/>
              <a:t>Individuals excluding organizations </a:t>
            </a:r>
            <a:r>
              <a:rPr lang="en-US" dirty="0">
                <a:sym typeface="Wingdings"/>
              </a:rPr>
              <a:t> 3,675</a:t>
            </a:r>
          </a:p>
          <a:p>
            <a:pPr lvl="1"/>
            <a:r>
              <a:rPr lang="en-US" dirty="0">
                <a:sym typeface="Wingdings"/>
              </a:rPr>
              <a:t>Opinion leaders</a:t>
            </a:r>
          </a:p>
          <a:p>
            <a:pPr marL="1006475" lvl="2" indent="-457200"/>
            <a:r>
              <a:rPr lang="en-US" dirty="0">
                <a:sym typeface="Wingdings"/>
              </a:rPr>
              <a:t>500-27,000 followers in top 10% (365) individuals</a:t>
            </a:r>
          </a:p>
          <a:p>
            <a:pPr marL="1006475" lvl="2" indent="-457200"/>
            <a:r>
              <a:rPr lang="en-US" dirty="0">
                <a:sym typeface="Wingdings"/>
              </a:rPr>
              <a:t>Bios: blogger/activist, writer/reporter, lawyer/executive director, social media consultant,…   ‘elite’ type </a:t>
            </a:r>
            <a:r>
              <a:rPr lang="en-US" dirty="0" smtClean="0">
                <a:sym typeface="Wingdings"/>
              </a:rPr>
              <a:t>actors</a:t>
            </a:r>
          </a:p>
          <a:p>
            <a:pPr marL="1006475" lvl="2" indent="-457200"/>
            <a:endParaRPr lang="en-US" dirty="0">
              <a:sym typeface="Wingdings"/>
            </a:endParaRPr>
          </a:p>
          <a:p>
            <a:pPr marL="206375" indent="-457200"/>
            <a:r>
              <a:rPr lang="en-US" dirty="0" smtClean="0">
                <a:sym typeface="Wingdings"/>
              </a:rPr>
              <a:t>This has led to other studies, surveys, publications</a:t>
            </a:r>
            <a:endParaRPr lang="en-US" dirty="0">
              <a:sym typeface="Wingdings"/>
            </a:endParaRPr>
          </a:p>
          <a:p>
            <a:endParaRPr lang="en-US" dirty="0"/>
          </a:p>
        </p:txBody>
      </p:sp>
    </p:spTree>
    <p:extLst>
      <p:ext uri="{BB962C8B-B14F-4D97-AF65-F5344CB8AC3E}">
        <p14:creationId xmlns:p14="http://schemas.microsoft.com/office/powerpoint/2010/main" val="9628572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1148</TotalTime>
  <Words>1904</Words>
  <Application>Microsoft Macintosh PowerPoint</Application>
  <PresentationFormat>On-screen Show (4:3)</PresentationFormat>
  <Paragraphs>431</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Integrated Digital Event Archiving &amp; Library (IDEAL)</vt:lpstr>
      <vt:lpstr>Outline / Agenda</vt:lpstr>
      <vt:lpstr>Acknowledgments - 1</vt:lpstr>
      <vt:lpstr>Acknowledgments - 2</vt:lpstr>
      <vt:lpstr>Acknowledgments - 3</vt:lpstr>
      <vt:lpstr>Acknowledgments - 4</vt:lpstr>
      <vt:lpstr>CTRnet</vt:lpstr>
      <vt:lpstr>Social Media Use in Political Crisis (1/2)(2/7 - 2/14, 2011)</vt:lpstr>
      <vt:lpstr>Social Media Use in Political Crisis (2/2)</vt:lpstr>
      <vt:lpstr>Visualizing Emergency Phases in Tweets (ISCRAM 2013)  (1/2)</vt:lpstr>
      <vt:lpstr>Visualizing Emergency Phases in Tweets (2/2)</vt:lpstr>
      <vt:lpstr>Topic Tagging of Webpages: Xpantrac Seungwon Yang dissertation</vt:lpstr>
      <vt:lpstr>Water Main Break Visualization Sunshin Lee: leading to current tweet geo-location research </vt:lpstr>
      <vt:lpstr>Web Archives</vt:lpstr>
      <vt:lpstr>Tweet Collections</vt:lpstr>
      <vt:lpstr>Integrated Digital Event Archive and Library (IDEAL) Project http://www.eventsarchive.org/</vt:lpstr>
      <vt:lpstr>PowerPoint Presentation</vt:lpstr>
      <vt:lpstr>Ontology</vt:lpstr>
      <vt:lpstr>IDEAL System Architecture Sunshin Lee (built low-cost 11 node Hadoop cluster)</vt:lpstr>
      <vt:lpstr>IDEAL Data Architecture Sunshin Lee</vt:lpstr>
      <vt:lpstr>Event Focused Crawler Mohamed Magdy</vt:lpstr>
      <vt:lpstr>Baseline vs. Event Focused Crawler Mohamed Magdy </vt:lpstr>
      <vt:lpstr>Extracted News Events on a Time Line CS6604 Spring 2014: Tianyu Geng, Wei Huang, Ji Wang, Xuan Zhang</vt:lpstr>
      <vt:lpstr>News-Tweet Architecture CS6604 Spring 2014: Tianyu Geng, Wei Huang, Ji Wang, Xuan Zhang</vt:lpstr>
      <vt:lpstr>IDEAL Spreadsheet CS4624 Spring 2014: Tony Ardura, Austin Burnett, Rex Lacy, Shawn Neumann (based on ArcSpread by Andreas Paepcke et al.)</vt:lpstr>
      <vt:lpstr>CS4984 Computational Linguistics: Corpora Available</vt:lpstr>
      <vt:lpstr>CS4984 Computational Linguistics: Units / Ways to Summarize</vt:lpstr>
      <vt:lpstr>PowerPoint Presentation</vt:lpstr>
      <vt:lpstr>PowerPoint Presentation</vt:lpstr>
      <vt:lpstr>Website and School Shootings</vt:lpstr>
      <vt:lpstr>Some Discussion Topics; Priorities?</vt:lpstr>
      <vt:lpstr>Thank you!  Questions/Comments?  fox@vt.edu, 540-231-5113  IDEAL-BOARDS@LISTSERV.VT.EDU  IDEAL-CORE@LISTSERV.VT.EDU </vt:lpstr>
      <vt:lpstr>Backup slides in case questions arise: </vt:lpstr>
      <vt:lpstr>Recommended Collection-Level Metadata CS6604 Spring 2014: Michael Shuffett</vt:lpstr>
      <vt:lpstr>Earthquakes taxonomy and terminology Undergraduate Research, Virginia Tech CS2994 Rohan Kaul and Ishita Ganotra, 8/16/2014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dlrl</dc:creator>
  <cp:lastModifiedBy>Ed Fox</cp:lastModifiedBy>
  <cp:revision>155</cp:revision>
  <dcterms:created xsi:type="dcterms:W3CDTF">2014-06-09T18:28:32Z</dcterms:created>
  <dcterms:modified xsi:type="dcterms:W3CDTF">2014-09-22T22:28:30Z</dcterms:modified>
</cp:coreProperties>
</file>