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37"/>
  </p:notesMasterIdLst>
  <p:handoutMasterIdLst>
    <p:handoutMasterId r:id="rId38"/>
  </p:handoutMasterIdLst>
  <p:sldIdLst>
    <p:sldId id="648" r:id="rId2"/>
    <p:sldId id="1337" r:id="rId3"/>
    <p:sldId id="1235" r:id="rId4"/>
    <p:sldId id="1813" r:id="rId5"/>
    <p:sldId id="1818" r:id="rId6"/>
    <p:sldId id="1839" r:id="rId7"/>
    <p:sldId id="1844" r:id="rId8"/>
    <p:sldId id="1840" r:id="rId9"/>
    <p:sldId id="1347" r:id="rId10"/>
    <p:sldId id="1848" r:id="rId11"/>
    <p:sldId id="1849" r:id="rId12"/>
    <p:sldId id="1841" r:id="rId13"/>
    <p:sldId id="1842" r:id="rId14"/>
    <p:sldId id="1346" r:id="rId15"/>
    <p:sldId id="1853" r:id="rId16"/>
    <p:sldId id="1845" r:id="rId17"/>
    <p:sldId id="1847" r:id="rId18"/>
    <p:sldId id="1338" r:id="rId19"/>
    <p:sldId id="1348" r:id="rId20"/>
    <p:sldId id="1340" r:id="rId21"/>
    <p:sldId id="1341" r:id="rId22"/>
    <p:sldId id="1339" r:id="rId23"/>
    <p:sldId id="1344" r:id="rId24"/>
    <p:sldId id="1342" r:id="rId25"/>
    <p:sldId id="1343" r:id="rId26"/>
    <p:sldId id="1345" r:id="rId27"/>
    <p:sldId id="1843" r:id="rId28"/>
    <p:sldId id="1822" r:id="rId29"/>
    <p:sldId id="1830" r:id="rId30"/>
    <p:sldId id="1838" r:id="rId31"/>
    <p:sldId id="1831" r:id="rId32"/>
    <p:sldId id="1837" r:id="rId33"/>
    <p:sldId id="1836" r:id="rId34"/>
    <p:sldId id="1835" r:id="rId35"/>
    <p:sldId id="667" r:id="rId36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279"/>
    <p:restoredTop sz="94611" autoAdjust="0"/>
  </p:normalViewPr>
  <p:slideViewPr>
    <p:cSldViewPr>
      <p:cViewPr varScale="1">
        <p:scale>
          <a:sx n="216" d="100"/>
          <a:sy n="216" d="100"/>
        </p:scale>
        <p:origin x="208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8913" y="0"/>
            <a:ext cx="40274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67EB2300-8A6A-4BA1-8D8C-FE35CF7CB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738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3330575"/>
            <a:ext cx="7437438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738" y="6657975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82ADF527-1118-42CE-B3E1-7116173D3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82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B8C27-9015-40D9-BAC9-F467628DCA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8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8DD46-DF57-4D13-B16C-83E8EB4819E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6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62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51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10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60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6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78bdbec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78bdbec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19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8DF8A-C2D6-4B8E-9CDB-6D4F5AA57C7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5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5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EF8B1-2757-4467-9B6F-C5BF0ED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A3773-3022-410A-A431-87F7E9B85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079E5-5D40-4801-BC84-1EDEE2FE8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0A994-9ED1-453D-B92F-23F120E8B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53D5-5AEE-41FD-B305-42705883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71B7-DEE9-4CBB-A0EB-58DB03CD7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29C45-284E-479D-9416-5F3E27A7C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284B6-4C7D-4E76-A5E8-3DD28B223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68D17-B40B-420D-BB94-32EC6CC1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9144000" cy="801688"/>
          </a:xfrm>
          <a:prstGeom prst="rect">
            <a:avLst/>
          </a:prstGeom>
          <a:gradFill>
            <a:gsLst>
              <a:gs pos="33000">
                <a:srgbClr val="871C40"/>
              </a:gs>
              <a:gs pos="100000">
                <a:srgbClr val="F07A0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9" y="1083907"/>
            <a:ext cx="8271803" cy="4654906"/>
          </a:xfrm>
        </p:spPr>
        <p:txBody>
          <a:bodyPr/>
          <a:lstStyle>
            <a:lvl1pPr>
              <a:lnSpc>
                <a:spcPct val="114000"/>
              </a:lnSpc>
              <a:spcBef>
                <a:spcPts val="450"/>
              </a:spcBef>
              <a:defRPr sz="210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450"/>
              </a:spcBef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450"/>
              </a:spcBef>
              <a:defRPr sz="15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1688"/>
          </a:xfrm>
        </p:spPr>
        <p:txBody>
          <a:bodyPr lIns="365760"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151962" y="5830890"/>
            <a:ext cx="850751" cy="365125"/>
          </a:xfrm>
        </p:spPr>
        <p:txBody>
          <a:bodyPr/>
          <a:lstStyle>
            <a:lvl1pPr>
              <a:defRPr sz="1050" b="1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3DE3087-8E0F-4F4C-A2B6-0AA1A0F480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288088"/>
            <a:ext cx="9144000" cy="0"/>
          </a:xfrm>
          <a:prstGeom prst="line">
            <a:avLst/>
          </a:prstGeom>
          <a:ln w="28575" cmpd="sng">
            <a:gradFill flip="none" rotWithShape="1">
              <a:gsLst>
                <a:gs pos="33000">
                  <a:srgbClr val="871C40"/>
                </a:gs>
                <a:gs pos="100000">
                  <a:srgbClr val="F07A06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36099" y="5830890"/>
            <a:ext cx="7612347" cy="365125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750" b="0" i="0"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14000"/>
              </a:lnSpc>
              <a:spcBef>
                <a:spcPts val="450"/>
              </a:spcBef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14000"/>
              </a:lnSpc>
              <a:spcBef>
                <a:spcPts val="450"/>
              </a:spcBef>
              <a:defRPr sz="1500"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6758" y="6244542"/>
            <a:ext cx="2127243" cy="6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62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hoto background">
  <p:cSld name="full photo background">
    <p:bg>
      <p:bgPr>
        <a:solidFill>
          <a:srgbClr val="FFFF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49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4D9D-38AD-4D32-A802-7F9E554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831CD-AC03-426A-9E74-94AF6EA68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211AB-7BC2-4433-BB64-767FC2457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813B4-C5C8-42A2-8CD1-1F37B06AA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1ABF9-E654-43E8-BD98-865D43B19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60F5D-8947-4889-836E-884728F91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59098-6C34-456D-8955-BBC330983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A0A1B-F4D1-43C2-859A-E9317F3EE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C631C332-980B-41C9-BAD7-F44F060FE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ox.cs.vt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ox.cs.vt.edu/talks/2024/20240403FoxLionsBreakfast.pptx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idp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sanghani.cs.vt.edu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fox@vt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ox.cs.vt.edu/talks/2024/20240403FoxLionsBreakfast.ppt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.cornell.edu/uscode/text/10" TargetMode="External"/><Relationship Id="rId2" Type="http://schemas.openxmlformats.org/officeDocument/2006/relationships/hyperlink" Target="https://www.law.cornell.edu/uscode/text/1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50DAA-3F48-4D3A-813C-0320A471A23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676400"/>
            <a:ext cx="8839200" cy="1143000"/>
          </a:xfrm>
        </p:spPr>
        <p:txBody>
          <a:bodyPr/>
          <a:lstStyle/>
          <a:p>
            <a:pPr eaLnBrk="1" hangingPunct="1"/>
            <a:r>
              <a:rPr lang="en-US" sz="3600" b="1" dirty="0"/>
              <a:t>Blacksburg Breakfast Lions Club</a:t>
            </a:r>
            <a:br>
              <a:rPr lang="en-US" sz="3600" b="1" dirty="0"/>
            </a:br>
            <a:r>
              <a:rPr lang="en-US" sz="2400" b="1" dirty="0"/>
              <a:t>April 4, 2024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b="1" dirty="0"/>
              <a:t>“Artificial Intelligence”</a:t>
            </a:r>
            <a:br>
              <a:rPr lang="en-US" sz="4000" b="1" dirty="0"/>
            </a:br>
            <a:br>
              <a:rPr lang="en-US" sz="3200" dirty="0"/>
            </a:br>
            <a:r>
              <a:rPr lang="en-US" sz="3200" dirty="0"/>
              <a:t>Edward A. Fox, Ph.D., Professor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883" y="4067504"/>
            <a:ext cx="914400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 err="1">
                <a:latin typeface="+mn-lt"/>
              </a:rPr>
              <a:t>fox@vt.edu</a:t>
            </a:r>
            <a:r>
              <a:rPr lang="en-US" sz="3200" b="0" kern="0" dirty="0">
                <a:latin typeface="+mn-lt"/>
              </a:rPr>
              <a:t>    </a:t>
            </a:r>
            <a:r>
              <a:rPr lang="en-US" sz="3200" b="0" kern="0" dirty="0">
                <a:latin typeface="+mn-lt"/>
                <a:hlinkClick r:id="rId3"/>
              </a:rPr>
              <a:t>http://fox.cs.vt.edu</a:t>
            </a:r>
            <a:r>
              <a:rPr lang="en-US" sz="3200" b="0" kern="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>
                <a:latin typeface="+mn-lt"/>
              </a:rPr>
              <a:t>Dept of Computer Science (&amp; ECE by courtesy)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3200" b="0" kern="0" dirty="0"/>
              <a:t>Virginia Tech, </a:t>
            </a:r>
            <a:r>
              <a:rPr lang="en-US" sz="3200" b="0" kern="0" dirty="0">
                <a:latin typeface="+mn-lt"/>
              </a:rPr>
              <a:t>Blacksburg, VA 24061 USA</a:t>
            </a:r>
          </a:p>
          <a:p>
            <a:pPr>
              <a:spcBef>
                <a:spcPct val="20000"/>
              </a:spcBef>
              <a:defRPr/>
            </a:pPr>
            <a:endParaRPr lang="en-US" sz="3200" b="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400" b="0" kern="0" dirty="0">
                <a:hlinkClick r:id="rId4"/>
              </a:rPr>
              <a:t>http://fox.cs.vt.edu/talks/2024/20240403FoxLionsBreakfast.pptx</a:t>
            </a:r>
            <a:r>
              <a:rPr lang="en-US" sz="2400" b="0" kern="0" dirty="0"/>
              <a:t> </a:t>
            </a:r>
            <a:endParaRPr lang="en-US" sz="2400" b="0" kern="0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A91F-8717-4786-4EF6-B131B762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Intelligent Information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10F7-A4DD-3623-4C39-661546D8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3" y="1295400"/>
            <a:ext cx="8229600" cy="4525963"/>
          </a:xfrm>
        </p:spPr>
        <p:txBody>
          <a:bodyPr/>
          <a:lstStyle/>
          <a:p>
            <a:r>
              <a:rPr lang="en-US" dirty="0"/>
              <a:t>Search engines</a:t>
            </a:r>
          </a:p>
          <a:p>
            <a:r>
              <a:rPr lang="en-US" dirty="0"/>
              <a:t>Recommenders</a:t>
            </a:r>
          </a:p>
          <a:p>
            <a:r>
              <a:rPr lang="en-US" dirty="0"/>
              <a:t>Smart homes, smart cities</a:t>
            </a:r>
          </a:p>
          <a:p>
            <a:r>
              <a:rPr lang="en-US" dirty="0"/>
              <a:t>Robots</a:t>
            </a:r>
          </a:p>
          <a:p>
            <a:r>
              <a:rPr lang="en-US" dirty="0"/>
              <a:t>Chatbots</a:t>
            </a:r>
          </a:p>
          <a:p>
            <a:r>
              <a:rPr lang="en-US" dirty="0"/>
              <a:t>Bots</a:t>
            </a:r>
          </a:p>
          <a:p>
            <a:r>
              <a:rPr lang="en-US" dirty="0"/>
              <a:t>Autonomous vehicles</a:t>
            </a:r>
          </a:p>
          <a:p>
            <a:pPr lvl="1"/>
            <a:r>
              <a:rPr lang="en-US" dirty="0"/>
              <a:t>Land: Cars, Trucks</a:t>
            </a:r>
          </a:p>
          <a:p>
            <a:pPr lvl="1"/>
            <a:r>
              <a:rPr lang="en-US" dirty="0"/>
              <a:t>Air: Planes, Drones</a:t>
            </a:r>
          </a:p>
          <a:p>
            <a:pPr lvl="1"/>
            <a:r>
              <a:rPr lang="en-US" dirty="0"/>
              <a:t>Sea: Boats, Underwater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96504-AC9D-38BF-BB52-062D4B44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A91F-8717-4786-4EF6-B131B762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/>
          <a:lstStyle/>
          <a:p>
            <a:r>
              <a:rPr lang="en-US" dirty="0"/>
              <a:t>Rules/Symbols,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10F7-A4DD-3623-4C39-661546D82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1950s – 1990s</a:t>
            </a:r>
          </a:p>
          <a:p>
            <a:r>
              <a:rPr lang="en-US" sz="1800" dirty="0"/>
              <a:t>1950 “Computing Machinery and Intelligence”: Alan Turing (Turing test)</a:t>
            </a:r>
          </a:p>
          <a:p>
            <a:r>
              <a:rPr lang="en-US" sz="1800" dirty="0"/>
              <a:t>A rule-based AI system uses pre-written rules to make decisions and solve problems. Domain-specific rules are based on human expert knowledge. </a:t>
            </a:r>
          </a:p>
          <a:p>
            <a:r>
              <a:rPr lang="en-US" sz="1800" dirty="0"/>
              <a:t>Symbolic AI uses logic programming, production rules, semantic nets and frames. Applications/methods: knowledge-based systems, symbolic mathematics, automated theorem provers, ontologies, semantic web, search, automated planning / scheduling systems, (multi-)agent systems.</a:t>
            </a:r>
          </a:p>
          <a:p>
            <a:r>
              <a:rPr lang="en-US" dirty="0"/>
              <a:t>2000 –</a:t>
            </a:r>
          </a:p>
          <a:p>
            <a:r>
              <a:rPr lang="en-US" sz="1800" dirty="0"/>
              <a:t>Inspired by study of brains and neurons</a:t>
            </a:r>
          </a:p>
          <a:p>
            <a:r>
              <a:rPr lang="en-US" sz="1800" dirty="0"/>
              <a:t>Parallel processing, connectionism</a:t>
            </a:r>
          </a:p>
          <a:p>
            <a:r>
              <a:rPr lang="en-US" sz="1800" dirty="0"/>
              <a:t>Enabled by increases in data, and computer speed / memory / connectivity</a:t>
            </a:r>
          </a:p>
          <a:p>
            <a:r>
              <a:rPr lang="en-US" sz="1800" dirty="0"/>
              <a:t>Deep neural networks, methods from physics and optimization (back prop)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96504-AC9D-38BF-BB52-062D4B44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25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1453"/>
            <a:ext cx="8610600" cy="1143000"/>
          </a:xfrm>
        </p:spPr>
        <p:txBody>
          <a:bodyPr/>
          <a:lstStyle/>
          <a:p>
            <a:r>
              <a:rPr lang="en-US" dirty="0"/>
              <a:t>AI Milestones /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4453"/>
            <a:ext cx="8686800" cy="5121275"/>
          </a:xfrm>
        </p:spPr>
        <p:txBody>
          <a:bodyPr/>
          <a:lstStyle/>
          <a:p>
            <a:r>
              <a:rPr lang="en-US" sz="2400" dirty="0"/>
              <a:t>1997: chess: IBM Deep Blue vs. Kasparov</a:t>
            </a:r>
          </a:p>
          <a:p>
            <a:r>
              <a:rPr lang="en-US" sz="2400" dirty="0"/>
              <a:t>2005: 5 autonomous vehicles: DARPA Grand Challenge</a:t>
            </a:r>
          </a:p>
          <a:p>
            <a:r>
              <a:rPr lang="en-US" sz="2400" dirty="0"/>
              <a:t>2011: Siri;  Jeopardy: IBM’s Watson</a:t>
            </a:r>
          </a:p>
          <a:p>
            <a:r>
              <a:rPr lang="en-US" sz="2400" dirty="0"/>
              <a:t>2012: cat identification: 10M unlabeled YouTube pictures</a:t>
            </a:r>
          </a:p>
          <a:p>
            <a:r>
              <a:rPr lang="en-US" sz="2400" dirty="0"/>
              <a:t>2014: Alexa: shopping assistance</a:t>
            </a:r>
          </a:p>
          <a:p>
            <a:r>
              <a:rPr lang="en-US" sz="2400" dirty="0"/>
              <a:t>2015: ImageNet challenge: 1000 images</a:t>
            </a:r>
          </a:p>
          <a:p>
            <a:r>
              <a:rPr lang="en-US" sz="2400" dirty="0"/>
              <a:t>2016: Go: AlphaGo defeated world champion</a:t>
            </a:r>
          </a:p>
          <a:p>
            <a:r>
              <a:rPr lang="en-US" sz="2400" dirty="0"/>
              <a:t>2019: lung cancer detection: </a:t>
            </a:r>
            <a:r>
              <a:rPr lang="en-US" sz="2400" dirty="0" err="1"/>
              <a:t>GoogleAI</a:t>
            </a:r>
            <a:r>
              <a:rPr lang="en-US" sz="2400" dirty="0"/>
              <a:t> &gt; radiologists</a:t>
            </a:r>
          </a:p>
          <a:p>
            <a:r>
              <a:rPr lang="en-US" sz="2400" dirty="0"/>
              <a:t>2020: antibiotic discovery: </a:t>
            </a:r>
            <a:r>
              <a:rPr lang="en-US" sz="2400" dirty="0" err="1"/>
              <a:t>Halicin</a:t>
            </a:r>
            <a:r>
              <a:rPr lang="en-US" sz="2400" dirty="0"/>
              <a:t>: MIT’s James Collins</a:t>
            </a:r>
          </a:p>
          <a:p>
            <a:r>
              <a:rPr lang="en-US" sz="2400" dirty="0"/>
              <a:t>2020: self-driving public taxi: Waymo, Phoenix</a:t>
            </a:r>
          </a:p>
          <a:p>
            <a:r>
              <a:rPr lang="en-US" sz="2400" dirty="0"/>
              <a:t>2020: protein folding: </a:t>
            </a:r>
            <a:r>
              <a:rPr lang="en-US" sz="2400" dirty="0" err="1"/>
              <a:t>AlphaFold</a:t>
            </a:r>
            <a:endParaRPr lang="en-US" sz="2400" dirty="0"/>
          </a:p>
          <a:p>
            <a:r>
              <a:rPr lang="en-US" sz="2400" dirty="0"/>
              <a:t>See also https://</a:t>
            </a:r>
            <a:r>
              <a:rPr lang="en-US" sz="2400" dirty="0" err="1"/>
              <a:t>achievements.ai</a:t>
            </a:r>
            <a:r>
              <a:rPr lang="en-US" sz="2400" dirty="0"/>
              <a:t>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9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Computers /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WWW 2</a:t>
            </a:r>
          </a:p>
          <a:p>
            <a:r>
              <a:rPr lang="en-US" dirty="0"/>
              <a:t>Early Computers: Univac, IBM, Digital Equipment, Intel, …</a:t>
            </a:r>
          </a:p>
          <a:p>
            <a:r>
              <a:rPr lang="en-US" dirty="0"/>
              <a:t>Current Largest AI Companies: Microsoft, Alphabet, NVIDIA, Meta, Tesla, IBM, Palantir, Mobileye, …</a:t>
            </a:r>
          </a:p>
          <a:p>
            <a:r>
              <a:rPr lang="en-US" dirty="0"/>
              <a:t>Moore’s Law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speed and capability of computers can be expected to double every two years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1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2770" name="Picture 2" descr="Moore's law - Wikipedia">
            <a:extLst>
              <a:ext uri="{FF2B5EF4-FFF2-40B4-BE49-F238E27FC236}">
                <a16:creationId xmlns:a16="http://schemas.microsoft.com/office/drawing/2014/main" id="{C006840E-7DC7-EB42-3ACB-31389842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6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3794" name="Picture 2" descr="Nvidia A100 Tensor Core GPU SXM4 80GB Graphics card For Ai Data Data Center - Picture 1 of 3">
            <a:extLst>
              <a:ext uri="{FF2B5EF4-FFF2-40B4-BE49-F238E27FC236}">
                <a16:creationId xmlns:a16="http://schemas.microsoft.com/office/drawing/2014/main" id="{E579D653-8A48-5394-B448-5866F766E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827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26B11-965E-804E-1D74-D21D6D1439EA}"/>
              </a:ext>
            </a:extLst>
          </p:cNvPr>
          <p:cNvSpPr txBox="1"/>
          <p:nvPr/>
        </p:nvSpPr>
        <p:spPr>
          <a:xfrm>
            <a:off x="0" y="172199"/>
            <a:ext cx="9135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NVIDIA A100 Tensor Core GPU SXM4 80GB</a:t>
            </a:r>
          </a:p>
          <a:p>
            <a:pPr algn="ctr"/>
            <a:r>
              <a:rPr lang="en-US" sz="4000" b="1" i="0" dirty="0">
                <a:solidFill>
                  <a:srgbClr val="191919"/>
                </a:solidFill>
                <a:effectLst/>
                <a:highlight>
                  <a:srgbClr val="FFFFFF"/>
                </a:highlight>
                <a:latin typeface="Market Sans"/>
              </a:rPr>
              <a:t>Graphics Card For AI Data Centers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C1BE4-C830-E5AB-6872-4FF4FF179C21}"/>
              </a:ext>
            </a:extLst>
          </p:cNvPr>
          <p:cNvSpPr txBox="1"/>
          <p:nvPr/>
        </p:nvSpPr>
        <p:spPr>
          <a:xfrm>
            <a:off x="2418353" y="593832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CDW price: over $17K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6CF31-EEA1-BE12-EBE7-BBD12F67DC83}"/>
              </a:ext>
            </a:extLst>
          </p:cNvPr>
          <p:cNvSpPr txBox="1"/>
          <p:nvPr/>
        </p:nvSpPr>
        <p:spPr>
          <a:xfrm>
            <a:off x="1219200" y="5538212"/>
            <a:ext cx="6970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Up to 249X Higher AI Inference Performance Over CPUs</a:t>
            </a:r>
          </a:p>
        </p:txBody>
      </p:sp>
    </p:spTree>
    <p:extLst>
      <p:ext uri="{BB962C8B-B14F-4D97-AF65-F5344CB8AC3E}">
        <p14:creationId xmlns:p14="http://schemas.microsoft.com/office/powerpoint/2010/main" val="610102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Solve hard problems</a:t>
            </a:r>
          </a:p>
          <a:p>
            <a:pPr lvl="1"/>
            <a:r>
              <a:rPr lang="en-US" dirty="0"/>
              <a:t>Health, food, energy, environment, …</a:t>
            </a:r>
          </a:p>
          <a:p>
            <a:pPr lvl="1"/>
            <a:r>
              <a:rPr lang="en-US" dirty="0"/>
              <a:t>Real-time decisions for urgent situations</a:t>
            </a:r>
          </a:p>
          <a:p>
            <a:r>
              <a:rPr lang="en-US" dirty="0"/>
              <a:t>Reduce drudgery</a:t>
            </a:r>
          </a:p>
          <a:p>
            <a:pPr lvl="1"/>
            <a:r>
              <a:rPr lang="en-US" dirty="0"/>
              <a:t>85% of people hate their jobs</a:t>
            </a:r>
          </a:p>
          <a:p>
            <a:r>
              <a:rPr lang="en-US" dirty="0"/>
              <a:t>Augmented humans</a:t>
            </a:r>
          </a:p>
          <a:p>
            <a:pPr lvl="1"/>
            <a:r>
              <a:rPr lang="en-US" dirty="0"/>
              <a:t>Pacemakers, insulin dispensers, prosthetics, hearing-aids, XR glasses, vision aids</a:t>
            </a:r>
          </a:p>
          <a:p>
            <a:r>
              <a:rPr lang="en-US" dirty="0"/>
              <a:t>Data / evidence-based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3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00295-62FF-7DFA-4780-78B11269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25" y="76200"/>
            <a:ext cx="8229600" cy="1143000"/>
          </a:xfrm>
        </p:spPr>
        <p:txBody>
          <a:bodyPr/>
          <a:lstStyle/>
          <a:p>
            <a:r>
              <a:rPr lang="en-US" dirty="0"/>
              <a:t>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1C0E3-217A-0BC0-46CE-E09FEEDB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725" y="1066800"/>
            <a:ext cx="8229600" cy="4525963"/>
          </a:xfrm>
        </p:spPr>
        <p:txBody>
          <a:bodyPr/>
          <a:lstStyle/>
          <a:p>
            <a:r>
              <a:rPr lang="en-US" dirty="0"/>
              <a:t>Privacy and copyright</a:t>
            </a:r>
          </a:p>
          <a:p>
            <a:r>
              <a:rPr lang="en-US" dirty="0"/>
              <a:t>Misinformation</a:t>
            </a:r>
          </a:p>
          <a:p>
            <a:r>
              <a:rPr lang="en-US" dirty="0"/>
              <a:t>Algorithmic bias and fairness</a:t>
            </a:r>
          </a:p>
          <a:p>
            <a:r>
              <a:rPr lang="en-US" dirty="0"/>
              <a:t>Opacity / lack of transparency</a:t>
            </a:r>
          </a:p>
          <a:p>
            <a:r>
              <a:rPr lang="en-US" dirty="0"/>
              <a:t>Bad actors, weaponized AI</a:t>
            </a:r>
          </a:p>
          <a:p>
            <a:r>
              <a:rPr lang="en-US" dirty="0"/>
              <a:t>Technological unemployment</a:t>
            </a:r>
          </a:p>
          <a:p>
            <a:r>
              <a:rPr lang="en-US" dirty="0"/>
              <a:t>Existential risk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Center for AI and Digital Policy </a:t>
            </a:r>
            <a:r>
              <a:rPr lang="en-US" dirty="0">
                <a:hlinkClick r:id="rId2"/>
              </a:rPr>
              <a:t>https://www.caidp.org/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C6897-CF31-D2CB-FC26-E90548D2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96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C490-6C77-646C-BC62-FA7CCA6F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2895600" cy="6278562"/>
          </a:xfrm>
        </p:spPr>
        <p:txBody>
          <a:bodyPr/>
          <a:lstStyle/>
          <a:p>
            <a:r>
              <a:rPr lang="en-US" dirty="0" err="1"/>
              <a:t>Lulwah</a:t>
            </a:r>
            <a:br>
              <a:rPr lang="en-US" dirty="0"/>
            </a:br>
            <a:r>
              <a:rPr lang="en-US" dirty="0" err="1"/>
              <a:t>AlKulaib</a:t>
            </a:r>
            <a:br>
              <a:rPr lang="en-US" dirty="0"/>
            </a:br>
            <a:r>
              <a:rPr lang="en-US" dirty="0"/>
              <a:t>Ph.D.</a:t>
            </a:r>
            <a:br>
              <a:rPr lang="en-US" dirty="0"/>
            </a:br>
            <a:r>
              <a:rPr lang="en-US" dirty="0"/>
              <a:t>Final</a:t>
            </a:r>
            <a:br>
              <a:rPr lang="en-US" dirty="0"/>
            </a:br>
            <a:r>
              <a:rPr lang="en-US" dirty="0"/>
              <a:t>Defense</a:t>
            </a:r>
            <a:br>
              <a:rPr lang="en-US" dirty="0"/>
            </a:br>
            <a:r>
              <a:rPr lang="en-US" dirty="0"/>
              <a:t>2/16/2024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49C36-EA69-0694-4C03-6A9860113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A group of robots with red eyes&#10;&#10;Description automatically generated">
            <a:extLst>
              <a:ext uri="{FF2B5EF4-FFF2-40B4-BE49-F238E27FC236}">
                <a16:creationId xmlns:a16="http://schemas.microsoft.com/office/drawing/2014/main" id="{46CF98E5-6A58-7596-2A52-A5C4E35F1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276"/>
            <a:ext cx="5829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2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1AFA-DE01-AA7F-6C9D-01F184C3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73A75-0C57-0030-585C-ED4CDF33A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Grant: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Virginia Tech Center for Health Behaviors Research (CHBR) pilot and feasibility funding: Ubiquitous Health Monitoring for Obesity-Related Diseases and Disorders; July 1, 2023 - June 30, 2024; PI A. Lynn Abbott, co-PIs Abhijit Sarkar, John W.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Epling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, Jr., Julia M.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imes"/>
              </a:rPr>
              <a:t>Gohlke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, and Edward A. Fox.</a:t>
            </a:r>
          </a:p>
          <a:p>
            <a:endParaRPr lang="en-US" dirty="0"/>
          </a:p>
          <a:p>
            <a:r>
              <a:rPr lang="en-US" dirty="0"/>
              <a:t>Examples by </a:t>
            </a:r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Abhijit Sarkar (VTTI)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4342F-4B41-AFA2-88D9-7610E5D4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5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6600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/>
              <a:t>Acknowledgements</a:t>
            </a:r>
          </a:p>
          <a:p>
            <a:r>
              <a:rPr lang="en-US" dirty="0"/>
              <a:t>Introduction</a:t>
            </a:r>
          </a:p>
          <a:p>
            <a:r>
              <a:rPr lang="en-US" dirty="0"/>
              <a:t>Definitions, History</a:t>
            </a:r>
          </a:p>
          <a:p>
            <a:r>
              <a:rPr lang="en-US" dirty="0"/>
              <a:t>Computers, Technology</a:t>
            </a:r>
          </a:p>
          <a:p>
            <a:r>
              <a:rPr lang="en-US" dirty="0"/>
              <a:t>Benefits, Concerns</a:t>
            </a:r>
          </a:p>
          <a:p>
            <a:r>
              <a:rPr lang="en-US" dirty="0"/>
              <a:t>GPT Examples</a:t>
            </a:r>
          </a:p>
          <a:p>
            <a:r>
              <a:rPr lang="en-US" dirty="0"/>
              <a:t>VT Center and My Examples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6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 descr="A plate of food with eggs and potatoes&#10;&#10;Description automatically generated">
            <a:extLst>
              <a:ext uri="{FF2B5EF4-FFF2-40B4-BE49-F238E27FC236}">
                <a16:creationId xmlns:a16="http://schemas.microsoft.com/office/drawing/2014/main" id="{8DE35EB4-D610-0873-EFB6-EFAE96442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0" y="0"/>
            <a:ext cx="7772400" cy="61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Picture 2" descr="A plate of food with eggs and bacon&#10;&#10;Description automatically generated">
            <a:extLst>
              <a:ext uri="{FF2B5EF4-FFF2-40B4-BE49-F238E27FC236}">
                <a16:creationId xmlns:a16="http://schemas.microsoft.com/office/drawing/2014/main" id="{461CD381-A87E-73B9-0EBA-AFDDD694C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8" y="0"/>
            <a:ext cx="7538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 descr="A close up of a cheeseburger on a plate&#10;&#10;Description automatically generated">
            <a:extLst>
              <a:ext uri="{FF2B5EF4-FFF2-40B4-BE49-F238E27FC236}">
                <a16:creationId xmlns:a16="http://schemas.microsoft.com/office/drawing/2014/main" id="{8F794B02-694B-D33E-A64D-644BF3F51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4" y="0"/>
            <a:ext cx="710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 descr="A plate of food with a spoon and sauce&#10;&#10;Description automatically generated">
            <a:extLst>
              <a:ext uri="{FF2B5EF4-FFF2-40B4-BE49-F238E27FC236}">
                <a16:creationId xmlns:a16="http://schemas.microsoft.com/office/drawing/2014/main" id="{BDE501EE-0311-CF08-834F-9725A97A1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1" y="0"/>
            <a:ext cx="7772400" cy="67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77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 descr="A plate of food with a text&#10;&#10;Description automatically generated">
            <a:extLst>
              <a:ext uri="{FF2B5EF4-FFF2-40B4-BE49-F238E27FC236}">
                <a16:creationId xmlns:a16="http://schemas.microsoft.com/office/drawing/2014/main" id="{CD2506F3-1BA2-2133-74C1-13F93BFC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35" y="0"/>
            <a:ext cx="655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7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 descr="A screenshot of a menu&#10;&#10;Description automatically generated">
            <a:extLst>
              <a:ext uri="{FF2B5EF4-FFF2-40B4-BE49-F238E27FC236}">
                <a16:creationId xmlns:a16="http://schemas.microsoft.com/office/drawing/2014/main" id="{5CFFA87D-55A9-7444-0D27-B51680EA7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7772400" cy="2107662"/>
          </a:xfrm>
          <a:prstGeom prst="rect">
            <a:avLst/>
          </a:prstGeom>
        </p:spPr>
      </p:pic>
      <p:pic>
        <p:nvPicPr>
          <p:cNvPr id="6" name="Picture 5" descr="A black and white label with white text&#10;&#10;Description automatically generated">
            <a:extLst>
              <a:ext uri="{FF2B5EF4-FFF2-40B4-BE49-F238E27FC236}">
                <a16:creationId xmlns:a16="http://schemas.microsoft.com/office/drawing/2014/main" id="{E79C5D3B-8858-C51B-5233-641FD53BA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612"/>
            <a:ext cx="7772400" cy="28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 descr="A calories list of food&#10;&#10;Description automatically generated">
            <a:extLst>
              <a:ext uri="{FF2B5EF4-FFF2-40B4-BE49-F238E27FC236}">
                <a16:creationId xmlns:a16="http://schemas.microsoft.com/office/drawing/2014/main" id="{B04AAFF8-CE2C-0716-CC8B-E540768A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0" y="0"/>
            <a:ext cx="7772400" cy="66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09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 / </a:t>
            </a:r>
            <a:r>
              <a:rPr lang="en-US" dirty="0" err="1"/>
              <a:t>Sanghani</a:t>
            </a:r>
            <a:r>
              <a:rPr lang="en-US" dirty="0"/>
              <a:t>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Sanghani</a:t>
            </a:r>
            <a:r>
              <a:rPr lang="en-US" sz="2800" dirty="0"/>
              <a:t> Center for Artificial Intelligence and Data Analytics </a:t>
            </a:r>
            <a:r>
              <a:rPr lang="en-US" sz="2800" dirty="0">
                <a:hlinkClick r:id="rId2"/>
              </a:rPr>
              <a:t>https://sanghani.cs.vt.edu/</a:t>
            </a:r>
            <a:endParaRPr lang="en-US" sz="2800" dirty="0"/>
          </a:p>
          <a:p>
            <a:r>
              <a:rPr lang="en-US" sz="2800" dirty="0"/>
              <a:t>Almost 200 people</a:t>
            </a:r>
          </a:p>
          <a:p>
            <a:r>
              <a:rPr lang="en-US" sz="2800" dirty="0"/>
              <a:t>Some areas: computer vision, forecasting, social media analytics, visual analytics, urban computing</a:t>
            </a:r>
          </a:p>
          <a:p>
            <a:r>
              <a:rPr lang="en-US" sz="2800" dirty="0"/>
              <a:t>Applications: Computational Epidemiology, Health informatics, Intelligence analysis, Urban informatics, Cyber-security, Cyber-physical systems, Internet of Things, Military and defense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0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79479"/>
            <a:ext cx="8483629" cy="531653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Liuqing</a:t>
            </a:r>
            <a:r>
              <a:rPr lang="en-US" dirty="0"/>
              <a:t> Li: </a:t>
            </a:r>
            <a:r>
              <a:rPr lang="en-US" dirty="0" err="1"/>
              <a:t>TwiRole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DE3087-8E0F-4F4C-A2B6-0AA1A0F480FD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102C4-E03E-1B43-9B69-3055B7DFFA23}"/>
              </a:ext>
            </a:extLst>
          </p:cNvPr>
          <p:cNvSpPr txBox="1"/>
          <p:nvPr/>
        </p:nvSpPr>
        <p:spPr>
          <a:xfrm>
            <a:off x="2973645" y="6400800"/>
            <a:ext cx="3196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http://</a:t>
            </a:r>
            <a:r>
              <a:rPr lang="en-US" sz="1500" dirty="0" err="1"/>
              <a:t>hdl.handle.net</a:t>
            </a:r>
            <a:r>
              <a:rPr lang="en-US" sz="1500" dirty="0"/>
              <a:t>/10919/97365</a:t>
            </a:r>
          </a:p>
        </p:txBody>
      </p:sp>
    </p:spTree>
    <p:extLst>
      <p:ext uri="{BB962C8B-B14F-4D97-AF65-F5344CB8AC3E}">
        <p14:creationId xmlns:p14="http://schemas.microsoft.com/office/powerpoint/2010/main" val="3106717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152400" y="99400"/>
            <a:ext cx="8811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Architecture</a:t>
            </a:r>
            <a:endParaRPr sz="4000" dirty="0">
              <a:sym typeface="Calibri"/>
            </a:endParaRPr>
          </a:p>
        </p:txBody>
      </p:sp>
      <p:pic>
        <p:nvPicPr>
          <p:cNvPr id="7" name="Google Shape;121;p19">
            <a:extLst>
              <a:ext uri="{FF2B5EF4-FFF2-40B4-BE49-F238E27FC236}">
                <a16:creationId xmlns:a16="http://schemas.microsoft.com/office/drawing/2014/main" id="{1A737196-46F8-B541-916C-F99F7E206D9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990600"/>
            <a:ext cx="8735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81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b="1" dirty="0"/>
              <a:t>Acknowledgements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sz="2000" dirty="0"/>
              <a:t>Mentors (</a:t>
            </a:r>
            <a:r>
              <a:rPr lang="en-US" sz="2000" dirty="0" err="1"/>
              <a:t>Licklider</a:t>
            </a:r>
            <a:r>
              <a:rPr lang="en-US" sz="2000" dirty="0"/>
              <a:t>, Kessler, Salton); IMLS, NSF, and other sponsors</a:t>
            </a:r>
            <a:endParaRPr lang="en-US" sz="1200" dirty="0"/>
          </a:p>
          <a:p>
            <a:pPr eaLnBrk="1" hangingPunct="1">
              <a:spcBef>
                <a:spcPts val="300"/>
              </a:spcBef>
            </a:pPr>
            <a:r>
              <a:rPr lang="en-US" sz="2000" dirty="0"/>
              <a:t>Students, colleagues, co-investigators (selected): Lynn Abbott, </a:t>
            </a:r>
            <a:r>
              <a:rPr lang="en-US" sz="2000" dirty="0" err="1"/>
              <a:t>Eman</a:t>
            </a:r>
            <a:r>
              <a:rPr lang="en-US" sz="2000" dirty="0"/>
              <a:t> Abdelrahman, Aman Ahuja, Monika Akbar, Hamed </a:t>
            </a:r>
            <a:r>
              <a:rPr lang="en-US" sz="2000" dirty="0" err="1"/>
              <a:t>Alhoori</a:t>
            </a:r>
            <a:r>
              <a:rPr lang="en-US" sz="2000" dirty="0"/>
              <a:t>, Pranav Angara, Ashish </a:t>
            </a:r>
            <a:r>
              <a:rPr lang="en-US" sz="2000" dirty="0" err="1"/>
              <a:t>Baghudana</a:t>
            </a:r>
            <a:r>
              <a:rPr lang="en-US" sz="2000" dirty="0"/>
              <a:t>, Bipasha Banerjee, Elinor Benami, Warren Bickel, Boots Cassel, Saurabh Chakravarty, Prashant Chandrasekar, </a:t>
            </a:r>
            <a:r>
              <a:rPr lang="en-US" sz="2000" dirty="0" err="1"/>
              <a:t>Satvik</a:t>
            </a:r>
            <a:r>
              <a:rPr lang="en-US" sz="2000" dirty="0"/>
              <a:t> </a:t>
            </a:r>
            <a:r>
              <a:rPr lang="en-US" sz="2000" dirty="0" err="1"/>
              <a:t>Chekuri</a:t>
            </a:r>
            <a:r>
              <a:rPr lang="en-US" sz="2000" dirty="0"/>
              <a:t>, </a:t>
            </a:r>
            <a:r>
              <a:rPr lang="en-US" sz="2000" dirty="0" err="1"/>
              <a:t>Yinlin</a:t>
            </a:r>
            <a:r>
              <a:rPr lang="en-US" sz="2000" dirty="0"/>
              <a:t> Chen, Kiran </a:t>
            </a:r>
            <a:r>
              <a:rPr lang="en-US" sz="2000" dirty="0" err="1"/>
              <a:t>Chitturi</a:t>
            </a:r>
            <a:r>
              <a:rPr lang="en-US" sz="2000" dirty="0"/>
              <a:t>, Luis Escobar, Alexandre Falcao, </a:t>
            </a:r>
            <a:r>
              <a:rPr lang="en-US" sz="2000" dirty="0" err="1"/>
              <a:t>Weiguo</a:t>
            </a:r>
            <a:r>
              <a:rPr lang="en-US" sz="2000" dirty="0"/>
              <a:t> Fan, Francesco Ferretti, Eric </a:t>
            </a:r>
            <a:r>
              <a:rPr lang="en-US" sz="2000" dirty="0" err="1"/>
              <a:t>Fouh</a:t>
            </a:r>
            <a:r>
              <a:rPr lang="en-US" sz="2000" dirty="0"/>
              <a:t>, Chris Franck, Rick </a:t>
            </a:r>
            <a:r>
              <a:rPr lang="en-US" sz="2000" dirty="0" err="1"/>
              <a:t>Furuta</a:t>
            </a:r>
            <a:r>
              <a:rPr lang="en-US" sz="2000" dirty="0"/>
              <a:t>, Lee Giles, Marcos André Gonçalves, Doug Gorton, Islam </a:t>
            </a:r>
            <a:r>
              <a:rPr lang="en-US" sz="2000" dirty="0" err="1"/>
              <a:t>Harb</a:t>
            </a:r>
            <a:r>
              <a:rPr lang="en-US" sz="2000" dirty="0"/>
              <a:t>, </a:t>
            </a:r>
            <a:r>
              <a:rPr lang="en-US" sz="2000" dirty="0" err="1"/>
              <a:t>S.M.Shamimul</a:t>
            </a:r>
            <a:r>
              <a:rPr lang="en-US" sz="2000" dirty="0"/>
              <a:t> Hasan, </a:t>
            </a:r>
            <a:r>
              <a:rPr lang="en-US" sz="2000" dirty="0" err="1"/>
              <a:t>Chongyu</a:t>
            </a:r>
            <a:r>
              <a:rPr lang="en-US" sz="2000" dirty="0"/>
              <a:t> He, Michael Hsiao, Bill Ingram, Jeremy Jenrette, </a:t>
            </a:r>
            <a:r>
              <a:rPr lang="en-US" sz="2000" dirty="0" err="1"/>
              <a:t>Palakh</a:t>
            </a:r>
            <a:r>
              <a:rPr lang="en-US" sz="2000" dirty="0"/>
              <a:t> Jude, </a:t>
            </a:r>
            <a:r>
              <a:rPr lang="en-US" sz="2000" dirty="0" err="1"/>
              <a:t>Adheesh</a:t>
            </a:r>
            <a:r>
              <a:rPr lang="en-US" sz="2000" dirty="0"/>
              <a:t> </a:t>
            </a:r>
            <a:r>
              <a:rPr lang="en-US" sz="2000" dirty="0" err="1"/>
              <a:t>Juvekar</a:t>
            </a:r>
            <a:r>
              <a:rPr lang="en-US" sz="2000" dirty="0"/>
              <a:t>, </a:t>
            </a:r>
            <a:r>
              <a:rPr lang="en-US" sz="2000" dirty="0" err="1"/>
              <a:t>Sampanna</a:t>
            </a:r>
            <a:r>
              <a:rPr lang="en-US" sz="2000" dirty="0"/>
              <a:t> Kahu, Tarek </a:t>
            </a:r>
            <a:r>
              <a:rPr lang="en-US" sz="2000" dirty="0" err="1"/>
              <a:t>Kanan</a:t>
            </a:r>
            <a:r>
              <a:rPr lang="en-US" sz="2000" dirty="0"/>
              <a:t>, Ola </a:t>
            </a:r>
            <a:r>
              <a:rPr lang="en-US" sz="2000" dirty="0" err="1"/>
              <a:t>Karajeh</a:t>
            </a:r>
            <a:r>
              <a:rPr lang="en-US" sz="2000" dirty="0"/>
              <a:t>, Andrea Kavanaugh, Martin Klein, </a:t>
            </a:r>
            <a:r>
              <a:rPr lang="en-US" sz="2000" dirty="0" err="1"/>
              <a:t>Harinni</a:t>
            </a:r>
            <a:r>
              <a:rPr lang="en-US" sz="2000" dirty="0"/>
              <a:t> Kumar, Spencer Lee, </a:t>
            </a:r>
            <a:r>
              <a:rPr lang="en-US" sz="2000" dirty="0" err="1"/>
              <a:t>Sunshin</a:t>
            </a:r>
            <a:r>
              <a:rPr lang="en-US" sz="2000" dirty="0"/>
              <a:t> Lee, Jonathan </a:t>
            </a:r>
            <a:r>
              <a:rPr lang="en-US" sz="2000" dirty="0" err="1"/>
              <a:t>Leidig</a:t>
            </a:r>
            <a:r>
              <a:rPr lang="en-US" sz="2000" dirty="0"/>
              <a:t>, Lin </a:t>
            </a:r>
            <a:r>
              <a:rPr lang="en-US" sz="2000" dirty="0" err="1"/>
              <a:t>Tzy</a:t>
            </a:r>
            <a:r>
              <a:rPr lang="en-US" sz="2000" dirty="0"/>
              <a:t> Li, </a:t>
            </a:r>
            <a:r>
              <a:rPr lang="en-US" sz="2000" dirty="0" err="1"/>
              <a:t>Liuqing</a:t>
            </a:r>
            <a:r>
              <a:rPr lang="en-US" sz="2000" dirty="0"/>
              <a:t> Li, Yi Ma, </a:t>
            </a:r>
            <a:r>
              <a:rPr lang="en-US" sz="2000" dirty="0" err="1"/>
              <a:t>Yufeng</a:t>
            </a:r>
            <a:r>
              <a:rPr lang="en-US" sz="2000" dirty="0"/>
              <a:t> Ma, Mohamed Magdy, </a:t>
            </a:r>
            <a:r>
              <a:rPr lang="en-US" sz="2000" dirty="0" err="1"/>
              <a:t>Shivam</a:t>
            </a:r>
            <a:r>
              <a:rPr lang="en-US" sz="2000" dirty="0"/>
              <a:t> Maharshi, Madhav Marathe, Gary </a:t>
            </a:r>
            <a:r>
              <a:rPr lang="en-US" sz="2000" dirty="0" err="1"/>
              <a:t>Marchionini</a:t>
            </a:r>
            <a:r>
              <a:rPr lang="en-US" sz="2000" dirty="0"/>
              <a:t>, Paul Mather, </a:t>
            </a:r>
            <a:r>
              <a:rPr lang="en-US" sz="2000" dirty="0" err="1"/>
              <a:t>Maanav</a:t>
            </a:r>
            <a:r>
              <a:rPr lang="en-US" sz="2000" dirty="0"/>
              <a:t> Mehrotra, Uma Murthy, Pranav </a:t>
            </a:r>
            <a:r>
              <a:rPr lang="en-US" sz="2000" dirty="0" err="1"/>
              <a:t>Nakate</a:t>
            </a:r>
            <a:r>
              <a:rPr lang="en-US" sz="2000" dirty="0"/>
              <a:t>, Michael Nelson, </a:t>
            </a:r>
            <a:r>
              <a:rPr lang="en-US" sz="2000" dirty="0" err="1"/>
              <a:t>Sanghee</a:t>
            </a:r>
            <a:r>
              <a:rPr lang="en-US" sz="2000" dirty="0"/>
              <a:t> Oh, Sung </a:t>
            </a:r>
            <a:r>
              <a:rPr lang="en-US" sz="2000" dirty="0" err="1"/>
              <a:t>Hee</a:t>
            </a:r>
            <a:r>
              <a:rPr lang="en-US" sz="2000" dirty="0"/>
              <a:t> Park, </a:t>
            </a:r>
            <a:r>
              <a:rPr lang="en-US" sz="2000" dirty="0" err="1"/>
              <a:t>Supritha</a:t>
            </a:r>
            <a:r>
              <a:rPr lang="en-US" sz="2000" dirty="0"/>
              <a:t> Patil, </a:t>
            </a:r>
            <a:r>
              <a:rPr lang="en-US" sz="2000" dirty="0" err="1"/>
              <a:t>Denilson</a:t>
            </a:r>
            <a:r>
              <a:rPr lang="en-US" sz="2000" dirty="0"/>
              <a:t> Pereira, Jeff Pomerantz, </a:t>
            </a:r>
            <a:r>
              <a:rPr lang="en-US" sz="2000" dirty="0" err="1"/>
              <a:t>Naren</a:t>
            </a:r>
            <a:r>
              <a:rPr lang="en-US" sz="2000" dirty="0"/>
              <a:t> Ramakrishnan, </a:t>
            </a:r>
            <a:r>
              <a:rPr lang="en-US" sz="2000" dirty="0" err="1"/>
              <a:t>Sagnik</a:t>
            </a:r>
            <a:r>
              <a:rPr lang="en-US" sz="2000" dirty="0"/>
              <a:t> Ray-Choudhury, Chandan Reddy, Aditya Shah, Rao Shen, </a:t>
            </a:r>
            <a:r>
              <a:rPr lang="en-US" sz="2000" dirty="0" err="1"/>
              <a:t>Ziqian</a:t>
            </a:r>
            <a:r>
              <a:rPr lang="en-US" sz="2000" dirty="0"/>
              <a:t> Song, Venkat Srinivasan, Jeff Stein, Hussein Suleman, Allison </a:t>
            </a:r>
            <a:r>
              <a:rPr lang="en-US" sz="2000" dirty="0" err="1"/>
              <a:t>Tegge</a:t>
            </a:r>
            <a:r>
              <a:rPr lang="en-US" sz="2000" dirty="0"/>
              <a:t>, Ricardo Torres, Adithya </a:t>
            </a:r>
            <a:r>
              <a:rPr lang="en-US" sz="2000" dirty="0" err="1"/>
              <a:t>Upadhya</a:t>
            </a:r>
            <a:r>
              <a:rPr lang="en-US" sz="2000" dirty="0"/>
              <a:t>, Saket </a:t>
            </a:r>
            <a:r>
              <a:rPr lang="en-US" sz="2000" dirty="0" err="1"/>
              <a:t>Vishwasrao</a:t>
            </a:r>
            <a:r>
              <a:rPr lang="en-US" sz="2000" dirty="0"/>
              <a:t>, </a:t>
            </a:r>
            <a:r>
              <a:rPr lang="en-US" sz="2000" dirty="0" err="1"/>
              <a:t>Xinyue</a:t>
            </a:r>
            <a:r>
              <a:rPr lang="en-US" sz="2000" dirty="0"/>
              <a:t> Wang, Barbara </a:t>
            </a:r>
            <a:r>
              <a:rPr lang="en-US" sz="2000" dirty="0" err="1"/>
              <a:t>Wildemuth</a:t>
            </a:r>
            <a:r>
              <a:rPr lang="en-US" sz="2000" dirty="0"/>
              <a:t>, Jian Wu, </a:t>
            </a:r>
            <a:r>
              <a:rPr lang="en-US" sz="2000" dirty="0" err="1"/>
              <a:t>Zhiwu</a:t>
            </a:r>
            <a:r>
              <a:rPr lang="en-US" sz="2000" dirty="0"/>
              <a:t> </a:t>
            </a:r>
            <a:r>
              <a:rPr lang="en-US" sz="2000" dirty="0" err="1"/>
              <a:t>Xie</a:t>
            </a:r>
            <a:r>
              <a:rPr lang="en-US" sz="2000" dirty="0"/>
              <a:t>, </a:t>
            </a:r>
            <a:r>
              <a:rPr lang="en-US" sz="2000" dirty="0" err="1"/>
              <a:t>Seungwon</a:t>
            </a:r>
            <a:r>
              <a:rPr lang="en-US" sz="2000" dirty="0"/>
              <a:t> Yang, Xuan Zhang, ...</a:t>
            </a:r>
          </a:p>
          <a:p>
            <a:pPr eaLnBrk="1" hangingPunct="1">
              <a:spcBef>
                <a:spcPts val="300"/>
              </a:spcBef>
            </a:pP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0" y="99400"/>
            <a:ext cx="910905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Figure Extraction</a:t>
            </a:r>
            <a:endParaRPr sz="4000" dirty="0"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E059A5-841C-BA45-AD41-6D57209C1D7E}"/>
              </a:ext>
            </a:extLst>
          </p:cNvPr>
          <p:cNvGrpSpPr/>
          <p:nvPr/>
        </p:nvGrpSpPr>
        <p:grpSpPr>
          <a:xfrm>
            <a:off x="-457200" y="1143000"/>
            <a:ext cx="10439400" cy="5371938"/>
            <a:chOff x="67350" y="952663"/>
            <a:chExt cx="9041700" cy="4232712"/>
          </a:xfrm>
        </p:grpSpPr>
        <p:sp>
          <p:nvSpPr>
            <p:cNvPr id="4" name="Google Shape;205;p23">
              <a:extLst>
                <a:ext uri="{FF2B5EF4-FFF2-40B4-BE49-F238E27FC236}">
                  <a16:creationId xmlns:a16="http://schemas.microsoft.com/office/drawing/2014/main" id="{59A81632-CC34-1146-AC3E-CB6A6642FB39}"/>
                </a:ext>
              </a:extLst>
            </p:cNvPr>
            <p:cNvSpPr txBox="1"/>
            <p:nvPr/>
          </p:nvSpPr>
          <p:spPr>
            <a:xfrm>
              <a:off x="67350" y="952663"/>
              <a:ext cx="9041700" cy="42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365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verage"/>
                <a:buChar char="●"/>
              </a:pPr>
              <a:r>
                <a:rPr lang="en" dirty="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rPr>
                <a:t>Inference is accomplished via the best performing model trained by </a:t>
              </a:r>
              <a:r>
                <a:rPr lang="en" dirty="0" err="1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rPr>
                <a:t>Sampanna</a:t>
              </a:r>
              <a:r>
                <a:rPr lang="en" dirty="0">
                  <a:solidFill>
                    <a:schemeClr val="dk1"/>
                  </a:solidFill>
                  <a:latin typeface="Average"/>
                  <a:ea typeface="Average"/>
                  <a:cs typeface="Average"/>
                  <a:sym typeface="Average"/>
                </a:rPr>
                <a:t> and others</a:t>
              </a:r>
              <a:endParaRPr dirty="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  <p:cxnSp>
          <p:nvCxnSpPr>
            <p:cNvPr id="5" name="Google Shape;206;p23">
              <a:extLst>
                <a:ext uri="{FF2B5EF4-FFF2-40B4-BE49-F238E27FC236}">
                  <a16:creationId xmlns:a16="http://schemas.microsoft.com/office/drawing/2014/main" id="{AEBF4B8F-577B-2B46-AF57-FC20997D22CC}"/>
                </a:ext>
              </a:extLst>
            </p:cNvPr>
            <p:cNvCxnSpPr/>
            <p:nvPr/>
          </p:nvCxnSpPr>
          <p:spPr>
            <a:xfrm>
              <a:off x="3620947" y="3237964"/>
              <a:ext cx="1888500" cy="15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pic>
          <p:nvPicPr>
            <p:cNvPr id="7" name="Google Shape;208;p23">
              <a:extLst>
                <a:ext uri="{FF2B5EF4-FFF2-40B4-BE49-F238E27FC236}">
                  <a16:creationId xmlns:a16="http://schemas.microsoft.com/office/drawing/2014/main" id="{8004A686-9486-5144-973B-3B51D7202E5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09450" y="1355551"/>
              <a:ext cx="2756248" cy="3566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9;p23">
              <a:extLst>
                <a:ext uri="{FF2B5EF4-FFF2-40B4-BE49-F238E27FC236}">
                  <a16:creationId xmlns:a16="http://schemas.microsoft.com/office/drawing/2014/main" id="{6A17350F-353E-4845-8CC8-EF56021F3F5C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64700" y="1355575"/>
              <a:ext cx="2756248" cy="35669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10;p23">
              <a:extLst>
                <a:ext uri="{FF2B5EF4-FFF2-40B4-BE49-F238E27FC236}">
                  <a16:creationId xmlns:a16="http://schemas.microsoft.com/office/drawing/2014/main" id="{A6F6E59E-F8F5-8943-A31F-A3E405FAEC8E}"/>
                </a:ext>
              </a:extLst>
            </p:cNvPr>
            <p:cNvSpPr txBox="1"/>
            <p:nvPr/>
          </p:nvSpPr>
          <p:spPr>
            <a:xfrm>
              <a:off x="1915289" y="4795241"/>
              <a:ext cx="1604474" cy="3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6"/>
                  </a:solidFill>
                </a:rPr>
                <a:t>Page image(s)</a:t>
              </a:r>
              <a:endParaRPr dirty="0">
                <a:solidFill>
                  <a:schemeClr val="accent6"/>
                </a:solidFill>
              </a:endParaRPr>
            </a:p>
          </p:txBody>
        </p:sp>
        <p:sp>
          <p:nvSpPr>
            <p:cNvPr id="10" name="Google Shape;211;p23">
              <a:extLst>
                <a:ext uri="{FF2B5EF4-FFF2-40B4-BE49-F238E27FC236}">
                  <a16:creationId xmlns:a16="http://schemas.microsoft.com/office/drawing/2014/main" id="{260C68A2-E31A-A946-BDBA-A6FC1534CCDA}"/>
                </a:ext>
              </a:extLst>
            </p:cNvPr>
            <p:cNvSpPr txBox="1"/>
            <p:nvPr/>
          </p:nvSpPr>
          <p:spPr>
            <a:xfrm>
              <a:off x="5743162" y="4861075"/>
              <a:ext cx="2838238" cy="3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6"/>
                  </a:solidFill>
                </a:rPr>
                <a:t>Page image(s) with image bound information</a:t>
              </a:r>
              <a:endParaRPr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712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152400" y="99400"/>
            <a:ext cx="8811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Cropping</a:t>
            </a:r>
            <a:endParaRPr sz="4000" dirty="0"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FE568D-CFDF-114C-86B6-70B3CF67D08A}"/>
              </a:ext>
            </a:extLst>
          </p:cNvPr>
          <p:cNvGrpSpPr/>
          <p:nvPr/>
        </p:nvGrpSpPr>
        <p:grpSpPr>
          <a:xfrm>
            <a:off x="0" y="914400"/>
            <a:ext cx="8887800" cy="4560698"/>
            <a:chOff x="1119425" y="1377176"/>
            <a:chExt cx="7048916" cy="3522200"/>
          </a:xfrm>
        </p:grpSpPr>
        <p:pic>
          <p:nvPicPr>
            <p:cNvPr id="4" name="Google Shape;219;p24">
              <a:extLst>
                <a:ext uri="{FF2B5EF4-FFF2-40B4-BE49-F238E27FC236}">
                  <a16:creationId xmlns:a16="http://schemas.microsoft.com/office/drawing/2014/main" id="{A3163ECB-15AD-084B-879B-BB91294C6A6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19425" y="1377176"/>
              <a:ext cx="2721700" cy="352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20;p24">
              <a:extLst>
                <a:ext uri="{FF2B5EF4-FFF2-40B4-BE49-F238E27FC236}">
                  <a16:creationId xmlns:a16="http://schemas.microsoft.com/office/drawing/2014/main" id="{A907B020-AB98-4244-8CA5-5F767C150C7B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1649" y="2194925"/>
              <a:ext cx="2342100" cy="18866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Google Shape;221;p24">
              <a:extLst>
                <a:ext uri="{FF2B5EF4-FFF2-40B4-BE49-F238E27FC236}">
                  <a16:creationId xmlns:a16="http://schemas.microsoft.com/office/drawing/2014/main" id="{37E9A5AA-1108-E648-B784-CC7AFE67736F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3841249" y="3138275"/>
              <a:ext cx="18804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9" name="Google Shape;223;p24">
              <a:extLst>
                <a:ext uri="{FF2B5EF4-FFF2-40B4-BE49-F238E27FC236}">
                  <a16:creationId xmlns:a16="http://schemas.microsoft.com/office/drawing/2014/main" id="{756EF387-1777-0E4E-8B66-05F40B5C3447}"/>
                </a:ext>
              </a:extLst>
            </p:cNvPr>
            <p:cNvSpPr txBox="1"/>
            <p:nvPr/>
          </p:nvSpPr>
          <p:spPr>
            <a:xfrm>
              <a:off x="6558506" y="4025372"/>
              <a:ext cx="1609835" cy="3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6"/>
                  </a:solidFill>
                </a:rPr>
                <a:t>Cropped images</a:t>
              </a:r>
              <a:endParaRPr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0" name="Google Shape;211;p23">
            <a:extLst>
              <a:ext uri="{FF2B5EF4-FFF2-40B4-BE49-F238E27FC236}">
                <a16:creationId xmlns:a16="http://schemas.microsoft.com/office/drawing/2014/main" id="{214DCD06-843C-EF4E-B1EC-F1F795A6AE23}"/>
              </a:ext>
            </a:extLst>
          </p:cNvPr>
          <p:cNvSpPr txBox="1"/>
          <p:nvPr/>
        </p:nvSpPr>
        <p:spPr>
          <a:xfrm>
            <a:off x="197512" y="5269305"/>
            <a:ext cx="2946509" cy="41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Page image(s) with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image bound information</a:t>
            </a: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19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0" y="99400"/>
            <a:ext cx="9144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Ch. Segmentation</a:t>
            </a:r>
            <a:endParaRPr sz="4000" dirty="0"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4F4A08-35FC-2541-91F3-908FDF0430B3}"/>
              </a:ext>
            </a:extLst>
          </p:cNvPr>
          <p:cNvGrpSpPr/>
          <p:nvPr/>
        </p:nvGrpSpPr>
        <p:grpSpPr>
          <a:xfrm>
            <a:off x="-76200" y="1143000"/>
            <a:ext cx="8852308" cy="4845653"/>
            <a:chOff x="1207236" y="832236"/>
            <a:chExt cx="7229737" cy="4099050"/>
          </a:xfrm>
        </p:grpSpPr>
        <p:grpSp>
          <p:nvGrpSpPr>
            <p:cNvPr id="11" name="Google Shape;247;p26">
              <a:extLst>
                <a:ext uri="{FF2B5EF4-FFF2-40B4-BE49-F238E27FC236}">
                  <a16:creationId xmlns:a16="http://schemas.microsoft.com/office/drawing/2014/main" id="{E2BC2515-BD55-9B44-A844-DCBC7E17C250}"/>
                </a:ext>
              </a:extLst>
            </p:cNvPr>
            <p:cNvGrpSpPr/>
            <p:nvPr/>
          </p:nvGrpSpPr>
          <p:grpSpPr>
            <a:xfrm>
              <a:off x="1207236" y="1321650"/>
              <a:ext cx="2367666" cy="2686157"/>
              <a:chOff x="4914775" y="1810175"/>
              <a:chExt cx="2389892" cy="2905524"/>
            </a:xfrm>
          </p:grpSpPr>
          <p:pic>
            <p:nvPicPr>
              <p:cNvPr id="19" name="Google Shape;248;p26">
                <a:extLst>
                  <a:ext uri="{FF2B5EF4-FFF2-40B4-BE49-F238E27FC236}">
                    <a16:creationId xmlns:a16="http://schemas.microsoft.com/office/drawing/2014/main" id="{C430B12F-6751-3C42-A55E-50EDF0397195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14775" y="1810175"/>
                <a:ext cx="2266864" cy="27709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Google Shape;249;p26">
                <a:extLst>
                  <a:ext uri="{FF2B5EF4-FFF2-40B4-BE49-F238E27FC236}">
                    <a16:creationId xmlns:a16="http://schemas.microsoft.com/office/drawing/2014/main" id="{EAD82BC7-B1AB-0540-ACD2-69867E3690E3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967489" y="1880500"/>
                <a:ext cx="2266864" cy="27709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250;p26">
                <a:extLst>
                  <a:ext uri="{FF2B5EF4-FFF2-40B4-BE49-F238E27FC236}">
                    <a16:creationId xmlns:a16="http://schemas.microsoft.com/office/drawing/2014/main" id="{33D234FD-692B-4F44-9D32-91C0A7B04BC2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037803" y="1944775"/>
                <a:ext cx="2266864" cy="27709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" name="Google Shape;251;p26">
              <a:extLst>
                <a:ext uri="{FF2B5EF4-FFF2-40B4-BE49-F238E27FC236}">
                  <a16:creationId xmlns:a16="http://schemas.microsoft.com/office/drawing/2014/main" id="{38CCFAF8-09D1-DA4C-B311-AB19AE86FEE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22350" y="832236"/>
              <a:ext cx="2505447" cy="2681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52;p26">
              <a:extLst>
                <a:ext uri="{FF2B5EF4-FFF2-40B4-BE49-F238E27FC236}">
                  <a16:creationId xmlns:a16="http://schemas.microsoft.com/office/drawing/2014/main" id="{8D706BC5-7D4A-B542-9A9A-2021A810908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85276" y="1088116"/>
              <a:ext cx="2239715" cy="2674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53;p26">
              <a:extLst>
                <a:ext uri="{FF2B5EF4-FFF2-40B4-BE49-F238E27FC236}">
                  <a16:creationId xmlns:a16="http://schemas.microsoft.com/office/drawing/2014/main" id="{A265CD47-6F6D-5A4A-8458-6EB49B2A398F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88230" y="1327409"/>
              <a:ext cx="2239714" cy="26986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54;p26">
              <a:extLst>
                <a:ext uri="{FF2B5EF4-FFF2-40B4-BE49-F238E27FC236}">
                  <a16:creationId xmlns:a16="http://schemas.microsoft.com/office/drawing/2014/main" id="{63ACF49B-9EB6-A644-B507-D272D759547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56972" y="1646246"/>
              <a:ext cx="2282708" cy="2698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55;p26">
              <a:extLst>
                <a:ext uri="{FF2B5EF4-FFF2-40B4-BE49-F238E27FC236}">
                  <a16:creationId xmlns:a16="http://schemas.microsoft.com/office/drawing/2014/main" id="{F9F5D4DD-286D-FD43-89CC-CD275E83CFA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82311" y="1891006"/>
              <a:ext cx="2239713" cy="273125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" name="Google Shape;256;p26">
              <a:extLst>
                <a:ext uri="{FF2B5EF4-FFF2-40B4-BE49-F238E27FC236}">
                  <a16:creationId xmlns:a16="http://schemas.microsoft.com/office/drawing/2014/main" id="{1B68F9B7-175F-C643-A500-5FE341F706C2}"/>
                </a:ext>
              </a:extLst>
            </p:cNvPr>
            <p:cNvCxnSpPr>
              <a:stCxn id="21" idx="3"/>
            </p:cNvCxnSpPr>
            <p:nvPr/>
          </p:nvCxnSpPr>
          <p:spPr>
            <a:xfrm>
              <a:off x="3574901" y="2726947"/>
              <a:ext cx="939600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18" name="Google Shape;266;p26">
              <a:extLst>
                <a:ext uri="{FF2B5EF4-FFF2-40B4-BE49-F238E27FC236}">
                  <a16:creationId xmlns:a16="http://schemas.microsoft.com/office/drawing/2014/main" id="{E98E8B28-067D-0A4C-8A23-9AE518E8E95E}"/>
                </a:ext>
              </a:extLst>
            </p:cNvPr>
            <p:cNvSpPr txBox="1"/>
            <p:nvPr/>
          </p:nvSpPr>
          <p:spPr>
            <a:xfrm>
              <a:off x="6818914" y="4606986"/>
              <a:ext cx="1618059" cy="3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6"/>
                  </a:solidFill>
                </a:rPr>
                <a:t>Chapter </a:t>
              </a:r>
              <a:r>
                <a:rPr lang="en" dirty="0" err="1">
                  <a:solidFill>
                    <a:schemeClr val="accent6"/>
                  </a:solidFill>
                </a:rPr>
                <a:t>fulltext</a:t>
              </a:r>
              <a:endParaRPr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46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152400" y="99400"/>
            <a:ext cx="8811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Text Extraction</a:t>
            </a:r>
            <a:endParaRPr sz="4000" dirty="0">
              <a:sym typeface="Calibri"/>
            </a:endParaRPr>
          </a:p>
        </p:txBody>
      </p:sp>
      <p:sp>
        <p:nvSpPr>
          <p:cNvPr id="3" name="Google Shape;346;p30">
            <a:extLst>
              <a:ext uri="{FF2B5EF4-FFF2-40B4-BE49-F238E27FC236}">
                <a16:creationId xmlns:a16="http://schemas.microsoft.com/office/drawing/2014/main" id="{0B29BDB5-A5C2-084E-9E7F-2233AF07DCDD}"/>
              </a:ext>
            </a:extLst>
          </p:cNvPr>
          <p:cNvSpPr txBox="1">
            <a:spLocks/>
          </p:cNvSpPr>
          <p:nvPr/>
        </p:nvSpPr>
        <p:spPr>
          <a:xfrm>
            <a:off x="311700" y="741110"/>
            <a:ext cx="85206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300" indent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0" kern="0" dirty="0"/>
              <a:t>Extract text from PDF page. Write the text into a .txt file. Repeat until finish all PDF pages.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84008-3CE6-8E44-8548-7538388B929C}"/>
              </a:ext>
            </a:extLst>
          </p:cNvPr>
          <p:cNvGrpSpPr/>
          <p:nvPr/>
        </p:nvGrpSpPr>
        <p:grpSpPr>
          <a:xfrm>
            <a:off x="0" y="2057400"/>
            <a:ext cx="9099109" cy="4078543"/>
            <a:chOff x="666378" y="1691900"/>
            <a:chExt cx="8119203" cy="3373236"/>
          </a:xfrm>
        </p:grpSpPr>
        <p:cxnSp>
          <p:nvCxnSpPr>
            <p:cNvPr id="4" name="Google Shape;347;p30">
              <a:extLst>
                <a:ext uri="{FF2B5EF4-FFF2-40B4-BE49-F238E27FC236}">
                  <a16:creationId xmlns:a16="http://schemas.microsoft.com/office/drawing/2014/main" id="{52586837-5C4B-B041-B7A8-D2CE4589BAAA}"/>
                </a:ext>
              </a:extLst>
            </p:cNvPr>
            <p:cNvCxnSpPr/>
            <p:nvPr/>
          </p:nvCxnSpPr>
          <p:spPr>
            <a:xfrm>
              <a:off x="3002449" y="3238113"/>
              <a:ext cx="2557800" cy="27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pic>
          <p:nvPicPr>
            <p:cNvPr id="5" name="Google Shape;348;p30">
              <a:extLst>
                <a:ext uri="{FF2B5EF4-FFF2-40B4-BE49-F238E27FC236}">
                  <a16:creationId xmlns:a16="http://schemas.microsoft.com/office/drawing/2014/main" id="{129F0070-435B-7147-9A8D-FD9EB9C89A20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6378" y="1854013"/>
              <a:ext cx="2266864" cy="2770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49;p30">
              <a:extLst>
                <a:ext uri="{FF2B5EF4-FFF2-40B4-BE49-F238E27FC236}">
                  <a16:creationId xmlns:a16="http://schemas.microsoft.com/office/drawing/2014/main" id="{A47D057B-3A01-214D-8E18-C8F63029890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95375" y="1691900"/>
              <a:ext cx="3057726" cy="3095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50;p30">
              <a:extLst>
                <a:ext uri="{FF2B5EF4-FFF2-40B4-BE49-F238E27FC236}">
                  <a16:creationId xmlns:a16="http://schemas.microsoft.com/office/drawing/2014/main" id="{6A79C9C0-78D5-5D47-AFFC-2031F675E7C0}"/>
                </a:ext>
              </a:extLst>
            </p:cNvPr>
            <p:cNvSpPr txBox="1"/>
            <p:nvPr/>
          </p:nvSpPr>
          <p:spPr>
            <a:xfrm>
              <a:off x="7153729" y="4740836"/>
              <a:ext cx="1631852" cy="32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accent6"/>
                  </a:solidFill>
                </a:rPr>
                <a:t>Extracted Text</a:t>
              </a:r>
              <a:endParaRPr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678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09;p75">
            <a:extLst>
              <a:ext uri="{FF2B5EF4-FFF2-40B4-BE49-F238E27FC236}">
                <a16:creationId xmlns:a16="http://schemas.microsoft.com/office/drawing/2014/main" id="{3E02A628-523A-8045-B61E-D97A10D03C4F}"/>
              </a:ext>
            </a:extLst>
          </p:cNvPr>
          <p:cNvSpPr txBox="1"/>
          <p:nvPr/>
        </p:nvSpPr>
        <p:spPr>
          <a:xfrm>
            <a:off x="152400" y="99400"/>
            <a:ext cx="8811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en" sz="4000" dirty="0">
                <a:sym typeface="Calibri"/>
              </a:rPr>
              <a:t>CS5604 ETD Team: Classification</a:t>
            </a:r>
            <a:endParaRPr sz="4000" dirty="0">
              <a:sym typeface="Calibri"/>
            </a:endParaRPr>
          </a:p>
        </p:txBody>
      </p:sp>
      <p:pic>
        <p:nvPicPr>
          <p:cNvPr id="4" name="Google Shape;357;p31">
            <a:extLst>
              <a:ext uri="{FF2B5EF4-FFF2-40B4-BE49-F238E27FC236}">
                <a16:creationId xmlns:a16="http://schemas.microsoft.com/office/drawing/2014/main" id="{0DD96C17-2D31-F943-A0FA-29C811D844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75" y="1374600"/>
            <a:ext cx="2755375" cy="28398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358;p31">
            <a:extLst>
              <a:ext uri="{FF2B5EF4-FFF2-40B4-BE49-F238E27FC236}">
                <a16:creationId xmlns:a16="http://schemas.microsoft.com/office/drawing/2014/main" id="{BF04D838-7F96-9846-BEA0-6E06EF5B9F92}"/>
              </a:ext>
            </a:extLst>
          </p:cNvPr>
          <p:cNvCxnSpPr/>
          <p:nvPr/>
        </p:nvCxnSpPr>
        <p:spPr>
          <a:xfrm>
            <a:off x="3494351" y="3675644"/>
            <a:ext cx="18933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7" name="Google Shape;359;p31">
            <a:extLst>
              <a:ext uri="{FF2B5EF4-FFF2-40B4-BE49-F238E27FC236}">
                <a16:creationId xmlns:a16="http://schemas.microsoft.com/office/drawing/2014/main" id="{391C572C-1753-0549-B06F-A7BAEE129C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7651" y="3297544"/>
            <a:ext cx="3458374" cy="7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60;p31">
            <a:extLst>
              <a:ext uri="{FF2B5EF4-FFF2-40B4-BE49-F238E27FC236}">
                <a16:creationId xmlns:a16="http://schemas.microsoft.com/office/drawing/2014/main" id="{9F125D9E-F1D2-D546-BA63-48DDC3ADC6A8}"/>
              </a:ext>
            </a:extLst>
          </p:cNvPr>
          <p:cNvSpPr/>
          <p:nvPr/>
        </p:nvSpPr>
        <p:spPr>
          <a:xfrm>
            <a:off x="3276600" y="2494244"/>
            <a:ext cx="1968300" cy="8571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Classifier</a:t>
            </a:r>
            <a:endParaRPr dirty="0"/>
          </a:p>
        </p:txBody>
      </p:sp>
      <p:sp>
        <p:nvSpPr>
          <p:cNvPr id="9" name="Google Shape;361;p31">
            <a:extLst>
              <a:ext uri="{FF2B5EF4-FFF2-40B4-BE49-F238E27FC236}">
                <a16:creationId xmlns:a16="http://schemas.microsoft.com/office/drawing/2014/main" id="{324E0D33-98A6-B040-A7CB-EF2F9F0E292C}"/>
              </a:ext>
            </a:extLst>
          </p:cNvPr>
          <p:cNvSpPr txBox="1"/>
          <p:nvPr/>
        </p:nvSpPr>
        <p:spPr>
          <a:xfrm>
            <a:off x="7315200" y="3974850"/>
            <a:ext cx="1816726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Labels for ETD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" name="Google Shape;362;p31">
            <a:extLst>
              <a:ext uri="{FF2B5EF4-FFF2-40B4-BE49-F238E27FC236}">
                <a16:creationId xmlns:a16="http://schemas.microsoft.com/office/drawing/2014/main" id="{9B672080-056A-E040-B9DB-1845B0A48F4E}"/>
              </a:ext>
            </a:extLst>
          </p:cNvPr>
          <p:cNvSpPr txBox="1"/>
          <p:nvPr/>
        </p:nvSpPr>
        <p:spPr>
          <a:xfrm>
            <a:off x="990600" y="4138138"/>
            <a:ext cx="1985564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Extracted Text</a:t>
            </a:r>
            <a:endParaRPr dirty="0">
              <a:solidFill>
                <a:schemeClr val="accent6"/>
              </a:solidFill>
            </a:endParaRPr>
          </a:p>
        </p:txBody>
      </p:sp>
      <p:pic>
        <p:nvPicPr>
          <p:cNvPr id="11" name="Google Shape;363;p31">
            <a:extLst>
              <a:ext uri="{FF2B5EF4-FFF2-40B4-BE49-F238E27FC236}">
                <a16:creationId xmlns:a16="http://schemas.microsoft.com/office/drawing/2014/main" id="{D547FD1F-2B3E-5749-978F-011659D21BE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865928"/>
            <a:ext cx="3458375" cy="12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64;p31">
            <a:extLst>
              <a:ext uri="{FF2B5EF4-FFF2-40B4-BE49-F238E27FC236}">
                <a16:creationId xmlns:a16="http://schemas.microsoft.com/office/drawing/2014/main" id="{8888CAAE-B0A2-474B-B923-52DCE402A330}"/>
              </a:ext>
            </a:extLst>
          </p:cNvPr>
          <p:cNvSpPr txBox="1"/>
          <p:nvPr/>
        </p:nvSpPr>
        <p:spPr>
          <a:xfrm>
            <a:off x="1447800" y="6137753"/>
            <a:ext cx="2210688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Dublin Core XML</a:t>
            </a:r>
            <a:endParaRPr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46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98DC19-B12B-4427-9E5B-D5201636E0A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7648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Discussion?</a:t>
            </a:r>
          </a:p>
        </p:txBody>
      </p:sp>
      <p:sp>
        <p:nvSpPr>
          <p:cNvPr id="27648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76300" y="3863976"/>
            <a:ext cx="7391400" cy="2514600"/>
          </a:xfrm>
        </p:spPr>
        <p:txBody>
          <a:bodyPr/>
          <a:lstStyle/>
          <a:p>
            <a:pPr eaLnBrk="1" hangingPunct="1"/>
            <a:r>
              <a:rPr lang="en-US" dirty="0"/>
              <a:t>Thank You!</a:t>
            </a:r>
          </a:p>
          <a:p>
            <a:pPr eaLnBrk="1" hangingPunct="1"/>
            <a:r>
              <a:rPr lang="en-US" dirty="0">
                <a:hlinkClick r:id="rId3"/>
              </a:rPr>
              <a:t>fox@vt.edu</a:t>
            </a:r>
            <a:endParaRPr lang="en-US" dirty="0"/>
          </a:p>
          <a:p>
            <a:pPr eaLnBrk="1" hangingPunct="1"/>
            <a:r>
              <a:rPr lang="en-US" sz="3200" b="0" kern="0" dirty="0">
                <a:hlinkClick r:id="rId4"/>
              </a:rPr>
              <a:t>http://fox.cs.vt.edu/talks/2024/20240403FoxLionsBreakfast.pptx</a:t>
            </a:r>
            <a:r>
              <a:rPr lang="en-US" sz="3200" b="0" kern="0" dirty="0"/>
              <a:t> </a:t>
            </a:r>
            <a:endParaRPr lang="en-US" sz="3200" b="0" kern="0" dirty="0">
              <a:latin typeface="+mn-lt"/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ECA7-0C8F-A54E-8B4F-8075AA25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62993"/>
            <a:ext cx="6172200" cy="857250"/>
          </a:xfrm>
        </p:spPr>
        <p:txBody>
          <a:bodyPr/>
          <a:lstStyle/>
          <a:p>
            <a:r>
              <a:rPr lang="en-US" dirty="0"/>
              <a:t>JCR </a:t>
            </a:r>
            <a:r>
              <a:rPr lang="en-US" dirty="0" err="1"/>
              <a:t>Licklider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4BC3C-FE3A-5446-B665-6D38F6FAA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60960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Grandfather of Internet</a:t>
            </a:r>
          </a:p>
          <a:p>
            <a:r>
              <a:rPr lang="en-US" dirty="0"/>
              <a:t>Director, Project MAC: CTSS, Multics, AI Lab</a:t>
            </a:r>
          </a:p>
          <a:p>
            <a:r>
              <a:rPr lang="en-US" dirty="0"/>
              <a:t>M. M. Waldrop’s 2001 biography</a:t>
            </a:r>
          </a:p>
          <a:p>
            <a:pPr marL="0" indent="0">
              <a:buNone/>
            </a:pPr>
            <a:r>
              <a:rPr lang="en-US" dirty="0"/>
              <a:t>“The Dream Machine: J.C.R. </a:t>
            </a:r>
            <a:r>
              <a:rPr lang="en-US" dirty="0" err="1"/>
              <a:t>Licklider</a:t>
            </a:r>
            <a:r>
              <a:rPr lang="en-US" dirty="0"/>
              <a:t> and the Revolution That Made Computing Personal”:</a:t>
            </a:r>
          </a:p>
          <a:p>
            <a:pPr lvl="1"/>
            <a:r>
              <a:rPr lang="en-US" dirty="0"/>
              <a:t>“He is almost alone in his conviction that computers can become not just superfast calculating machines, but joyful machines: tools that will serve as a new media of expression, inspirations to creativity, and gateways to a vast world of online information.”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6EFD3-52C7-CC4F-B419-BC6EEAA6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ECB1D-DECF-5245-8A9D-584645903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5680"/>
            <a:ext cx="254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0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ECA7-0C8F-A54E-8B4F-8075AA25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840922"/>
            <a:ext cx="6172200" cy="857250"/>
          </a:xfrm>
        </p:spPr>
        <p:txBody>
          <a:bodyPr/>
          <a:lstStyle/>
          <a:p>
            <a:r>
              <a:rPr lang="en-US" dirty="0"/>
              <a:t>Gerard Salton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4BC3C-FE3A-5446-B665-6D38F6FAA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533" y="1788915"/>
            <a:ext cx="3052592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Preeminent figure in modern information retrieval</a:t>
            </a:r>
          </a:p>
          <a:p>
            <a:r>
              <a:rPr lang="en-US" dirty="0"/>
              <a:t>SMART information retrieval system</a:t>
            </a:r>
          </a:p>
          <a:p>
            <a:r>
              <a:rPr lang="en-US" dirty="0"/>
              <a:t>Among founders of Cornell Computer Science department</a:t>
            </a:r>
          </a:p>
          <a:p>
            <a:r>
              <a:rPr lang="en-US" dirty="0"/>
              <a:t>Vector space model</a:t>
            </a:r>
          </a:p>
          <a:p>
            <a:r>
              <a:rPr lang="en-US" dirty="0"/>
              <a:t>TF*IDF weighting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6EFD3-52C7-CC4F-B419-BC6EEAA6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279D0-7E51-304B-B9F7-7CC46CCA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07" y="1650969"/>
            <a:ext cx="3476693" cy="42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8222"/>
            <a:ext cx="8763000" cy="1143000"/>
          </a:xfrm>
        </p:spPr>
        <p:txBody>
          <a:bodyPr/>
          <a:lstStyle/>
          <a:p>
            <a:r>
              <a:rPr lang="en-US" dirty="0"/>
              <a:t>Early AI Activities, Student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56" y="1219200"/>
            <a:ext cx="8915400" cy="4525963"/>
          </a:xfrm>
        </p:spPr>
        <p:txBody>
          <a:bodyPr/>
          <a:lstStyle/>
          <a:p>
            <a:r>
              <a:rPr lang="en-US" sz="1600" dirty="0"/>
              <a:t>1965: Wrote program to play chess</a:t>
            </a:r>
          </a:p>
          <a:p>
            <a:r>
              <a:rPr lang="en-US" sz="1600" dirty="0"/>
              <a:t>1978-81: Graduate work: CS, Linguistics: Clustering, Relevance feedback, Query expansion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Sheila G.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Winett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, "FOCES: An experimental expert system to select appropriate foster care homes for children", 1987, MS thesis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R. C. Wohlwend, "Creation of a Prolog Fact Base from the Collins English Dictionary", 1988, MS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Richard Dee Barnhart, "The naval message analyzer", 1992, MS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Robert Karl France, "Effective, Efficient Retrieval in a Network of Digital Information Objects", 2001, PhD</a:t>
            </a: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Baoping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Zhang, "Intelligent Fusion of Evidence from Multiple Sources for Text Classification", 2006, PhD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Sung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Hee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Park, "Discipline-Independent Text Information Extraction from Heterogeneous Styled References Using Knowledge from the Web", 2013, Ph.D. 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Tarek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Ghaze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Kanan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, "Arabic News Text Classification and Summarization: A Case of the Electronic Library Institute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SeerQ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(ELISQ)", 2015, Ph.D. 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Mohamed Magdy Gharib Farag, "Intelligent Event Focused Crawling", 2016, PhD 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Sunshin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Lee, "Geo-Locating Tweets with Latent Location Information", 2016, PhD 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Xuan Zhang, "Product Defect Discovery and Summarization from Online User Reviews", 2018, PhD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Yufeng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Ma, "Going Deeper with Images and Natural Language", 2019, PhD</a:t>
            </a: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Liuqing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Li, "Event-related Collections Understanding and Services", 2020, PhD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John H.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Geissinger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, "On Natural Motion Processing using Inertial Motion Capture and Deep Learning", 2020, MS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Ziqian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Song, "The Impact of Operational Crisis on Firm Equity Value: An Event-driven Approach", 2020, PhD </a:t>
            </a: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Amirsina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Torfi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, "Privacy-Preserving Deep Learning to Generate Synthetic Healthcare Records", 2020, PhD 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Sampanna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Yashwant Kahu, "Figure extraction from scanned electronic theses and dissertations", 2020, MS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Amr Ahmed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Aboelnaga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, "USV Classifications: An Adaptation from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DeepSqueak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", 2020, MEng</a:t>
            </a: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Saurabh Chakravarty, "Summarizing Legal Depositions," 2020 PhD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>
                <a:solidFill>
                  <a:srgbClr val="000000"/>
                </a:solidFill>
                <a:effectLst/>
              </a:rPr>
              <a:t>Aditya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Ashishkumar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Shah, "Leveraging Transformer Models and Elasticsearch to Help Prevent and Manage Diabetes through EFT Cues", 2023, MS</a:t>
            </a: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Nila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rgbClr val="000000"/>
                </a:solidFill>
                <a:effectLst/>
              </a:rPr>
              <a:t>Masrourisaadat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. "Quantitative and Qualitative Analysis of Text to Image Models", 2023, MS</a:t>
            </a:r>
            <a:endParaRPr lang="en-US" sz="1100" dirty="0">
              <a:solidFill>
                <a:srgbClr val="000000"/>
              </a:solidFill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</a:rPr>
              <a:t>Chongyu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 He. "Deep Learning Approach for Cell Nuclear Pore Detection and Quantification over High Resolution 3D Data," 2023, MS</a:t>
            </a:r>
            <a:endParaRPr lang="en-US" sz="1100" dirty="0">
              <a:solidFill>
                <a:srgbClr val="000000"/>
              </a:solidFill>
            </a:endParaRPr>
          </a:p>
          <a:p>
            <a:endParaRPr lang="en-US" sz="800" b="0" i="0" dirty="0">
              <a:solidFill>
                <a:srgbClr val="000000"/>
              </a:solidFill>
              <a:effectLst/>
              <a:latin typeface="Times"/>
            </a:endParaRPr>
          </a:p>
          <a:p>
            <a:endParaRPr lang="en-US" sz="800" b="0" i="0" dirty="0">
              <a:solidFill>
                <a:srgbClr val="000000"/>
              </a:solidFill>
              <a:effectLst/>
              <a:latin typeface="Times"/>
            </a:endParaRPr>
          </a:p>
          <a:p>
            <a:endParaRPr lang="en-US" sz="800" b="0" i="0" dirty="0">
              <a:solidFill>
                <a:srgbClr val="000000"/>
              </a:solidFill>
              <a:effectLst/>
              <a:latin typeface="Times"/>
            </a:endParaRPr>
          </a:p>
          <a:p>
            <a:endParaRPr lang="en-US" sz="1100" dirty="0">
              <a:solidFill>
                <a:srgbClr val="000000"/>
              </a:solidFill>
              <a:latin typeface="Times"/>
            </a:endParaRPr>
          </a:p>
          <a:p>
            <a:endParaRPr lang="en-US" sz="1100" b="0" i="0" dirty="0">
              <a:solidFill>
                <a:srgbClr val="000000"/>
              </a:solidFill>
              <a:effectLst/>
              <a:latin typeface="Times"/>
            </a:endParaRPr>
          </a:p>
          <a:p>
            <a:endParaRPr lang="en-US" sz="1800" b="0" i="0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83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List (Audiobooks)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525963"/>
          </a:xfrm>
        </p:spPr>
        <p:txBody>
          <a:bodyPr/>
          <a:lstStyle/>
          <a:p>
            <a:r>
              <a:rPr lang="en-US" sz="2400" dirty="0"/>
              <a:t>The Deep Learning Revolution (8:05) 2019: Terrence </a:t>
            </a:r>
            <a:r>
              <a:rPr lang="en-US" sz="2400" dirty="0" err="1"/>
              <a:t>Sejnowski</a:t>
            </a:r>
            <a:endParaRPr lang="en-US" sz="2400" dirty="0"/>
          </a:p>
          <a:p>
            <a:r>
              <a:rPr lang="en-US" sz="2400" dirty="0"/>
              <a:t>Talk to Me: How Voice Computing Will Transform the Way We Live, Work, and Think (10:29) 2019: James Vlahos</a:t>
            </a:r>
          </a:p>
          <a:p>
            <a:r>
              <a:rPr lang="en-US" sz="2400" dirty="0"/>
              <a:t>Artificial Intelligence: Learning about Chatbots, Robotics, and Other Business Applications (1:49) 2020: John </a:t>
            </a:r>
            <a:r>
              <a:rPr lang="en-US" sz="2400" dirty="0" err="1"/>
              <a:t>Adamssen</a:t>
            </a:r>
            <a:endParaRPr lang="en-US" sz="2400" dirty="0"/>
          </a:p>
          <a:p>
            <a:r>
              <a:rPr lang="en-US" sz="2400" dirty="0"/>
              <a:t>Intelligent Automation: Learn how to harness artificial intelligence to boost business &amp; make our world more human (5:53) 2021: Pascal </a:t>
            </a:r>
            <a:r>
              <a:rPr lang="en-US" sz="2400" dirty="0" err="1"/>
              <a:t>Bornet</a:t>
            </a:r>
            <a:r>
              <a:rPr lang="en-US" sz="2400" dirty="0"/>
              <a:t>, Ian </a:t>
            </a:r>
            <a:r>
              <a:rPr lang="en-US" sz="2400" dirty="0" err="1"/>
              <a:t>Barkin</a:t>
            </a:r>
            <a:r>
              <a:rPr lang="en-US" sz="2400" dirty="0"/>
              <a:t>, Jochen Wirtz</a:t>
            </a:r>
          </a:p>
          <a:p>
            <a:r>
              <a:rPr lang="en-US" sz="2400" dirty="0"/>
              <a:t>The Age of AI: And Our Human Future (7:13) 2021: Henry A. Kissinger, Eric Schmidt, Daniel </a:t>
            </a:r>
            <a:r>
              <a:rPr lang="en-US" sz="2400" dirty="0" err="1"/>
              <a:t>Huttenlocher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41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268D-0519-DEB6-EC73-F390A3CC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D53D8-E47D-0CE3-7EBF-E85B5F709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5121275"/>
          </a:xfrm>
        </p:spPr>
        <p:txBody>
          <a:bodyPr/>
          <a:lstStyle/>
          <a:p>
            <a:r>
              <a:rPr lang="en-US" sz="1800" dirty="0"/>
              <a:t>John McCarthy (1955, Stanford, coined): the science and engineering of making intelligent machines</a:t>
            </a:r>
          </a:p>
          <a:p>
            <a:r>
              <a:rPr lang="en-US" sz="1800" dirty="0"/>
              <a:t>IBM: Artificial intelligence, or AI, is technology that enables computers and machines to simulate human intelligence and problem-solving capabilities.</a:t>
            </a:r>
          </a:p>
          <a:p>
            <a:r>
              <a:rPr lang="en-US" sz="1800" dirty="0"/>
              <a:t>Coursera: Artificial intelligence (AI) refers to computer systems capable of performing complex tasks that historically only a human could do, such as reasoning, making decisions, or solving problems.</a:t>
            </a:r>
          </a:p>
          <a:p>
            <a:pPr algn="l" rtl="0"/>
            <a:r>
              <a:rPr lang="en-US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According to </a:t>
            </a:r>
            <a:r>
              <a:rPr lang="en-US" sz="1400" b="0" i="0" u="none" strike="noStrike" dirty="0">
                <a:solidFill>
                  <a:srgbClr val="001C7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/>
              </a:rPr>
              <a:t>15 U.S. Code § 9401</a:t>
            </a:r>
            <a:r>
              <a:rPr lang="en-US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artificial intelligence is defined as “a machine-based system that can, for a given set of human-defined objectives, make predictions, recommendations or decisions influencing real or virtual environments.” The notes in </a:t>
            </a:r>
            <a:r>
              <a:rPr lang="en-US" sz="1400" b="0" i="0" u="none" strike="noStrike" dirty="0">
                <a:solidFill>
                  <a:srgbClr val="001C72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3"/>
              </a:rPr>
              <a:t>10 U.S. Code § 2358</a:t>
            </a:r>
            <a:r>
              <a:rPr lang="en-US" sz="14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define artificial intelligence as:</a:t>
            </a:r>
          </a:p>
          <a:p>
            <a:pPr lvl="1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“Any artificial system that performs tasks under varying and unpredictable circumstances without significant human oversight, or that can learn from experience and improve performance when exposed to data sets.</a:t>
            </a:r>
          </a:p>
          <a:p>
            <a:pPr lvl="1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 artificial system developed in computer software, physical hardware, or other context that solves tasks requiring human-like perception, cognition, planning, learning, communication, or physical action.</a:t>
            </a:r>
          </a:p>
          <a:p>
            <a:pPr lvl="1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 artificial system designed to think or act like a human, including cognitive architectures and neural networks.</a:t>
            </a:r>
          </a:p>
          <a:p>
            <a:pPr lvl="1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 set of techniques, including machine learning, that is designed to approximate a cognitive task.</a:t>
            </a:r>
          </a:p>
          <a:p>
            <a:pPr lvl="1">
              <a:buFont typeface="+mj-lt"/>
              <a:buAutoNum type="arabicPeriod"/>
            </a:pPr>
            <a:r>
              <a:rPr lang="en-US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An artificial system designed to act rationally, including an intelligent software agent or embodied robot that achieves goals using perception, planning, reasoning, learning, communicating, decision making, and acting.”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62C7A-7049-AE48-45E6-8FBCFBC9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2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DAA5D-3F97-43E9-E5F7-A214DE68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01F0D6DE-C40B-A036-5A95-699E0C3B6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9" y="0"/>
            <a:ext cx="720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749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2059</Words>
  <Application>Microsoft Macintosh PowerPoint</Application>
  <PresentationFormat>On-screen Show (4:3)</PresentationFormat>
  <Paragraphs>204</Paragraphs>
  <Slides>35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Average</vt:lpstr>
      <vt:lpstr>Calibri</vt:lpstr>
      <vt:lpstr>Helvetica</vt:lpstr>
      <vt:lpstr>Market Sans</vt:lpstr>
      <vt:lpstr>Open Sans</vt:lpstr>
      <vt:lpstr>Roboto</vt:lpstr>
      <vt:lpstr>Times</vt:lpstr>
      <vt:lpstr>Times New Roman</vt:lpstr>
      <vt:lpstr>Default Design</vt:lpstr>
      <vt:lpstr>Blacksburg Breakfast Lions Club April 4, 2024   “Artificial Intelligence”  Edward A. Fox, Ph.D., Professor  </vt:lpstr>
      <vt:lpstr>Outline</vt:lpstr>
      <vt:lpstr>Acknowledgements</vt:lpstr>
      <vt:lpstr>JCR Licklider</vt:lpstr>
      <vt:lpstr>Gerard Salton</vt:lpstr>
      <vt:lpstr>Early AI Activities, Student Works</vt:lpstr>
      <vt:lpstr>Reading List (Audiobooks)</vt:lpstr>
      <vt:lpstr>Definitions</vt:lpstr>
      <vt:lpstr>PowerPoint Presentation</vt:lpstr>
      <vt:lpstr>Intelligent Information Systems</vt:lpstr>
      <vt:lpstr>Rules/Symbols, Neural Networks</vt:lpstr>
      <vt:lpstr>AI Milestones / Accomplishments</vt:lpstr>
      <vt:lpstr>Computers / Companies</vt:lpstr>
      <vt:lpstr>PowerPoint Presentation</vt:lpstr>
      <vt:lpstr>PowerPoint Presentation</vt:lpstr>
      <vt:lpstr>Benefits</vt:lpstr>
      <vt:lpstr>Concerns</vt:lpstr>
      <vt:lpstr>Lulwah AlKulaib Ph.D. Final Defense 2/16/2024</vt:lpstr>
      <vt:lpstr>GPT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VT / Sanghani Center</vt:lpstr>
      <vt:lpstr>Liuqing Li: TwiRole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Discussion?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ETD2020: Discovery, Data, and Dates Nov. 16-18; United Arab Emirates University, VIRTUAL    “Building and Using Digital Libraries for ETDs”  Keynote by Edward A. Fox, Ph.D., Professor  </dc:title>
  <dc:creator>Fox, Edward</dc:creator>
  <cp:lastModifiedBy>Fox, Edward</cp:lastModifiedBy>
  <cp:revision>34</cp:revision>
  <dcterms:created xsi:type="dcterms:W3CDTF">2020-10-18T19:06:17Z</dcterms:created>
  <dcterms:modified xsi:type="dcterms:W3CDTF">2024-04-03T04:42:16Z</dcterms:modified>
</cp:coreProperties>
</file>