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0" r:id="rId1"/>
    <p:sldMasterId id="2147483671" r:id="rId2"/>
  </p:sldMasterIdLst>
  <p:notesMasterIdLst>
    <p:notesMasterId r:id="rId28"/>
  </p:notesMasterIdLst>
  <p:sldIdLst>
    <p:sldId id="307" r:id="rId3"/>
    <p:sldId id="336" r:id="rId4"/>
    <p:sldId id="337" r:id="rId5"/>
    <p:sldId id="335" r:id="rId6"/>
    <p:sldId id="1811" r:id="rId7"/>
    <p:sldId id="1812" r:id="rId8"/>
    <p:sldId id="1794" r:id="rId9"/>
    <p:sldId id="1538" r:id="rId10"/>
    <p:sldId id="1540" r:id="rId11"/>
    <p:sldId id="273" r:id="rId12"/>
    <p:sldId id="267" r:id="rId13"/>
    <p:sldId id="1813" r:id="rId14"/>
    <p:sldId id="1814" r:id="rId15"/>
    <p:sldId id="258" r:id="rId16"/>
    <p:sldId id="270" r:id="rId17"/>
    <p:sldId id="266" r:id="rId18"/>
    <p:sldId id="334" r:id="rId19"/>
    <p:sldId id="309" r:id="rId20"/>
    <p:sldId id="328" r:id="rId21"/>
    <p:sldId id="315" r:id="rId22"/>
    <p:sldId id="316" r:id="rId23"/>
    <p:sldId id="333" r:id="rId24"/>
    <p:sldId id="389" r:id="rId25"/>
    <p:sldId id="1815" r:id="rId26"/>
    <p:sldId id="326" r:id="rId2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0E78B56-0461-446E-B6E4-ABCA6760DF75}">
  <a:tblStyle styleId="{10E78B56-0461-446E-B6E4-ABCA6760DF7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/>
    <p:restoredTop sz="85074"/>
  </p:normalViewPr>
  <p:slideViewPr>
    <p:cSldViewPr snapToGrid="0">
      <p:cViewPr varScale="1">
        <p:scale>
          <a:sx n="275" d="100"/>
          <a:sy n="275" d="100"/>
        </p:scale>
        <p:origin x="2464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1" d="100"/>
        <a:sy n="181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FB26E728-6B53-764C-A75C-A472575069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9546E6-D775-3049-B86B-19BA51903DCF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2281474" name="Rectangle 2">
            <a:extLst>
              <a:ext uri="{FF2B5EF4-FFF2-40B4-BE49-F238E27FC236}">
                <a16:creationId xmlns:a16="http://schemas.microsoft.com/office/drawing/2014/main" id="{5E908962-ABA0-C542-B5DC-BB269D1B7C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 cap="flat"/>
        </p:spPr>
      </p:sp>
      <p:sp>
        <p:nvSpPr>
          <p:cNvPr id="2281475" name="Rectangle 3">
            <a:extLst>
              <a:ext uri="{FF2B5EF4-FFF2-40B4-BE49-F238E27FC236}">
                <a16:creationId xmlns:a16="http://schemas.microsoft.com/office/drawing/2014/main" id="{4D5CB5B3-96D7-E64C-8A61-7065D2AF0C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3556" tIns="46778" rIns="93556" bIns="46778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0113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6d28b6b58_0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6d28b6b58_0_2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the excel file for more examples if needed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56891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56d28b6b58_0_5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56d28b6b58_0_5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1374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c9397b7ee6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c9397b7ee6_0_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56d28b6b58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56d28b6b58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376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4149b726d_2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4149b726d_2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833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42609956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42609956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91f7154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91f7154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Show a deposition document as example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6d28b6b5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6d28b6b5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56d28b6b58_0_4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56d28b6b58_0_4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56d28b6b58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56d28b6b58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80455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56d28b6b58_0_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56d28b6b58_0_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520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" name="Google Shape;81;p17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18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19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 txBox="1">
            <a:spLocks noGrp="1"/>
          </p:cNvSpPr>
          <p:nvPr>
            <p:ph type="body" idx="1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" name="Google Shape;111;p21"/>
          <p:cNvSpPr txBox="1">
            <a:spLocks noGrp="1"/>
          </p:cNvSpPr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1"/>
          <p:cNvSpPr txBox="1">
            <a:spLocks noGrp="1"/>
          </p:cNvSpPr>
          <p:nvPr>
            <p:ph type="subTitle" idx="1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21"/>
          <p:cNvSpPr txBox="1">
            <a:spLocks noGrp="1"/>
          </p:cNvSpPr>
          <p:nvPr>
            <p:ph type="body" idx="2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>
            <a:spLocks noGrp="1"/>
          </p:cNvSpPr>
          <p:nvPr>
            <p:ph type="body" idx="1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117" name="Google Shape;117;p2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" name="Google Shape;122;p23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64D9D-38AD-4D32-A802-7F9E5541B4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330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CF71B7-DEE9-4CBB-A0EB-58DB03CD7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399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mpt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833986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452438" y="889861"/>
            <a:ext cx="8239125" cy="350543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09563">
              <a:lnSpc>
                <a:spcPct val="100000"/>
              </a:lnSpc>
              <a:spcBef>
                <a:spcPts val="0"/>
              </a:spcBef>
              <a:buSzTx/>
              <a:buNone/>
              <a:defRPr sz="2063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333582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treamline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sz="2800" b="1"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29845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29845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2" r:id="rId11"/>
    <p:sldLayoutId id="2147483673" r:id="rId12"/>
    <p:sldLayoutId id="2147483674" r:id="rId13"/>
    <p:sldLayoutId id="2147483675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hyperlink" Target="mailto:fox@vt.edu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2478/dim-2021-0003" TargetMode="Externa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764" y="1083122"/>
            <a:ext cx="8058726" cy="1293921"/>
          </a:xfrm>
        </p:spPr>
        <p:txBody>
          <a:bodyPr/>
          <a:lstStyle/>
          <a:p>
            <a:pPr algn="ctr"/>
            <a:r>
              <a:rPr lang="en-US" sz="4000" dirty="0"/>
              <a:t>Exploration with</a:t>
            </a:r>
            <a:br>
              <a:rPr lang="en-US" sz="4000" dirty="0"/>
            </a:br>
            <a:r>
              <a:rPr lang="en-US" sz="4000" dirty="0"/>
              <a:t>Intelligent Information Systems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4091" y="2521529"/>
            <a:ext cx="8248072" cy="1589650"/>
          </a:xfrm>
        </p:spPr>
        <p:txBody>
          <a:bodyPr/>
          <a:lstStyle/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1800" b="1" dirty="0"/>
              <a:t>Edward A. Fox, Professor</a:t>
            </a:r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1800" b="1" dirty="0"/>
              <a:t>Department of Computer Science</a:t>
            </a:r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1800" b="1" dirty="0"/>
              <a:t> (and by courtesy, Electrical and Computer Engineering)</a:t>
            </a:r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1800" b="1" dirty="0"/>
              <a:t>Centers: AI and Data Analytics, Autism Research, Global Change,                   Human-Computer Interaction (HCI) </a:t>
            </a:r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endParaRPr lang="en-US" sz="1800" b="1" dirty="0"/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2400" b="1" dirty="0"/>
              <a:t>Intro to </a:t>
            </a:r>
            <a:r>
              <a:rPr lang="en-US" sz="2400" b="1" dirty="0" err="1"/>
              <a:t>Scieneering</a:t>
            </a:r>
            <a:r>
              <a:rPr lang="en-US" sz="2400" b="1" dirty="0"/>
              <a:t>, ENGR 2164</a:t>
            </a:r>
          </a:p>
          <a:p>
            <a:pPr marL="0" lvl="0" indent="0" algn="ctr">
              <a:lnSpc>
                <a:spcPct val="100000"/>
              </a:lnSpc>
              <a:buClrTx/>
              <a:buSzTx/>
              <a:buNone/>
              <a:defRPr/>
            </a:pPr>
            <a:r>
              <a:rPr lang="en-US" sz="1800" b="1" dirty="0"/>
              <a:t>190 Goodwin Hall, Virginia Tech, Blacksburg, VA 24061 --  17 September 2021</a:t>
            </a:r>
          </a:p>
        </p:txBody>
      </p:sp>
    </p:spTree>
    <p:extLst>
      <p:ext uri="{BB962C8B-B14F-4D97-AF65-F5344CB8AC3E}">
        <p14:creationId xmlns:p14="http://schemas.microsoft.com/office/powerpoint/2010/main" val="1842540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" name="Group 333"/>
          <p:cNvGrpSpPr/>
          <p:nvPr/>
        </p:nvGrpSpPr>
        <p:grpSpPr>
          <a:xfrm>
            <a:off x="1213525" y="1288359"/>
            <a:ext cx="2038823" cy="3705824"/>
            <a:chOff x="0" y="0"/>
            <a:chExt cx="2718429" cy="4941097"/>
          </a:xfrm>
        </p:grpSpPr>
        <p:sp>
          <p:nvSpPr>
            <p:cNvPr id="331" name="Shape 331"/>
            <p:cNvSpPr/>
            <p:nvPr/>
          </p:nvSpPr>
          <p:spPr>
            <a:xfrm>
              <a:off x="0" y="0"/>
              <a:ext cx="2718429" cy="4941097"/>
            </a:xfrm>
            <a:prstGeom prst="roundRect">
              <a:avLst>
                <a:gd name="adj" fmla="val 8497"/>
              </a:avLst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  <a:endParaRPr sz="1050"/>
            </a:p>
          </p:txBody>
        </p:sp>
        <p:sp>
          <p:nvSpPr>
            <p:cNvPr id="332" name="Shape 332"/>
            <p:cNvSpPr/>
            <p:nvPr/>
          </p:nvSpPr>
          <p:spPr>
            <a:xfrm>
              <a:off x="67653" y="67652"/>
              <a:ext cx="2583122" cy="523217"/>
            </a:xfrm>
            <a:prstGeom prst="rect">
              <a:avLst/>
            </a:prstGeom>
            <a:noFill/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r>
                <a:rPr sz="1050">
                  <a:solidFill>
                    <a:schemeClr val="tx1"/>
                  </a:solidFill>
                </a:rPr>
                <a:t> Digital Library of SME System Req. Descriptions</a:t>
              </a:r>
            </a:p>
          </p:txBody>
        </p:sp>
      </p:grpSp>
      <p:grpSp>
        <p:nvGrpSpPr>
          <p:cNvPr id="336" name="Group 336"/>
          <p:cNvGrpSpPr/>
          <p:nvPr/>
        </p:nvGrpSpPr>
        <p:grpSpPr>
          <a:xfrm>
            <a:off x="1277399" y="2690218"/>
            <a:ext cx="1908267" cy="1677983"/>
            <a:chOff x="-1" y="-1"/>
            <a:chExt cx="2544354" cy="2237309"/>
          </a:xfrm>
        </p:grpSpPr>
        <p:sp>
          <p:nvSpPr>
            <p:cNvPr id="334" name="Shape 334"/>
            <p:cNvSpPr/>
            <p:nvPr/>
          </p:nvSpPr>
          <p:spPr>
            <a:xfrm>
              <a:off x="-1" y="-1"/>
              <a:ext cx="2544354" cy="2237309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>
                <a:defRPr>
                  <a:solidFill>
                    <a:schemeClr val="accent2"/>
                  </a:solidFill>
                </a:defRPr>
              </a:pPr>
              <a:endParaRPr sz="1050" dirty="0"/>
            </a:p>
          </p:txBody>
        </p:sp>
        <p:sp>
          <p:nvSpPr>
            <p:cNvPr id="335" name="Shape 335"/>
            <p:cNvSpPr/>
            <p:nvPr/>
          </p:nvSpPr>
          <p:spPr>
            <a:xfrm>
              <a:off x="-1" y="-1"/>
              <a:ext cx="2544354" cy="73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  <a:r>
                <a:rPr sz="1050" dirty="0"/>
                <a:t>Catalog of system req. descriptions</a:t>
              </a:r>
              <a:endParaRPr lang="en-US" sz="1050" dirty="0"/>
            </a:p>
            <a:p>
              <a:pPr algn="ctr">
                <a:defRPr>
                  <a:solidFill>
                    <a:schemeClr val="accent2"/>
                  </a:solidFill>
                </a:defRPr>
              </a:pPr>
              <a:r>
                <a:rPr sz="1050" dirty="0"/>
                <a:t>Case</a:t>
              </a:r>
              <a:r>
                <a:rPr lang="en-US" sz="1050" dirty="0"/>
                <a:t>         </a:t>
              </a:r>
              <a:r>
                <a:rPr sz="1050" dirty="0"/>
                <a:t>   UX ARTIFACTS</a:t>
              </a:r>
            </a:p>
          </p:txBody>
        </p:sp>
      </p:grpSp>
      <p:sp>
        <p:nvSpPr>
          <p:cNvPr id="337" name="Shape 337"/>
          <p:cNvSpPr/>
          <p:nvPr/>
        </p:nvSpPr>
        <p:spPr>
          <a:xfrm>
            <a:off x="1274155" y="3228654"/>
            <a:ext cx="1908266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38" name="Shape 338"/>
          <p:cNvSpPr/>
          <p:nvPr/>
        </p:nvSpPr>
        <p:spPr>
          <a:xfrm flipV="1">
            <a:off x="1768618" y="3225212"/>
            <a:ext cx="2" cy="1210746"/>
          </a:xfrm>
          <a:prstGeom prst="line">
            <a:avLst/>
          </a:prstGeom>
          <a:ln w="25400">
            <a:solidFill>
              <a:schemeClr val="accent1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39" name="Shape 339"/>
          <p:cNvSpPr/>
          <p:nvPr/>
        </p:nvSpPr>
        <p:spPr>
          <a:xfrm>
            <a:off x="1293205" y="3428679"/>
            <a:ext cx="1880010" cy="9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44" name="Shape 344"/>
          <p:cNvSpPr>
            <a:spLocks noGrp="1"/>
          </p:cNvSpPr>
          <p:nvPr>
            <p:ph type="title" idx="4294967295"/>
          </p:nvPr>
        </p:nvSpPr>
        <p:spPr>
          <a:xfrm>
            <a:off x="521854" y="38376"/>
            <a:ext cx="8100291" cy="1039080"/>
          </a:xfrm>
          <a:prstGeom prst="rect">
            <a:avLst/>
          </a:prstGeom>
          <a:solidFill>
            <a:srgbClr val="FFFFFF"/>
          </a:solidFill>
          <a:ln w="25400">
            <a:solidFill>
              <a:schemeClr val="accent1">
                <a:lumMod val="50000"/>
              </a:schemeClr>
            </a:solidFill>
            <a:round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algn="ctr" defTabSz="914400">
              <a:lnSpc>
                <a:spcPct val="100000"/>
              </a:lnSpc>
              <a:defRPr sz="4000" spc="0">
                <a:solidFill>
                  <a:schemeClr val="accent1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Prashant Chandrasekar’s </a:t>
            </a:r>
            <a:r>
              <a:rPr sz="2800" dirty="0">
                <a:solidFill>
                  <a:schemeClr val="accent1">
                    <a:lumMod val="50000"/>
                  </a:schemeClr>
                </a:solidFill>
              </a:rPr>
              <a:t>Architecture of </a:t>
            </a:r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DL for SME Exploration</a:t>
            </a:r>
            <a:endParaRPr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347" name="Group 347"/>
          <p:cNvGrpSpPr/>
          <p:nvPr/>
        </p:nvGrpSpPr>
        <p:grpSpPr>
          <a:xfrm>
            <a:off x="5772150" y="1681606"/>
            <a:ext cx="2154991" cy="3236261"/>
            <a:chOff x="-53320" y="0"/>
            <a:chExt cx="2873320" cy="4315013"/>
          </a:xfrm>
        </p:grpSpPr>
        <p:sp>
          <p:nvSpPr>
            <p:cNvPr id="345" name="Shape 345"/>
            <p:cNvSpPr/>
            <p:nvPr/>
          </p:nvSpPr>
          <p:spPr>
            <a:xfrm>
              <a:off x="-53320" y="0"/>
              <a:ext cx="2873320" cy="4315013"/>
            </a:xfrm>
            <a:prstGeom prst="roundRect">
              <a:avLst>
                <a:gd name="adj" fmla="val 8166"/>
              </a:avLst>
            </a:prstGeom>
            <a:solidFill>
              <a:srgbClr val="FFFFFF"/>
            </a:solidFill>
            <a:ln w="1905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  <a:endParaRPr sz="1050"/>
            </a:p>
          </p:txBody>
        </p:sp>
        <p:sp>
          <p:nvSpPr>
            <p:cNvPr id="346" name="Shape 346"/>
            <p:cNvSpPr/>
            <p:nvPr/>
          </p:nvSpPr>
          <p:spPr>
            <a:xfrm>
              <a:off x="67447" y="67447"/>
              <a:ext cx="2685108" cy="307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  <a:r>
                <a:rPr sz="1050" dirty="0"/>
                <a:t> CS</a:t>
              </a:r>
              <a:r>
                <a:rPr sz="1050" baseline="-5998" dirty="0"/>
                <a:t>1</a:t>
              </a:r>
              <a:r>
                <a:rPr sz="1050" dirty="0"/>
                <a:t> - Information System</a:t>
              </a:r>
            </a:p>
          </p:txBody>
        </p:sp>
      </p:grpSp>
      <p:sp>
        <p:nvSpPr>
          <p:cNvPr id="348" name="Shape 348"/>
          <p:cNvSpPr/>
          <p:nvPr/>
        </p:nvSpPr>
        <p:spPr>
          <a:xfrm flipV="1">
            <a:off x="6890955" y="2205650"/>
            <a:ext cx="2" cy="1150146"/>
          </a:xfrm>
          <a:prstGeom prst="line">
            <a:avLst/>
          </a:prstGeom>
          <a:ln w="25400">
            <a:solidFill>
              <a:schemeClr val="accent6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49" name="Shape 349"/>
          <p:cNvSpPr/>
          <p:nvPr/>
        </p:nvSpPr>
        <p:spPr>
          <a:xfrm flipH="1">
            <a:off x="6315884" y="2752147"/>
            <a:ext cx="1150146" cy="2"/>
          </a:xfrm>
          <a:prstGeom prst="line">
            <a:avLst/>
          </a:prstGeom>
          <a:ln w="25400">
            <a:solidFill>
              <a:schemeClr val="accent6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0" name="Shape 350"/>
          <p:cNvSpPr/>
          <p:nvPr/>
        </p:nvSpPr>
        <p:spPr>
          <a:xfrm flipV="1">
            <a:off x="6414705" y="2275896"/>
            <a:ext cx="952502" cy="952502"/>
          </a:xfrm>
          <a:prstGeom prst="line">
            <a:avLst/>
          </a:prstGeom>
          <a:ln w="25400">
            <a:solidFill>
              <a:schemeClr val="accent6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1" name="Shape 351"/>
          <p:cNvSpPr/>
          <p:nvPr/>
        </p:nvSpPr>
        <p:spPr>
          <a:xfrm>
            <a:off x="6414705" y="2304471"/>
            <a:ext cx="952502" cy="952502"/>
          </a:xfrm>
          <a:prstGeom prst="line">
            <a:avLst/>
          </a:prstGeom>
          <a:ln w="25400">
            <a:solidFill>
              <a:schemeClr val="accent6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2" name="Shape 352"/>
          <p:cNvSpPr/>
          <p:nvPr/>
        </p:nvSpPr>
        <p:spPr>
          <a:xfrm>
            <a:off x="6829027" y="2690218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3" name="Shape 353"/>
          <p:cNvSpPr/>
          <p:nvPr/>
        </p:nvSpPr>
        <p:spPr>
          <a:xfrm>
            <a:off x="7290664" y="2207565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4" name="Shape 354"/>
          <p:cNvSpPr/>
          <p:nvPr/>
        </p:nvSpPr>
        <p:spPr>
          <a:xfrm>
            <a:off x="6829027" y="2207565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5" name="Shape 355"/>
          <p:cNvSpPr/>
          <p:nvPr/>
        </p:nvSpPr>
        <p:spPr>
          <a:xfrm>
            <a:off x="7385914" y="2690218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6" name="Shape 356"/>
          <p:cNvSpPr/>
          <p:nvPr/>
        </p:nvSpPr>
        <p:spPr>
          <a:xfrm>
            <a:off x="7290664" y="3172871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7" name="Shape 357"/>
          <p:cNvSpPr/>
          <p:nvPr/>
        </p:nvSpPr>
        <p:spPr>
          <a:xfrm>
            <a:off x="6829027" y="3295605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8" name="Shape 358"/>
          <p:cNvSpPr/>
          <p:nvPr/>
        </p:nvSpPr>
        <p:spPr>
          <a:xfrm>
            <a:off x="6367390" y="2207565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59" name="Shape 359"/>
          <p:cNvSpPr/>
          <p:nvPr/>
        </p:nvSpPr>
        <p:spPr>
          <a:xfrm>
            <a:off x="6319456" y="2690218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60" name="Shape 360"/>
          <p:cNvSpPr/>
          <p:nvPr/>
        </p:nvSpPr>
        <p:spPr>
          <a:xfrm>
            <a:off x="6319456" y="3199450"/>
            <a:ext cx="123860" cy="123860"/>
          </a:xfrm>
          <a:prstGeom prst="ellipse">
            <a:avLst/>
          </a:prstGeom>
          <a:gradFill>
            <a:gsLst>
              <a:gs pos="0">
                <a:schemeClr val="accent4">
                  <a:hueOff val="-57442"/>
                  <a:lumOff val="39947"/>
                </a:schemeClr>
              </a:gs>
              <a:gs pos="35000">
                <a:srgbClr val="C9E2E0"/>
              </a:gs>
              <a:gs pos="100000">
                <a:schemeClr val="accent4">
                  <a:hueOff val="-64216"/>
                  <a:satOff val="1137"/>
                  <a:lumOff val="56759"/>
                </a:schemeClr>
              </a:gs>
            </a:gsLst>
            <a:lin ang="16200000"/>
          </a:gradFill>
          <a:ln>
            <a:solidFill>
              <a:srgbClr val="3E7B78"/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61" name="Shape 361"/>
          <p:cNvSpPr/>
          <p:nvPr/>
        </p:nvSpPr>
        <p:spPr>
          <a:xfrm>
            <a:off x="3407259" y="3483668"/>
            <a:ext cx="2159493" cy="278130"/>
          </a:xfrm>
          <a:prstGeom prst="rightArrow">
            <a:avLst>
              <a:gd name="adj1" fmla="val 32000"/>
              <a:gd name="adj2" fmla="val 219179"/>
            </a:avLst>
          </a:prstGeom>
          <a:gradFill>
            <a:gsLst>
              <a:gs pos="0">
                <a:schemeClr val="accent2">
                  <a:hueOff val="-543750"/>
                  <a:satOff val="20087"/>
                  <a:lumOff val="29635"/>
                </a:schemeClr>
              </a:gs>
              <a:gs pos="35000">
                <a:srgbClr val="FFD4C8"/>
              </a:gs>
              <a:gs pos="100000">
                <a:schemeClr val="accent2">
                  <a:hueOff val="-620891"/>
                  <a:satOff val="20087"/>
                  <a:lumOff val="40795"/>
                </a:schemeClr>
              </a:gs>
            </a:gsLst>
            <a:lin ang="16200000"/>
          </a:gradFill>
          <a:ln w="25400">
            <a:solidFill>
              <a:srgbClr val="A95724"/>
            </a:solidFill>
          </a:ln>
        </p:spPr>
        <p:txBody>
          <a:bodyPr lIns="34289" tIns="34289" rIns="34289" bIns="34289"/>
          <a:lstStyle/>
          <a:p>
            <a:endParaRPr sz="1050"/>
          </a:p>
        </p:txBody>
      </p:sp>
      <p:sp>
        <p:nvSpPr>
          <p:cNvPr id="363" name="Shape 363"/>
          <p:cNvSpPr/>
          <p:nvPr/>
        </p:nvSpPr>
        <p:spPr>
          <a:xfrm>
            <a:off x="5829301" y="4114800"/>
            <a:ext cx="2066207" cy="230830"/>
          </a:xfrm>
          <a:prstGeom prst="rect">
            <a:avLst/>
          </a:prstGeom>
          <a:noFill/>
          <a:ln w="28575" cap="flat">
            <a:solidFill>
              <a:schemeClr val="accent1">
                <a:lumMod val="50000"/>
              </a:schemeClr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sz="1050" dirty="0">
                <a:solidFill>
                  <a:schemeClr val="tx1"/>
                </a:solidFill>
              </a:rPr>
              <a:t>WORKFLOW MANAGER</a:t>
            </a:r>
          </a:p>
        </p:txBody>
      </p:sp>
      <p:sp>
        <p:nvSpPr>
          <p:cNvPr id="366" name="Shape 366"/>
          <p:cNvSpPr/>
          <p:nvPr/>
        </p:nvSpPr>
        <p:spPr>
          <a:xfrm>
            <a:off x="5829301" y="4471054"/>
            <a:ext cx="2056682" cy="230830"/>
          </a:xfrm>
          <a:prstGeom prst="rect">
            <a:avLst/>
          </a:prstGeom>
          <a:noFill/>
          <a:ln w="28575" cap="flat">
            <a:solidFill>
              <a:schemeClr val="accent1">
                <a:lumMod val="50000"/>
              </a:schemeClr>
            </a:solidFill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 algn="ctr">
              <a:defRPr>
                <a:solidFill>
                  <a:schemeClr val="accent2"/>
                </a:solidFill>
              </a:defRPr>
            </a:lvl1pPr>
          </a:lstStyle>
          <a:p>
            <a:r>
              <a:rPr sz="1050">
                <a:solidFill>
                  <a:schemeClr val="tx1"/>
                </a:solidFill>
              </a:rPr>
              <a:t>SERVICES REGISTRY</a:t>
            </a:r>
          </a:p>
        </p:txBody>
      </p:sp>
      <p:sp>
        <p:nvSpPr>
          <p:cNvPr id="368" name="Shape 368"/>
          <p:cNvSpPr/>
          <p:nvPr/>
        </p:nvSpPr>
        <p:spPr>
          <a:xfrm>
            <a:off x="6042120" y="3417590"/>
            <a:ext cx="1348444" cy="23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sz="1050">
                <a:solidFill>
                  <a:schemeClr val="tx1"/>
                </a:solidFill>
              </a:rPr>
              <a:t>GRAPH INTERFACE</a:t>
            </a:r>
          </a:p>
        </p:txBody>
      </p:sp>
      <p:sp>
        <p:nvSpPr>
          <p:cNvPr id="369" name="Shape 369"/>
          <p:cNvSpPr/>
          <p:nvPr/>
        </p:nvSpPr>
        <p:spPr>
          <a:xfrm flipV="1">
            <a:off x="6907739" y="3661349"/>
            <a:ext cx="2" cy="344178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miter lim="400000"/>
            <a:headEnd type="triangle"/>
            <a:tailEnd type="triangle"/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grpSp>
        <p:nvGrpSpPr>
          <p:cNvPr id="373" name="Group 373"/>
          <p:cNvGrpSpPr/>
          <p:nvPr/>
        </p:nvGrpSpPr>
        <p:grpSpPr>
          <a:xfrm>
            <a:off x="3713108" y="1315148"/>
            <a:ext cx="533577" cy="533577"/>
            <a:chOff x="0" y="0"/>
            <a:chExt cx="711434" cy="711434"/>
          </a:xfrm>
        </p:grpSpPr>
        <p:sp>
          <p:nvSpPr>
            <p:cNvPr id="371" name="Shape 371"/>
            <p:cNvSpPr/>
            <p:nvPr/>
          </p:nvSpPr>
          <p:spPr>
            <a:xfrm>
              <a:off x="0" y="0"/>
              <a:ext cx="711434" cy="71143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600">
                  <a:solidFill>
                    <a:schemeClr val="accent1"/>
                  </a:solidFill>
                </a:defRPr>
              </a:pPr>
              <a:endParaRPr sz="1200"/>
            </a:p>
          </p:txBody>
        </p:sp>
        <p:sp>
          <p:nvSpPr>
            <p:cNvPr id="372" name="Shape 372"/>
            <p:cNvSpPr/>
            <p:nvPr/>
          </p:nvSpPr>
          <p:spPr>
            <a:xfrm>
              <a:off x="104186" y="63330"/>
              <a:ext cx="503061" cy="584772"/>
            </a:xfrm>
            <a:prstGeom prst="rect">
              <a:avLst/>
            </a:prstGeom>
            <a:noFill/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1600">
                  <a:solidFill>
                    <a:schemeClr val="accent1"/>
                  </a:solidFill>
                </a:defRPr>
              </a:lvl1pPr>
            </a:lstStyle>
            <a:p>
              <a:r>
                <a:rPr sz="1200">
                  <a:solidFill>
                    <a:schemeClr val="tx1"/>
                  </a:solidFill>
                </a:rPr>
                <a:t>UXR</a:t>
              </a:r>
            </a:p>
          </p:txBody>
        </p:sp>
      </p:grpSp>
      <p:grpSp>
        <p:nvGrpSpPr>
          <p:cNvPr id="376" name="Group 376"/>
          <p:cNvGrpSpPr/>
          <p:nvPr/>
        </p:nvGrpSpPr>
        <p:grpSpPr>
          <a:xfrm>
            <a:off x="4979320" y="1315148"/>
            <a:ext cx="533577" cy="533577"/>
            <a:chOff x="0" y="0"/>
            <a:chExt cx="711434" cy="711434"/>
          </a:xfrm>
        </p:grpSpPr>
        <p:sp>
          <p:nvSpPr>
            <p:cNvPr id="374" name="Shape 374"/>
            <p:cNvSpPr/>
            <p:nvPr/>
          </p:nvSpPr>
          <p:spPr>
            <a:xfrm>
              <a:off x="0" y="0"/>
              <a:ext cx="711434" cy="711434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>
                <a:defRPr sz="1400">
                  <a:solidFill>
                    <a:schemeClr val="accent1"/>
                  </a:solidFill>
                </a:defRPr>
              </a:pPr>
              <a:endParaRPr sz="1050"/>
            </a:p>
          </p:txBody>
        </p:sp>
        <p:sp>
          <p:nvSpPr>
            <p:cNvPr id="375" name="Shape 375"/>
            <p:cNvSpPr/>
            <p:nvPr/>
          </p:nvSpPr>
          <p:spPr>
            <a:xfrm>
              <a:off x="104186" y="201830"/>
              <a:ext cx="503061" cy="307772"/>
            </a:xfrm>
            <a:prstGeom prst="rect">
              <a:avLst/>
            </a:prstGeom>
            <a:noFill/>
            <a:ln w="1270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>
                <a:defRPr sz="1400">
                  <a:solidFill>
                    <a:schemeClr val="accent1"/>
                  </a:solidFill>
                </a:defRPr>
              </a:lvl1pPr>
            </a:lstStyle>
            <a:p>
              <a:r>
                <a:rPr sz="1050">
                  <a:solidFill>
                    <a:schemeClr val="tx1"/>
                  </a:solidFill>
                </a:rPr>
                <a:t>SME</a:t>
              </a:r>
            </a:p>
          </p:txBody>
        </p:sp>
      </p:grpSp>
      <p:sp>
        <p:nvSpPr>
          <p:cNvPr id="377" name="Shape 377"/>
          <p:cNvSpPr/>
          <p:nvPr/>
        </p:nvSpPr>
        <p:spPr>
          <a:xfrm>
            <a:off x="4297741" y="1581150"/>
            <a:ext cx="630524" cy="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378" name="Shape 378"/>
          <p:cNvSpPr/>
          <p:nvPr/>
        </p:nvSpPr>
        <p:spPr>
          <a:xfrm>
            <a:off x="5190286" y="1857707"/>
            <a:ext cx="612330" cy="17043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4818" y="11251"/>
                  <a:pt x="12018" y="18451"/>
                  <a:pt x="21600" y="21600"/>
                </a:cubicBezTo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headEnd type="triangle"/>
            <a:tailEnd type="triangle"/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406" name="Shape 406"/>
          <p:cNvSpPr/>
          <p:nvPr/>
        </p:nvSpPr>
        <p:spPr>
          <a:xfrm>
            <a:off x="3261995" y="1765964"/>
            <a:ext cx="511732" cy="456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7200" y="14400"/>
                  <a:pt x="14400" y="7200"/>
                  <a:pt x="21600" y="0"/>
                </a:cubicBezTo>
              </a:path>
            </a:pathLst>
          </a:custGeom>
          <a:ln w="28575">
            <a:solidFill>
              <a:schemeClr val="accent1">
                <a:lumMod val="50000"/>
              </a:schemeClr>
            </a:solidFill>
            <a:headEnd type="triangle"/>
          </a:ln>
        </p:spPr>
        <p:txBody>
          <a:bodyPr/>
          <a:lstStyle/>
          <a:p>
            <a:endParaRPr sz="1050"/>
          </a:p>
        </p:txBody>
      </p:sp>
      <p:sp>
        <p:nvSpPr>
          <p:cNvPr id="380" name="Shape 380"/>
          <p:cNvSpPr/>
          <p:nvPr/>
        </p:nvSpPr>
        <p:spPr>
          <a:xfrm>
            <a:off x="4208083" y="1576388"/>
            <a:ext cx="809835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>
              <a:defRPr sz="1300" u="sng">
                <a:solidFill>
                  <a:srgbClr val="000000"/>
                </a:solidFill>
              </a:defRPr>
            </a:pPr>
            <a:r>
              <a:rPr sz="975"/>
              <a:t>Conduct</a:t>
            </a:r>
            <a:br>
              <a:rPr sz="975"/>
            </a:br>
            <a:r>
              <a:rPr sz="975"/>
              <a:t>UX Research</a:t>
            </a:r>
          </a:p>
        </p:txBody>
      </p:sp>
      <p:sp>
        <p:nvSpPr>
          <p:cNvPr id="381" name="Shape 381"/>
          <p:cNvSpPr/>
          <p:nvPr/>
        </p:nvSpPr>
        <p:spPr>
          <a:xfrm>
            <a:off x="5097423" y="3150889"/>
            <a:ext cx="409084" cy="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300">
                <a:solidFill>
                  <a:srgbClr val="000000"/>
                </a:solidFill>
              </a:defRPr>
            </a:lvl1pPr>
          </a:lstStyle>
          <a:p>
            <a:r>
              <a:rPr sz="975">
                <a:solidFill>
                  <a:schemeClr val="tx1"/>
                </a:solidFill>
              </a:rPr>
              <a:t>Query</a:t>
            </a:r>
          </a:p>
        </p:txBody>
      </p:sp>
      <p:sp>
        <p:nvSpPr>
          <p:cNvPr id="382" name="Shape 382"/>
          <p:cNvSpPr/>
          <p:nvPr/>
        </p:nvSpPr>
        <p:spPr>
          <a:xfrm>
            <a:off x="3429985" y="2104748"/>
            <a:ext cx="845101" cy="369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defRPr sz="1300">
                <a:solidFill>
                  <a:srgbClr val="000000"/>
                </a:solidFill>
              </a:defRPr>
            </a:pPr>
            <a:r>
              <a:rPr sz="975"/>
              <a:t>Capture User </a:t>
            </a:r>
            <a:br>
              <a:rPr sz="975"/>
            </a:br>
            <a:r>
              <a:rPr sz="975"/>
              <a:t>Requirements</a:t>
            </a:r>
          </a:p>
        </p:txBody>
      </p:sp>
      <p:sp>
        <p:nvSpPr>
          <p:cNvPr id="383" name="Shape 383"/>
          <p:cNvSpPr/>
          <p:nvPr/>
        </p:nvSpPr>
        <p:spPr>
          <a:xfrm>
            <a:off x="3872092" y="3350915"/>
            <a:ext cx="744112" cy="23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sz="1050">
                <a:solidFill>
                  <a:schemeClr val="tx1"/>
                </a:solidFill>
              </a:rPr>
              <a:t>PRODUCE</a:t>
            </a:r>
          </a:p>
        </p:txBody>
      </p:sp>
      <p:grpSp>
        <p:nvGrpSpPr>
          <p:cNvPr id="386" name="Group 386"/>
          <p:cNvGrpSpPr/>
          <p:nvPr/>
        </p:nvGrpSpPr>
        <p:grpSpPr>
          <a:xfrm>
            <a:off x="3778905" y="3800542"/>
            <a:ext cx="566531" cy="566531"/>
            <a:chOff x="-1" y="-1"/>
            <a:chExt cx="755374" cy="755374"/>
          </a:xfrm>
        </p:grpSpPr>
        <p:sp>
          <p:nvSpPr>
            <p:cNvPr id="384" name="Shape 384"/>
            <p:cNvSpPr/>
            <p:nvPr/>
          </p:nvSpPr>
          <p:spPr>
            <a:xfrm>
              <a:off x="-1" y="-1"/>
              <a:ext cx="755374" cy="755374"/>
            </a:xfrm>
            <a:prstGeom prst="ellipse">
              <a:avLst/>
            </a:prstGeom>
            <a:solidFill>
              <a:srgbClr val="FFFFFF"/>
            </a:solidFill>
            <a:ln w="1905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200">
                  <a:solidFill>
                    <a:schemeClr val="accent1"/>
                  </a:solidFill>
                </a:defRPr>
              </a:pPr>
              <a:endParaRPr sz="900"/>
            </a:p>
          </p:txBody>
        </p:sp>
        <p:sp>
          <p:nvSpPr>
            <p:cNvPr id="385" name="Shape 385"/>
            <p:cNvSpPr/>
            <p:nvPr/>
          </p:nvSpPr>
          <p:spPr>
            <a:xfrm>
              <a:off x="110622" y="239187"/>
              <a:ext cx="534128" cy="276996"/>
            </a:xfrm>
            <a:prstGeom prst="rect">
              <a:avLst/>
            </a:prstGeom>
            <a:noFill/>
            <a:ln w="1905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</a:defRPr>
              </a:lvl1pPr>
            </a:lstStyle>
            <a:p>
              <a:r>
                <a:rPr sz="900" dirty="0">
                  <a:solidFill>
                    <a:schemeClr val="tx1"/>
                  </a:solidFill>
                </a:rPr>
                <a:t>UXR</a:t>
              </a:r>
            </a:p>
          </p:txBody>
        </p:sp>
      </p:grpSp>
      <p:grpSp>
        <p:nvGrpSpPr>
          <p:cNvPr id="389" name="Group 389"/>
          <p:cNvGrpSpPr/>
          <p:nvPr/>
        </p:nvGrpSpPr>
        <p:grpSpPr>
          <a:xfrm>
            <a:off x="4343400" y="4057650"/>
            <a:ext cx="566532" cy="566530"/>
            <a:chOff x="-15843" y="-52801"/>
            <a:chExt cx="755374" cy="755372"/>
          </a:xfrm>
        </p:grpSpPr>
        <p:sp>
          <p:nvSpPr>
            <p:cNvPr id="387" name="Shape 387"/>
            <p:cNvSpPr/>
            <p:nvPr/>
          </p:nvSpPr>
          <p:spPr>
            <a:xfrm>
              <a:off x="-15843" y="-52801"/>
              <a:ext cx="755374" cy="7553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200">
                  <a:solidFill>
                    <a:schemeClr val="accent1"/>
                  </a:solidFill>
                </a:defRPr>
              </a:pPr>
              <a:endParaRPr sz="900"/>
            </a:p>
          </p:txBody>
        </p:sp>
        <p:sp>
          <p:nvSpPr>
            <p:cNvPr id="388" name="Shape 388"/>
            <p:cNvSpPr/>
            <p:nvPr/>
          </p:nvSpPr>
          <p:spPr>
            <a:xfrm>
              <a:off x="136557" y="105720"/>
              <a:ext cx="473696" cy="461662"/>
            </a:xfrm>
            <a:prstGeom prst="rect">
              <a:avLst/>
            </a:prstGeom>
            <a:noFill/>
            <a:ln w="1905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</a:defRPr>
              </a:lvl1pPr>
            </a:lstStyle>
            <a:p>
              <a:r>
                <a:rPr sz="900" dirty="0">
                  <a:solidFill>
                    <a:schemeClr val="tx1"/>
                  </a:solidFill>
                </a:rPr>
                <a:t>Developer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3771901" y="4400550"/>
            <a:ext cx="630686" cy="526446"/>
            <a:chOff x="-1" y="-1"/>
            <a:chExt cx="755374" cy="755372"/>
          </a:xfrm>
        </p:grpSpPr>
        <p:sp>
          <p:nvSpPr>
            <p:cNvPr id="390" name="Shape 390"/>
            <p:cNvSpPr/>
            <p:nvPr/>
          </p:nvSpPr>
          <p:spPr>
            <a:xfrm>
              <a:off x="-1" y="-1"/>
              <a:ext cx="755374" cy="755372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chemeClr val="accent1">
                  <a:lumMod val="50000"/>
                </a:schemeClr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>
                <a:defRPr sz="1200">
                  <a:solidFill>
                    <a:schemeClr val="accent1"/>
                  </a:solidFill>
                </a:defRPr>
              </a:pPr>
              <a:endParaRPr sz="900"/>
            </a:p>
          </p:txBody>
        </p:sp>
        <p:sp>
          <p:nvSpPr>
            <p:cNvPr id="391" name="Shape 391"/>
            <p:cNvSpPr/>
            <p:nvPr/>
          </p:nvSpPr>
          <p:spPr>
            <a:xfrm>
              <a:off x="68449" y="246003"/>
              <a:ext cx="616038" cy="298086"/>
            </a:xfrm>
            <a:prstGeom prst="rect">
              <a:avLst/>
            </a:prstGeom>
            <a:noFill/>
            <a:ln w="19050" cap="flat">
              <a:solidFill>
                <a:schemeClr val="accent1">
                  <a:lumMod val="50000"/>
                </a:schemeClr>
              </a:solidFill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ctr">
              <a:spAutoFit/>
            </a:bodyPr>
            <a:lstStyle>
              <a:lvl1pPr algn="ctr">
                <a:defRPr sz="1200">
                  <a:solidFill>
                    <a:schemeClr val="accent1"/>
                  </a:solidFill>
                </a:defRPr>
              </a:lvl1pPr>
            </a:lstStyle>
            <a:p>
              <a:r>
                <a:rPr sz="900" dirty="0">
                  <a:solidFill>
                    <a:schemeClr val="tx1"/>
                  </a:solidFill>
                </a:rPr>
                <a:t>Analyst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3603789" y="3718579"/>
            <a:ext cx="1337074" cy="1337074"/>
          </a:xfrm>
          <a:prstGeom prst="ellipse">
            <a:avLst/>
          </a:prstGeom>
          <a:ln w="25400">
            <a:solidFill>
              <a:srgbClr val="000000"/>
            </a:solidFill>
            <a:prstDash val="sysDot"/>
            <a:miter lim="400000"/>
          </a:ln>
        </p:spPr>
        <p:txBody>
          <a:bodyPr lIns="34289" tIns="34289" rIns="34289" bIns="34289"/>
          <a:lstStyle/>
          <a:p>
            <a:pPr>
              <a:defRPr>
                <a:solidFill>
                  <a:srgbClr val="000000"/>
                </a:solidFill>
              </a:defRPr>
            </a:pPr>
            <a:endParaRPr sz="1050"/>
          </a:p>
        </p:txBody>
      </p:sp>
      <p:grpSp>
        <p:nvGrpSpPr>
          <p:cNvPr id="396" name="Group 396"/>
          <p:cNvGrpSpPr/>
          <p:nvPr/>
        </p:nvGrpSpPr>
        <p:grpSpPr>
          <a:xfrm>
            <a:off x="1268126" y="4509154"/>
            <a:ext cx="1929620" cy="254005"/>
            <a:chOff x="0" y="0"/>
            <a:chExt cx="2572826" cy="338671"/>
          </a:xfrm>
        </p:grpSpPr>
        <p:sp>
          <p:nvSpPr>
            <p:cNvPr id="394" name="Shape 394"/>
            <p:cNvSpPr/>
            <p:nvPr/>
          </p:nvSpPr>
          <p:spPr>
            <a:xfrm>
              <a:off x="0" y="0"/>
              <a:ext cx="2572826" cy="33867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34289" tIns="34289" rIns="34289" bIns="34289" numCol="1" anchor="t">
              <a:noAutofit/>
            </a:bodyPr>
            <a:lstStyle/>
            <a:p>
              <a:pPr algn="ctr">
                <a:defRPr>
                  <a:solidFill>
                    <a:schemeClr val="accent2"/>
                  </a:solidFill>
                </a:defRPr>
              </a:pPr>
              <a:endParaRPr sz="1050"/>
            </a:p>
          </p:txBody>
        </p:sp>
        <p:sp>
          <p:nvSpPr>
            <p:cNvPr id="395" name="Shape 395"/>
            <p:cNvSpPr/>
            <p:nvPr/>
          </p:nvSpPr>
          <p:spPr>
            <a:xfrm>
              <a:off x="0" y="0"/>
              <a:ext cx="2572826" cy="30777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 algn="ctr">
                <a:defRPr>
                  <a:solidFill>
                    <a:schemeClr val="accent2"/>
                  </a:solidFill>
                </a:defRPr>
              </a:lvl1pPr>
            </a:lstStyle>
            <a:p>
              <a:r>
                <a:rPr sz="1050">
                  <a:solidFill>
                    <a:schemeClr val="tx1"/>
                  </a:solidFill>
                </a:rPr>
                <a:t>ARTIFACT MANAGER</a:t>
              </a:r>
            </a:p>
          </p:txBody>
        </p:sp>
      </p:grpSp>
      <p:sp>
        <p:nvSpPr>
          <p:cNvPr id="397" name="Shape 397"/>
          <p:cNvSpPr/>
          <p:nvPr/>
        </p:nvSpPr>
        <p:spPr>
          <a:xfrm>
            <a:off x="1321521" y="2141230"/>
            <a:ext cx="582210" cy="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r>
              <a:rPr sz="975">
                <a:solidFill>
                  <a:schemeClr val="tx1"/>
                </a:solidFill>
              </a:rPr>
              <a:t>Service x</a:t>
            </a:r>
          </a:p>
        </p:txBody>
      </p:sp>
      <p:sp>
        <p:nvSpPr>
          <p:cNvPr id="398" name="Shape 398"/>
          <p:cNvSpPr/>
          <p:nvPr/>
        </p:nvSpPr>
        <p:spPr>
          <a:xfrm>
            <a:off x="1922780" y="2147875"/>
            <a:ext cx="582210" cy="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r>
              <a:rPr sz="975">
                <a:solidFill>
                  <a:schemeClr val="tx1"/>
                </a:solidFill>
              </a:rPr>
              <a:t>Service y</a:t>
            </a:r>
          </a:p>
        </p:txBody>
      </p:sp>
      <p:sp>
        <p:nvSpPr>
          <p:cNvPr id="399" name="Shape 399"/>
          <p:cNvSpPr/>
          <p:nvPr/>
        </p:nvSpPr>
        <p:spPr>
          <a:xfrm>
            <a:off x="2524037" y="2139345"/>
            <a:ext cx="582210" cy="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>
              <a:defRPr sz="1300">
                <a:solidFill>
                  <a:srgbClr val="000000"/>
                </a:solidFill>
              </a:defRPr>
            </a:lvl1pPr>
          </a:lstStyle>
          <a:p>
            <a:r>
              <a:rPr sz="975">
                <a:solidFill>
                  <a:schemeClr val="tx1"/>
                </a:solidFill>
              </a:rPr>
              <a:t>Service z</a:t>
            </a:r>
          </a:p>
        </p:txBody>
      </p:sp>
      <p:sp>
        <p:nvSpPr>
          <p:cNvPr id="400" name="Shape 400"/>
          <p:cNvSpPr/>
          <p:nvPr/>
        </p:nvSpPr>
        <p:spPr>
          <a:xfrm flipV="1">
            <a:off x="2213884" y="2370255"/>
            <a:ext cx="2" cy="344179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miter lim="400000"/>
            <a:headEnd type="triangle"/>
            <a:tailEnd type="triangle"/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401" name="Shape 401"/>
          <p:cNvSpPr/>
          <p:nvPr/>
        </p:nvSpPr>
        <p:spPr>
          <a:xfrm>
            <a:off x="4733911" y="2046214"/>
            <a:ext cx="484426" cy="2192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>
            <a:lvl1pPr>
              <a:defRPr sz="1300">
                <a:solidFill>
                  <a:srgbClr val="000000"/>
                </a:solidFill>
              </a:defRPr>
            </a:lvl1pPr>
          </a:lstStyle>
          <a:p>
            <a:r>
              <a:rPr sz="975">
                <a:solidFill>
                  <a:schemeClr val="tx1"/>
                </a:solidFill>
              </a:rPr>
              <a:t>Results</a:t>
            </a:r>
          </a:p>
        </p:txBody>
      </p:sp>
      <p:sp>
        <p:nvSpPr>
          <p:cNvPr id="402" name="Shape 402"/>
          <p:cNvSpPr/>
          <p:nvPr/>
        </p:nvSpPr>
        <p:spPr>
          <a:xfrm>
            <a:off x="5657850" y="1375419"/>
            <a:ext cx="2293081" cy="3706008"/>
          </a:xfrm>
          <a:prstGeom prst="roundRect">
            <a:avLst>
              <a:gd name="adj" fmla="val 15247"/>
            </a:avLst>
          </a:prstGeom>
          <a:ln w="25400">
            <a:solidFill>
              <a:schemeClr val="accent1">
                <a:lumMod val="50000"/>
              </a:schemeClr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403" name="Shape 403"/>
          <p:cNvSpPr/>
          <p:nvPr/>
        </p:nvSpPr>
        <p:spPr>
          <a:xfrm>
            <a:off x="6045927" y="1365894"/>
            <a:ext cx="1585689" cy="23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>
              <a:defRPr>
                <a:solidFill>
                  <a:schemeClr val="accent2"/>
                </a:solidFill>
              </a:defRPr>
            </a:pPr>
            <a:r>
              <a:rPr sz="1050"/>
              <a:t>CS</a:t>
            </a:r>
            <a:r>
              <a:rPr sz="1050" baseline="-5998"/>
              <a:t>2</a:t>
            </a:r>
            <a:r>
              <a:rPr sz="1050"/>
              <a:t> - Information System</a:t>
            </a:r>
          </a:p>
        </p:txBody>
      </p:sp>
      <p:sp>
        <p:nvSpPr>
          <p:cNvPr id="404" name="Shape 404"/>
          <p:cNvSpPr/>
          <p:nvPr/>
        </p:nvSpPr>
        <p:spPr>
          <a:xfrm>
            <a:off x="5543550" y="1159709"/>
            <a:ext cx="2423205" cy="3963123"/>
          </a:xfrm>
          <a:prstGeom prst="roundRect">
            <a:avLst>
              <a:gd name="adj" fmla="val 15000"/>
            </a:avLst>
          </a:prstGeom>
          <a:ln w="25400">
            <a:solidFill>
              <a:schemeClr val="accent1">
                <a:lumMod val="50000"/>
              </a:schemeClr>
            </a:solidFill>
          </a:ln>
        </p:spPr>
        <p:txBody>
          <a:bodyPr lIns="34289" tIns="34289" rIns="34289" bIns="34289"/>
          <a:lstStyle/>
          <a:p>
            <a:pPr>
              <a:defRPr>
                <a:solidFill>
                  <a:schemeClr val="accent1"/>
                </a:solidFill>
              </a:defRPr>
            </a:pPr>
            <a:endParaRPr sz="1050"/>
          </a:p>
        </p:txBody>
      </p:sp>
      <p:sp>
        <p:nvSpPr>
          <p:cNvPr id="405" name="Shape 405"/>
          <p:cNvSpPr/>
          <p:nvPr/>
        </p:nvSpPr>
        <p:spPr>
          <a:xfrm>
            <a:off x="6014331" y="1110611"/>
            <a:ext cx="1585689" cy="230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 algn="ctr">
              <a:defRPr>
                <a:solidFill>
                  <a:schemeClr val="accent2"/>
                </a:solidFill>
              </a:defRPr>
            </a:pPr>
            <a:r>
              <a:rPr sz="1050" dirty="0"/>
              <a:t>CS</a:t>
            </a:r>
            <a:r>
              <a:rPr lang="en-US" sz="1050" baseline="-5998" dirty="0"/>
              <a:t>1</a:t>
            </a:r>
            <a:r>
              <a:rPr sz="1050" dirty="0"/>
              <a:t> - Information System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7633B6-3425-8948-9BC0-D6389F03F1C3}"/>
              </a:ext>
            </a:extLst>
          </p:cNvPr>
          <p:cNvSpPr txBox="1"/>
          <p:nvPr/>
        </p:nvSpPr>
        <p:spPr>
          <a:xfrm>
            <a:off x="1257301" y="3429000"/>
            <a:ext cx="575799" cy="10618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Case1</a:t>
            </a:r>
          </a:p>
          <a:p>
            <a:endParaRPr lang="en-US" sz="1050" dirty="0"/>
          </a:p>
          <a:p>
            <a:r>
              <a:rPr lang="en-US" sz="1050" dirty="0"/>
              <a:t>Case2</a:t>
            </a:r>
          </a:p>
          <a:p>
            <a:endParaRPr lang="en-US" sz="1050" dirty="0"/>
          </a:p>
          <a:p>
            <a:r>
              <a:rPr lang="en-US" sz="1050" dirty="0"/>
              <a:t>Case3</a:t>
            </a:r>
          </a:p>
          <a:p>
            <a:r>
              <a:rPr lang="en-US" sz="1050" dirty="0"/>
              <a:t>. . . 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6E17CC6-CF73-DB47-91F9-145099F9E3EC}"/>
              </a:ext>
            </a:extLst>
          </p:cNvPr>
          <p:cNvSpPr txBox="1"/>
          <p:nvPr/>
        </p:nvSpPr>
        <p:spPr>
          <a:xfrm>
            <a:off x="1885950" y="3429000"/>
            <a:ext cx="1200150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-- -----    ----   ---- -</a:t>
            </a:r>
          </a:p>
          <a:p>
            <a:endParaRPr lang="en-US" sz="1050" dirty="0"/>
          </a:p>
          <a:p>
            <a:r>
              <a:rPr lang="en-US" sz="1050" dirty="0"/>
              <a:t>----  ---    -----   ----</a:t>
            </a:r>
          </a:p>
          <a:p>
            <a:endParaRPr lang="en-US" sz="1050" dirty="0"/>
          </a:p>
          <a:p>
            <a:r>
              <a:rPr lang="en-US" sz="1050" dirty="0"/>
              <a:t>---  ---  ---   ------- -</a:t>
            </a:r>
          </a:p>
          <a:p>
            <a:r>
              <a:rPr lang="en-US" sz="1050" dirty="0"/>
              <a:t>            . . . </a:t>
            </a:r>
          </a:p>
        </p:txBody>
      </p:sp>
    </p:spTree>
    <p:extLst>
      <p:ext uri="{BB962C8B-B14F-4D97-AF65-F5344CB8AC3E}">
        <p14:creationId xmlns:p14="http://schemas.microsoft.com/office/powerpoint/2010/main" val="3332664792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4"/>
          <p:cNvSpPr txBox="1">
            <a:spLocks noGrp="1"/>
          </p:cNvSpPr>
          <p:nvPr>
            <p:ph type="title"/>
          </p:nvPr>
        </p:nvSpPr>
        <p:spPr>
          <a:xfrm>
            <a:off x="727650" y="1214898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Workflow-defining systems</a:t>
            </a:r>
            <a:endParaRPr dirty="0"/>
          </a:p>
        </p:txBody>
      </p:sp>
      <p:pic>
        <p:nvPicPr>
          <p:cNvPr id="155" name="Google Shape;15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175" y="1750098"/>
            <a:ext cx="7688700" cy="33934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Overview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Workflow definition process</a:t>
            </a:r>
            <a:endParaRPr dirty="0"/>
          </a:p>
        </p:txBody>
      </p:sp>
      <p:pic>
        <p:nvPicPr>
          <p:cNvPr id="160" name="SystemArch.png" descr="SystemAr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8" y="1015563"/>
            <a:ext cx="3108800" cy="4056826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Collaboration between users (SMEs), UX researchers, and developers…"/>
          <p:cNvSpPr txBox="1">
            <a:spLocks noGrp="1"/>
          </p:cNvSpPr>
          <p:nvPr>
            <p:ph type="body" idx="1"/>
          </p:nvPr>
        </p:nvSpPr>
        <p:spPr>
          <a:xfrm>
            <a:off x="3546121" y="1490356"/>
            <a:ext cx="5499324" cy="3426500"/>
          </a:xfrm>
          <a:prstGeom prst="rect">
            <a:avLst/>
          </a:prstGeom>
        </p:spPr>
        <p:txBody>
          <a:bodyPr/>
          <a:lstStyle/>
          <a:p>
            <a:r>
              <a:rPr dirty="0"/>
              <a:t>Collaboration between users (SMEs), UX researchers, and developers</a:t>
            </a:r>
          </a:p>
          <a:p>
            <a:r>
              <a:rPr dirty="0"/>
              <a:t>Step 1: Extract goals</a:t>
            </a:r>
          </a:p>
          <a:p>
            <a:r>
              <a:rPr dirty="0"/>
              <a:t>Step 2: Identify tasks </a:t>
            </a:r>
          </a:p>
          <a:p>
            <a:pPr lvl="1"/>
            <a:r>
              <a:rPr dirty="0"/>
              <a:t>Breakdown of tasks determine</a:t>
            </a:r>
            <a:r>
              <a:rPr lang="en-US" dirty="0"/>
              <a:t>s</a:t>
            </a:r>
            <a:r>
              <a:rPr dirty="0"/>
              <a:t> workflow steps</a:t>
            </a:r>
          </a:p>
          <a:p>
            <a:r>
              <a:rPr dirty="0"/>
              <a:t>Step 3: Model workflows</a:t>
            </a:r>
          </a:p>
          <a:p>
            <a:pPr lvl="1"/>
            <a:r>
              <a:rPr dirty="0"/>
              <a:t>Identify functions</a:t>
            </a:r>
            <a:r>
              <a:rPr lang="en-US" dirty="0"/>
              <a:t>/</a:t>
            </a:r>
            <a:r>
              <a:rPr dirty="0"/>
              <a:t>services to support each task</a:t>
            </a:r>
          </a:p>
          <a:p>
            <a:r>
              <a:rPr dirty="0"/>
              <a:t>Step 4: Represent goal-workflow knowledge graph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6675" y="191350"/>
            <a:ext cx="5486400" cy="47674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5"/>
          <p:cNvSpPr txBox="1"/>
          <p:nvPr/>
        </p:nvSpPr>
        <p:spPr>
          <a:xfrm>
            <a:off x="55416" y="0"/>
            <a:ext cx="5093857" cy="14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CASE STUDY 1: CS5604 (Information Retrieval)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Problem-based learning: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Build novel intelligent system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Lato"/>
                <a:ea typeface="Lato"/>
                <a:cs typeface="Lato"/>
                <a:sym typeface="Lato"/>
              </a:rPr>
              <a:t>Approach:</a:t>
            </a:r>
            <a:r>
              <a:rPr lang="en" sz="1800" dirty="0">
                <a:latin typeface="Lato"/>
                <a:ea typeface="Lato"/>
                <a:cs typeface="Lato"/>
                <a:sym typeface="Lato"/>
              </a:rPr>
              <a:t> co-designed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Lato"/>
                <a:ea typeface="Lato"/>
                <a:cs typeface="Lato"/>
                <a:sym typeface="Lato"/>
              </a:rPr>
              <a:t>architecture -&gt; CI/CD</a:t>
            </a:r>
            <a:endParaRPr sz="1800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727650" y="1214147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CASE STUDY 2:</a:t>
            </a:r>
            <a:br>
              <a:rPr lang="en" dirty="0"/>
            </a:br>
            <a:r>
              <a:rPr lang="en" dirty="0"/>
              <a:t>Law, Linguistics:</a:t>
            </a:r>
            <a:br>
              <a:rPr lang="en" dirty="0"/>
            </a:br>
            <a:r>
              <a:rPr lang="en" dirty="0"/>
              <a:t>LEGAL DEPOSITIONS</a:t>
            </a:r>
            <a:endParaRPr dirty="0"/>
          </a:p>
        </p:txBody>
      </p:sp>
      <p:sp>
        <p:nvSpPr>
          <p:cNvPr id="145" name="Google Shape;145;p27"/>
          <p:cNvSpPr txBox="1">
            <a:spLocks noGrp="1"/>
          </p:cNvSpPr>
          <p:nvPr>
            <p:ph type="body" idx="1"/>
          </p:nvPr>
        </p:nvSpPr>
        <p:spPr>
          <a:xfrm>
            <a:off x="727650" y="2867704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Verdana"/>
              </a:rPr>
              <a:t>A deposition</a:t>
            </a:r>
            <a:r>
              <a:rPr lang="en" sz="1200" i="1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Verdana"/>
              </a:rPr>
              <a:t> </a:t>
            </a: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Verdana"/>
              </a:rPr>
              <a:t>is a witness's sworn out-of-court testimony.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Verdana"/>
              <a:buChar char="●"/>
            </a:pP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Verdana"/>
              </a:rPr>
              <a:t>Used by lawyers and paralegals to ascertain facts pertaining to a case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Verdana"/>
              <a:buChar char="●"/>
            </a:pP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  <a:sym typeface="Verdan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200"/>
              <a:buFont typeface="Verdana"/>
              <a:buChar char="●"/>
            </a:pPr>
            <a:r>
              <a:rPr lang="en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Verdana"/>
              </a:rPr>
              <a:t>Conversation = sequence of question-answer (QA) groups</a:t>
            </a:r>
            <a:endParaRPr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 Deposition Sample</a:t>
            </a:r>
            <a:endParaRPr dirty="0"/>
          </a:p>
        </p:txBody>
      </p:sp>
      <p:pic>
        <p:nvPicPr>
          <p:cNvPr id="4" name="Google Shape;20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8500" y="505175"/>
            <a:ext cx="3630250" cy="446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5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PARSING</a:t>
            </a:r>
            <a:endParaRPr/>
          </a:p>
        </p:txBody>
      </p:sp>
      <p:sp>
        <p:nvSpPr>
          <p:cNvPr id="193" name="Google Shape;193;p35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CHALLENGES FACED</a:t>
            </a:r>
            <a:endParaRPr sz="1600" b="1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Varying number of columns per page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Annotations: handwriting, stamps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Conversation of questions &amp; answers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80300" y="581700"/>
            <a:ext cx="4826701" cy="4469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Parsed Deposition</a:t>
            </a:r>
            <a:endParaRPr dirty="0"/>
          </a:p>
        </p:txBody>
      </p:sp>
      <p:pic>
        <p:nvPicPr>
          <p:cNvPr id="222" name="Google Shape;22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006250"/>
            <a:ext cx="8839200" cy="30300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542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Comprehending Depositions - Challenges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Documents are noisy and only loosely follow grammatical rules.</a:t>
            </a:r>
          </a:p>
          <a:p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Incomplete or abandoned sentences</a:t>
            </a:r>
          </a:p>
          <a:p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Context spread across multiple QA pairs</a:t>
            </a:r>
          </a:p>
          <a:p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Traditional natural language processing (NLP) methods, like syntax parsing into dependency trees, struggle to find the root of the sentences.</a:t>
            </a:r>
          </a:p>
          <a:p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</a:endParaRPr>
          </a:p>
          <a:p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  <a:sym typeface="Wingdings" pitchFamily="2" charset="2"/>
              </a:rPr>
              <a:t> </a:t>
            </a:r>
            <a:r>
              <a:rPr lang="en-US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Dialog Acts </a:t>
            </a:r>
            <a:r>
              <a:rPr lang="mr-IN" sz="1200" dirty="0">
                <a:solidFill>
                  <a:srgbClr val="333333"/>
                </a:solidFill>
                <a:highlight>
                  <a:srgbClr val="FFFFFF"/>
                </a:highlight>
                <a:latin typeface="+mn-lt"/>
                <a:ea typeface="Verdana"/>
                <a:cs typeface="Verdana"/>
              </a:rPr>
              <a:t>…</a:t>
            </a:r>
            <a:endParaRPr lang="en-US" sz="1200" dirty="0">
              <a:solidFill>
                <a:srgbClr val="333333"/>
              </a:solidFill>
              <a:highlight>
                <a:srgbClr val="FFFFFF"/>
              </a:highlight>
              <a:latin typeface="+mn-lt"/>
              <a:ea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307761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56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r>
              <a:rPr lang="en-US" dirty="0" err="1"/>
              <a:t>ialog</a:t>
            </a:r>
            <a:r>
              <a:rPr lang="en" dirty="0"/>
              <a:t> A</a:t>
            </a:r>
            <a:r>
              <a:rPr lang="en-US" dirty="0" err="1"/>
              <a:t>ct</a:t>
            </a:r>
            <a:r>
              <a:rPr lang="en-US" dirty="0"/>
              <a:t> (DA) - Definition</a:t>
            </a:r>
            <a:endParaRPr dirty="0"/>
          </a:p>
        </p:txBody>
      </p:sp>
      <p:sp>
        <p:nvSpPr>
          <p:cNvPr id="337" name="Google Shape;337;p56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8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24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Dialog act represents the communicative intent behind a speaker’s utterance in a conversation.</a:t>
            </a:r>
            <a:endParaRPr sz="24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1763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F837-09DB-1148-9C8D-4B8F4937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1147777"/>
            <a:ext cx="7688700" cy="5352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90ED6-C79F-E544-9E72-75ED04C16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650" y="1626293"/>
            <a:ext cx="8259333" cy="2261100"/>
          </a:xfrm>
        </p:spPr>
        <p:txBody>
          <a:bodyPr/>
          <a:lstStyle/>
          <a:p>
            <a:r>
              <a:rPr lang="en-US" sz="1800" dirty="0"/>
              <a:t>Career path</a:t>
            </a:r>
          </a:p>
          <a:p>
            <a:r>
              <a:rPr lang="en-US" sz="1800" dirty="0"/>
              <a:t>Article shared</a:t>
            </a:r>
          </a:p>
          <a:p>
            <a:r>
              <a:rPr lang="en-US" sz="1800" dirty="0"/>
              <a:t>Exploration as a basic human activity</a:t>
            </a:r>
          </a:p>
          <a:p>
            <a:r>
              <a:rPr lang="en-US" sz="1800" dirty="0"/>
              <a:t>Information life cycle</a:t>
            </a:r>
          </a:p>
          <a:p>
            <a:r>
              <a:rPr lang="en-US" sz="1800" dirty="0"/>
              <a:t>Digital libraries</a:t>
            </a:r>
          </a:p>
          <a:p>
            <a:r>
              <a:rPr lang="en-US" sz="1800" dirty="0"/>
              <a:t>Building intelligent information systems</a:t>
            </a:r>
          </a:p>
          <a:p>
            <a:r>
              <a:rPr lang="en-US" sz="1800" dirty="0"/>
              <a:t>Workflows: AI reasoning and knowledge representation: goals -&gt; services</a:t>
            </a:r>
          </a:p>
          <a:p>
            <a:r>
              <a:rPr lang="en-US" sz="1800" dirty="0"/>
              <a:t>Case study 1: Tweets, Web pages, ETDs</a:t>
            </a:r>
          </a:p>
          <a:p>
            <a:r>
              <a:rPr lang="en-US" sz="1800" dirty="0"/>
              <a:t>Case study 2: summarize depositions (law, linguistics and AI / deep learning)</a:t>
            </a:r>
          </a:p>
          <a:p>
            <a:r>
              <a:rPr lang="en-US" sz="18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9452984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9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dirty="0"/>
              <a:t>Dialog</a:t>
            </a:r>
            <a:r>
              <a:rPr lang="en" dirty="0"/>
              <a:t> A</a:t>
            </a:r>
            <a:r>
              <a:rPr lang="en-US" dirty="0" err="1"/>
              <a:t>ct</a:t>
            </a:r>
            <a:r>
              <a:rPr lang="en-US" dirty="0"/>
              <a:t> -</a:t>
            </a:r>
            <a:r>
              <a:rPr lang="en" dirty="0"/>
              <a:t> </a:t>
            </a:r>
            <a:r>
              <a:rPr lang="en-US" dirty="0"/>
              <a:t>Types</a:t>
            </a:r>
            <a:endParaRPr dirty="0"/>
          </a:p>
        </p:txBody>
      </p:sp>
      <p:sp>
        <p:nvSpPr>
          <p:cNvPr id="355" name="Google Shape;355;p59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8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Questions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-* and </a:t>
            </a:r>
            <a:r>
              <a:rPr lang="en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-*-declarative- </a:t>
            </a:r>
            <a:r>
              <a:rPr lang="en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Which hip did you break?</a:t>
            </a:r>
            <a:endParaRPr sz="12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binary and binary-declarative - </a:t>
            </a:r>
            <a:r>
              <a:rPr lang="en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Do you have a </a:t>
            </a:r>
            <a:r>
              <a:rPr lang="en-US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California </a:t>
            </a:r>
            <a:r>
              <a:rPr lang="en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driver's license?</a:t>
            </a:r>
            <a:endParaRPr sz="12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open question - </a:t>
            </a:r>
            <a:r>
              <a:rPr lang="en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Do you currently or just in general do you have any hobbies?</a:t>
            </a:r>
            <a:endParaRPr sz="12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or question - </a:t>
            </a:r>
            <a:r>
              <a:rPr lang="en" sz="1200" dirty="0">
                <a:solidFill>
                  <a:srgbClr val="38761D"/>
                </a:solidFill>
                <a:latin typeface="Arial"/>
                <a:ea typeface="Arial"/>
                <a:cs typeface="Arial"/>
                <a:sym typeface="Arial"/>
              </a:rPr>
              <a:t>And were you working out for fun or were you into bodybuilding?</a:t>
            </a:r>
            <a:endParaRPr sz="1200" dirty="0">
              <a:solidFill>
                <a:srgbClr val="38761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Answers</a:t>
            </a: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Yes and yes-declarative - 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definitely it is, yes sir.</a:t>
            </a:r>
            <a:endParaRPr sz="1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No and no-declarative - 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 am afraid not</a:t>
            </a:r>
            <a:endParaRPr sz="1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Statement opinion and non-opinion - 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I would say in </a:t>
            </a:r>
            <a:r>
              <a:rPr lang="en-US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July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, I went to </a:t>
            </a:r>
            <a:r>
              <a:rPr lang="en-US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Los Angeles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Acknowledge - 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Um-hum, Okay</a:t>
            </a:r>
            <a:endParaRPr sz="1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AutoNum type="alphaLcPeriod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Don’t know/recall -</a:t>
            </a:r>
            <a:r>
              <a:rPr lang="en" sz="1200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I can't remember which year it was.</a:t>
            </a:r>
            <a:endParaRPr sz="12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557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6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</a:t>
            </a:r>
            <a:r>
              <a:rPr lang="en-US" dirty="0" err="1"/>
              <a:t>ialog</a:t>
            </a:r>
            <a:r>
              <a:rPr lang="en" dirty="0"/>
              <a:t> A</a:t>
            </a:r>
            <a:r>
              <a:rPr lang="en-US" dirty="0" err="1"/>
              <a:t>ct</a:t>
            </a:r>
            <a:r>
              <a:rPr lang="en" dirty="0"/>
              <a:t> C</a:t>
            </a:r>
            <a:r>
              <a:rPr lang="en-US" dirty="0" err="1"/>
              <a:t>lassification</a:t>
            </a:r>
            <a:endParaRPr dirty="0"/>
          </a:p>
        </p:txBody>
      </p:sp>
      <p:sp>
        <p:nvSpPr>
          <p:cNvPr id="361" name="Google Shape;361;p60"/>
          <p:cNvSpPr txBox="1">
            <a:spLocks noGrp="1"/>
          </p:cNvSpPr>
          <p:nvPr>
            <p:ph type="body" idx="1"/>
          </p:nvPr>
        </p:nvSpPr>
        <p:spPr>
          <a:xfrm>
            <a:off x="729450" y="2078875"/>
            <a:ext cx="7688700" cy="283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Manually annotated sentences to their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</a:t>
            </a:r>
            <a:r>
              <a:rPr lang="en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ialog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" sz="12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cts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about 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2500 QA’s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total</a:t>
            </a:r>
            <a:r>
              <a:rPr lang="en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Train, validation, test split of 70:20:10</a:t>
            </a: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endParaRPr sz="12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2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Deep Learning based classifiers.</a:t>
            </a:r>
          </a:p>
          <a:p>
            <a:pPr lvl="1" indent="-30480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CNN with Word2Vec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embeddings</a:t>
            </a:r>
            <a:endParaRPr lang="en-US"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1" indent="-30480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Bi-LSTM with attention</a:t>
            </a:r>
          </a:p>
          <a:p>
            <a:pPr lvl="1" indent="-304800">
              <a:spcBef>
                <a:spcPts val="0"/>
              </a:spcBef>
              <a:buClr>
                <a:srgbClr val="000000"/>
              </a:buClr>
              <a:buSzPts val="1200"/>
              <a:buFont typeface="Arial"/>
              <a:buChar char="●"/>
            </a:pPr>
            <a:r>
              <a:rPr lang="en-US" sz="160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BERT embeddings with a final neural network (NN) layer</a:t>
            </a:r>
            <a:endParaRPr sz="16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87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" y="0"/>
            <a:ext cx="7688700" cy="535200"/>
          </a:xfrm>
        </p:spPr>
        <p:txBody>
          <a:bodyPr/>
          <a:lstStyle/>
          <a:p>
            <a:r>
              <a:rPr lang="en-US" dirty="0"/>
              <a:t>Misclassifications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450" y="535200"/>
            <a:ext cx="6930571" cy="4288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99998">
            <a:off x="3685167" y="953137"/>
            <a:ext cx="2403998" cy="382097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 rot="600004">
            <a:off x="3238615" y="750364"/>
            <a:ext cx="2403998" cy="3820972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00000">
            <a:off x="2860167" y="612288"/>
            <a:ext cx="2403999" cy="3820976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22283" y="61091"/>
            <a:ext cx="3875148" cy="5021318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" name="Google Shape;79;p15">
            <a:extLst>
              <a:ext uri="{FF2B5EF4-FFF2-40B4-BE49-F238E27FC236}">
                <a16:creationId xmlns:a16="http://schemas.microsoft.com/office/drawing/2014/main" id="{1CC5BC66-2A0C-A848-8E02-4054FF392654}"/>
              </a:ext>
            </a:extLst>
          </p:cNvPr>
          <p:cNvSpPr txBox="1">
            <a:spLocks/>
          </p:cNvSpPr>
          <p:nvPr/>
        </p:nvSpPr>
        <p:spPr>
          <a:xfrm>
            <a:off x="6057828" y="2801765"/>
            <a:ext cx="3030986" cy="19492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pPr algn="ctr">
              <a:buSzPts val="990"/>
            </a:pPr>
            <a:r>
              <a:rPr lang="en-US" sz="2400" b="1" dirty="0">
                <a:latin typeface="+mn-lt"/>
              </a:rPr>
              <a:t>Abstractive Summary</a:t>
            </a:r>
            <a:br>
              <a:rPr lang="en-US" sz="2400" b="1" dirty="0">
                <a:latin typeface="+mn-lt"/>
              </a:rPr>
            </a:br>
            <a:r>
              <a:rPr lang="en-US" sz="2400" b="1" dirty="0">
                <a:latin typeface="+mn-lt"/>
              </a:rPr>
              <a:t>(replacing QA</a:t>
            </a:r>
          </a:p>
          <a:p>
            <a:pPr algn="ctr">
              <a:buSzPts val="990"/>
            </a:pPr>
            <a:r>
              <a:rPr lang="en-US" sz="2400" b="1" dirty="0">
                <a:latin typeface="+mn-lt"/>
              </a:rPr>
              <a:t>pairs with</a:t>
            </a:r>
          </a:p>
          <a:p>
            <a:pPr algn="ctr">
              <a:buSzPts val="990"/>
            </a:pPr>
            <a:r>
              <a:rPr lang="en-US" sz="2400" b="1" dirty="0">
                <a:latin typeface="+mn-lt"/>
              </a:rPr>
              <a:t>declarative</a:t>
            </a:r>
          </a:p>
          <a:p>
            <a:pPr algn="ctr">
              <a:buSzPts val="990"/>
            </a:pPr>
            <a:r>
              <a:rPr lang="en-US" sz="2400" b="1" dirty="0">
                <a:latin typeface="+mn-lt"/>
              </a:rPr>
              <a:t>statements)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20D6AA-30B9-ED46-BD78-665D5EE0A3E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AF837-09DB-1148-9C8D-4B8F4937A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1147777"/>
            <a:ext cx="7688700" cy="535200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90ED6-C79F-E544-9E72-75ED04C16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618" y="1734623"/>
            <a:ext cx="8428182" cy="2261100"/>
          </a:xfrm>
        </p:spPr>
        <p:txBody>
          <a:bodyPr/>
          <a:lstStyle/>
          <a:p>
            <a:r>
              <a:rPr lang="en-US" sz="1800" dirty="0"/>
              <a:t>Career path</a:t>
            </a:r>
          </a:p>
          <a:p>
            <a:r>
              <a:rPr lang="en-US" sz="1800" dirty="0"/>
              <a:t>Article shared</a:t>
            </a:r>
          </a:p>
          <a:p>
            <a:r>
              <a:rPr lang="en-US" sz="1800" dirty="0"/>
              <a:t>Exploration as a basic human activity</a:t>
            </a:r>
          </a:p>
          <a:p>
            <a:r>
              <a:rPr lang="en-US" sz="1800" dirty="0"/>
              <a:t>Information life cycle</a:t>
            </a:r>
          </a:p>
          <a:p>
            <a:r>
              <a:rPr lang="en-US" sz="1800" dirty="0"/>
              <a:t>Digital libraries</a:t>
            </a:r>
          </a:p>
          <a:p>
            <a:r>
              <a:rPr lang="en-US" sz="1800" dirty="0"/>
              <a:t>Building intelligent information systems</a:t>
            </a:r>
          </a:p>
          <a:p>
            <a:r>
              <a:rPr lang="en-US" sz="1800" dirty="0"/>
              <a:t>Workflows: AI reasoning and knowledge representation: goals -&gt; services</a:t>
            </a:r>
          </a:p>
          <a:p>
            <a:r>
              <a:rPr lang="en-US" sz="1800" dirty="0"/>
              <a:t>Case study 1: Tweets, Web pages, ETDs</a:t>
            </a:r>
          </a:p>
          <a:p>
            <a:r>
              <a:rPr lang="en-US" sz="1800" dirty="0"/>
              <a:t>Case study 2: summarize depositions (law, linguistics and AI / deep learning)</a:t>
            </a:r>
          </a:p>
        </p:txBody>
      </p:sp>
    </p:spTree>
    <p:extLst>
      <p:ext uri="{BB962C8B-B14F-4D97-AF65-F5344CB8AC3E}">
        <p14:creationId xmlns:p14="http://schemas.microsoft.com/office/powerpoint/2010/main" val="7517592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238" y="1490275"/>
            <a:ext cx="6145526" cy="34542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D0AC6F3-3D7B-214A-81EB-209C87FE14C3}"/>
              </a:ext>
            </a:extLst>
          </p:cNvPr>
          <p:cNvSpPr txBox="1"/>
          <p:nvPr/>
        </p:nvSpPr>
        <p:spPr>
          <a:xfrm>
            <a:off x="1827498" y="4378712"/>
            <a:ext cx="10935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fox@vt.edu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301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3C0B7-9507-6E41-A7AC-92A2A2BD5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0" y="1095130"/>
            <a:ext cx="7688700" cy="535200"/>
          </a:xfrm>
        </p:spPr>
        <p:txBody>
          <a:bodyPr/>
          <a:lstStyle/>
          <a:p>
            <a:r>
              <a:rPr lang="en-US" dirty="0"/>
              <a:t>Career path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4AF587-3E6C-7144-988C-16929DB3B0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542585"/>
            <a:ext cx="8973127" cy="2261100"/>
          </a:xfrm>
        </p:spPr>
        <p:txBody>
          <a:bodyPr/>
          <a:lstStyle/>
          <a:p>
            <a:r>
              <a:rPr lang="en-US" sz="1800" dirty="0"/>
              <a:t>Summers at MIT: automating: newspapers, stock market</a:t>
            </a:r>
          </a:p>
          <a:p>
            <a:r>
              <a:rPr lang="en-US" sz="1800" dirty="0"/>
              <a:t>After college: steel joist manufacturing: civil engineering, inventory, sales, finances</a:t>
            </a:r>
          </a:p>
          <a:p>
            <a:r>
              <a:rPr lang="en-US" sz="1800" dirty="0"/>
              <a:t>Summer at Cornell: IBM FSD: applying the first relational database (System R)</a:t>
            </a:r>
          </a:p>
          <a:p>
            <a:r>
              <a:rPr lang="en-US" sz="1800" dirty="0"/>
              <a:t>IITA, Ibadan, Nigeria: supporting agricultural research, automating the library</a:t>
            </a:r>
          </a:p>
          <a:p>
            <a:r>
              <a:rPr lang="en-US" sz="1800" dirty="0"/>
              <a:t>Virginia Tech: applications of intelligent information systems to</a:t>
            </a:r>
          </a:p>
          <a:p>
            <a:pPr lvl="1">
              <a:spcBef>
                <a:spcPts val="0"/>
              </a:spcBef>
            </a:pPr>
            <a:r>
              <a:rPr lang="en-US" sz="1800" dirty="0"/>
              <a:t>Addiction recovery, agriculture, archaeology, archives, autism/neuroscience, business, CD-ROM, chemistry, disease, documents, education, fingerprints, fish, geography, global change, history, libraries, memory care, multimedia, physics, publishing, searching, sociology, tourism, video, WWW, …</a:t>
            </a:r>
          </a:p>
          <a:p>
            <a:r>
              <a:rPr lang="en-US" sz="1800" dirty="0"/>
              <a:t>Networked Digital Library of Theses and Dissertations (</a:t>
            </a:r>
            <a:r>
              <a:rPr lang="en-US" sz="1800" dirty="0" err="1"/>
              <a:t>theses.org</a:t>
            </a:r>
            <a:r>
              <a:rPr lang="en-US" sz="1800" dirty="0"/>
              <a:t>) - ETDs Mayfair/</a:t>
            </a:r>
            <a:r>
              <a:rPr lang="en-US" sz="1800" dirty="0" err="1"/>
              <a:t>ClaimEdge.co</a:t>
            </a:r>
            <a:r>
              <a:rPr lang="en-US" sz="1800" dirty="0"/>
              <a:t>: automating handling of litigated claims (law, insurance)</a:t>
            </a:r>
          </a:p>
        </p:txBody>
      </p:sp>
    </p:spTree>
    <p:extLst>
      <p:ext uri="{BB962C8B-B14F-4D97-AF65-F5344CB8AC3E}">
        <p14:creationId xmlns:p14="http://schemas.microsoft.com/office/powerpoint/2010/main" val="382798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F1409-3339-6744-9D16-B6690BE5D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Article shared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49273B-B555-8845-AEC0-B01E73FA5D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/>
              <a:t>“How Should One Explore the Digital Library of the Future?”</a:t>
            </a:r>
          </a:p>
          <a:p>
            <a:r>
              <a:rPr lang="en-US" sz="1800" dirty="0"/>
              <a:t>Edward A. Fox and Prashant Chandrasekar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Now at Mary Washington University</a:t>
            </a:r>
          </a:p>
          <a:p>
            <a:pPr lvl="1">
              <a:spcBef>
                <a:spcPts val="0"/>
              </a:spcBef>
            </a:pPr>
            <a:r>
              <a:rPr lang="en-US" sz="1600" dirty="0"/>
              <a:t>Thanks for slides related to his </a:t>
            </a:r>
            <a:r>
              <a:rPr lang="en-US" sz="1600"/>
              <a:t>doctoral research!</a:t>
            </a:r>
            <a:endParaRPr lang="en-US" sz="1600" dirty="0"/>
          </a:p>
          <a:p>
            <a:endParaRPr lang="en-US" sz="1800" dirty="0">
              <a:hlinkClick r:id="rId2"/>
            </a:endParaRPr>
          </a:p>
          <a:p>
            <a:r>
              <a:rPr lang="en-US" sz="1800" dirty="0">
                <a:hlinkClick r:id="rId2"/>
              </a:rPr>
              <a:t>https://doi.org/10.2478/dim-2021-0003</a:t>
            </a:r>
            <a:r>
              <a:rPr lang="en-US" sz="1800" dirty="0"/>
              <a:t>, from February 2021</a:t>
            </a:r>
          </a:p>
        </p:txBody>
      </p:sp>
    </p:spTree>
    <p:extLst>
      <p:ext uri="{BB962C8B-B14F-4D97-AF65-F5344CB8AC3E}">
        <p14:creationId xmlns:p14="http://schemas.microsoft.com/office/powerpoint/2010/main" val="27615765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2AB8F-BFD7-784E-B293-0903ABA54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B90141-945F-834A-A648-DACF2461F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465961"/>
            <a:ext cx="6858000" cy="438912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9BBBFD-2104-6B48-AEE3-E35851AAADAF}"/>
              </a:ext>
            </a:extLst>
          </p:cNvPr>
          <p:cNvSpPr/>
          <p:nvPr/>
        </p:nvSpPr>
        <p:spPr>
          <a:xfrm>
            <a:off x="1371600" y="4866501"/>
            <a:ext cx="657225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See also: Sapiens: A Brief History of Humankind, by Yuval Noah Harari, 2015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E378017-796F-DB49-8377-4FCB7446C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09" y="-80659"/>
            <a:ext cx="9006493" cy="535200"/>
          </a:xfrm>
        </p:spPr>
        <p:txBody>
          <a:bodyPr/>
          <a:lstStyle/>
          <a:p>
            <a:pPr algn="ctr"/>
            <a:r>
              <a:rPr lang="en-US" dirty="0"/>
              <a:t>Exploration as a basic human activity</a:t>
            </a:r>
          </a:p>
        </p:txBody>
      </p:sp>
    </p:spTree>
    <p:extLst>
      <p:ext uri="{BB962C8B-B14F-4D97-AF65-F5344CB8AC3E}">
        <p14:creationId xmlns:p14="http://schemas.microsoft.com/office/powerpoint/2010/main" val="35101681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BADB9-7235-C44F-9110-99D135AE6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564D9D-38AD-4D32-A802-7F9E5541B4A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AF2166-DFE3-D145-8DAF-A92D4F310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171450"/>
            <a:ext cx="5331677" cy="51435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283465-C44E-A742-904B-7236C513B072}"/>
              </a:ext>
            </a:extLst>
          </p:cNvPr>
          <p:cNvSpPr/>
          <p:nvPr/>
        </p:nvSpPr>
        <p:spPr>
          <a:xfrm>
            <a:off x="6515100" y="171450"/>
            <a:ext cx="14859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See also:</a:t>
            </a:r>
          </a:p>
          <a:p>
            <a:r>
              <a:rPr lang="en-US" sz="1050" i="1" dirty="0"/>
              <a:t>Exploratory</a:t>
            </a:r>
          </a:p>
          <a:p>
            <a:r>
              <a:rPr lang="en-US" sz="1050" i="1" dirty="0"/>
              <a:t>Search: Beyond</a:t>
            </a:r>
          </a:p>
          <a:p>
            <a:r>
              <a:rPr lang="en-US" sz="1050" i="1" dirty="0"/>
              <a:t>the Query-</a:t>
            </a:r>
          </a:p>
          <a:p>
            <a:r>
              <a:rPr lang="en-US" sz="1050" i="1" dirty="0"/>
              <a:t>Response</a:t>
            </a:r>
          </a:p>
          <a:p>
            <a:r>
              <a:rPr lang="en-US" sz="1050" i="1" dirty="0"/>
              <a:t>Paradigm</a:t>
            </a:r>
            <a:r>
              <a:rPr lang="en-US" sz="1050" dirty="0"/>
              <a:t>, by</a:t>
            </a:r>
          </a:p>
          <a:p>
            <a:r>
              <a:rPr lang="en-US" sz="1050" dirty="0" err="1"/>
              <a:t>Ryen</a:t>
            </a:r>
            <a:r>
              <a:rPr lang="en-US" sz="1050" dirty="0"/>
              <a:t> W. White,</a:t>
            </a:r>
          </a:p>
          <a:p>
            <a:r>
              <a:rPr lang="en-US" sz="1050" dirty="0" err="1"/>
              <a:t>Resa</a:t>
            </a:r>
            <a:r>
              <a:rPr lang="en-US" sz="1050" dirty="0"/>
              <a:t> A. Roth,</a:t>
            </a:r>
          </a:p>
          <a:p>
            <a:r>
              <a:rPr lang="en-US" sz="1050" dirty="0"/>
              <a:t>Morgan &amp;</a:t>
            </a:r>
          </a:p>
          <a:p>
            <a:r>
              <a:rPr lang="en-US" sz="1050" dirty="0"/>
              <a:t>Claypool, 2009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31CFDB-3F70-DA4D-A149-2ED1B4FCAD32}"/>
              </a:ext>
            </a:extLst>
          </p:cNvPr>
          <p:cNvSpPr/>
          <p:nvPr/>
        </p:nvSpPr>
        <p:spPr>
          <a:xfrm>
            <a:off x="6515100" y="2628900"/>
            <a:ext cx="1600200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See also works on: HCIR, </a:t>
            </a:r>
          </a:p>
          <a:p>
            <a:r>
              <a:rPr lang="en-US" sz="1050" dirty="0"/>
              <a:t>Information</a:t>
            </a:r>
          </a:p>
          <a:p>
            <a:r>
              <a:rPr lang="en-US" sz="1050" dirty="0"/>
              <a:t>Seeking</a:t>
            </a:r>
          </a:p>
          <a:p>
            <a:r>
              <a:rPr lang="en-US" sz="1050" dirty="0"/>
              <a:t>Behavior, Info-</a:t>
            </a:r>
          </a:p>
          <a:p>
            <a:r>
              <a:rPr lang="en-US" sz="1050" dirty="0"/>
              <a:t>Visualization, Probing, Delving,  Investigation, Discovery, Data Analysis/Science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9AA6848D-F5D0-2747-870D-81D0F85613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114300"/>
            <a:ext cx="2286000" cy="1094015"/>
          </a:xfrm>
        </p:spPr>
        <p:txBody>
          <a:bodyPr/>
          <a:lstStyle/>
          <a:p>
            <a:r>
              <a:rPr lang="en-US" altLang="en-US" sz="3000" dirty="0"/>
              <a:t>Exploration</a:t>
            </a:r>
            <a:br>
              <a:rPr lang="en-US" altLang="en-US" sz="3000" dirty="0"/>
            </a:br>
            <a:r>
              <a:rPr lang="en-US" altLang="en-US" sz="3000" dirty="0"/>
              <a:t>includes:</a:t>
            </a:r>
          </a:p>
        </p:txBody>
      </p:sp>
    </p:spTree>
    <p:extLst>
      <p:ext uri="{BB962C8B-B14F-4D97-AF65-F5344CB8AC3E}">
        <p14:creationId xmlns:p14="http://schemas.microsoft.com/office/powerpoint/2010/main" val="26863788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80482" name="Object 2">
            <a:extLst>
              <a:ext uri="{FF2B5EF4-FFF2-40B4-BE49-F238E27FC236}">
                <a16:creationId xmlns:a16="http://schemas.microsoft.com/office/drawing/2014/main" id="{425A2296-EF7A-9647-AE80-216F7BB5FC8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85850" y="-16328"/>
          <a:ext cx="6858000" cy="5143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Slide" r:id="rId3" imgW="4572000" imgH="3429000" progId="PowerPoint.Slide.8">
                  <p:embed/>
                </p:oleObj>
              </mc:Choice>
              <mc:Fallback>
                <p:oleObj name="Slide" r:id="rId3" imgW="4572000" imgH="3429000" progId="PowerPoint.Slide.8">
                  <p:embed/>
                  <p:pic>
                    <p:nvPicPr>
                      <p:cNvPr id="2580482" name="Object 2">
                        <a:extLst>
                          <a:ext uri="{FF2B5EF4-FFF2-40B4-BE49-F238E27FC236}">
                            <a16:creationId xmlns:a16="http://schemas.microsoft.com/office/drawing/2014/main" id="{425A2296-EF7A-9647-AE80-216F7BB5FC8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5850" y="-16328"/>
                        <a:ext cx="6858000" cy="5143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EE91782B-25B3-5D4C-BD2E-E5D5D12441EC}"/>
              </a:ext>
            </a:extLst>
          </p:cNvPr>
          <p:cNvSpPr/>
          <p:nvPr/>
        </p:nvSpPr>
        <p:spPr>
          <a:xfrm>
            <a:off x="4449535" y="3220836"/>
            <a:ext cx="3551465" cy="15465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050" dirty="0"/>
              <a:t>Adapted</a:t>
            </a:r>
          </a:p>
          <a:p>
            <a:pPr algn="r"/>
            <a:r>
              <a:rPr lang="en-US" sz="1050" dirty="0"/>
              <a:t>from:</a:t>
            </a:r>
          </a:p>
          <a:p>
            <a:pPr algn="r"/>
            <a:r>
              <a:rPr lang="en-US" sz="1050" dirty="0"/>
              <a:t>Social</a:t>
            </a:r>
          </a:p>
          <a:p>
            <a:pPr algn="r"/>
            <a:r>
              <a:rPr lang="en-US" sz="1050" dirty="0"/>
              <a:t>aspects of</a:t>
            </a:r>
            <a:br>
              <a:rPr lang="en-US" sz="1050" dirty="0"/>
            </a:br>
            <a:r>
              <a:rPr lang="en-US" sz="1050" dirty="0"/>
              <a:t>digital libraries,</a:t>
            </a:r>
          </a:p>
          <a:p>
            <a:pPr algn="r"/>
            <a:r>
              <a:rPr lang="en-US" sz="1050" dirty="0"/>
              <a:t>UCLA 1996,</a:t>
            </a:r>
          </a:p>
          <a:p>
            <a:pPr algn="r"/>
            <a:r>
              <a:rPr lang="en-US" sz="1050" dirty="0"/>
              <a:t>eds. Christine L.</a:t>
            </a:r>
          </a:p>
          <a:p>
            <a:pPr algn="r"/>
            <a:r>
              <a:rPr lang="en-US" sz="1050" dirty="0" err="1"/>
              <a:t>Borgman</a:t>
            </a:r>
            <a:r>
              <a:rPr lang="en-US" sz="1050" dirty="0"/>
              <a:t> et al., https://</a:t>
            </a:r>
          </a:p>
          <a:p>
            <a:pPr algn="r"/>
            <a:r>
              <a:rPr lang="en-US" sz="1050" dirty="0" err="1"/>
              <a:t>works.bepress.com</a:t>
            </a:r>
            <a:r>
              <a:rPr lang="en-US" sz="1050" dirty="0"/>
              <a:t>/borgman/183/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6857A7-E61D-4445-A4A9-E5C5DA0CD8D7}"/>
              </a:ext>
            </a:extLst>
          </p:cNvPr>
          <p:cNvSpPr txBox="1"/>
          <p:nvPr/>
        </p:nvSpPr>
        <p:spPr>
          <a:xfrm>
            <a:off x="1151165" y="4572000"/>
            <a:ext cx="17844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/>
              <a:t>Exploring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4B2014-9F9D-BE43-8FB9-B77B85587F0B}"/>
              </a:ext>
            </a:extLst>
          </p:cNvPr>
          <p:cNvSpPr txBox="1"/>
          <p:nvPr/>
        </p:nvSpPr>
        <p:spPr>
          <a:xfrm>
            <a:off x="1085850" y="-57150"/>
            <a:ext cx="191590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/>
              <a:t>Information</a:t>
            </a:r>
          </a:p>
          <a:p>
            <a:r>
              <a:rPr lang="en-US" sz="2700" dirty="0"/>
              <a:t>Life</a:t>
            </a:r>
          </a:p>
          <a:p>
            <a:r>
              <a:rPr lang="en-US" sz="2700" dirty="0"/>
              <a:t>Cycle</a:t>
            </a:r>
          </a:p>
        </p:txBody>
      </p:sp>
    </p:spTree>
    <p:extLst>
      <p:ext uri="{BB962C8B-B14F-4D97-AF65-F5344CB8AC3E}">
        <p14:creationId xmlns:p14="http://schemas.microsoft.com/office/powerpoint/2010/main" val="35569710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0450" name="Rectangle 2">
            <a:extLst>
              <a:ext uri="{FF2B5EF4-FFF2-40B4-BE49-F238E27FC236}">
                <a16:creationId xmlns:a16="http://schemas.microsoft.com/office/drawing/2014/main" id="{9DF817DA-A670-124C-8417-FD5688F948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1650" y="285750"/>
            <a:ext cx="5715000" cy="514350"/>
          </a:xfrm>
          <a:noFill/>
          <a:ln/>
        </p:spPr>
        <p:txBody>
          <a:bodyPr/>
          <a:lstStyle/>
          <a:p>
            <a:r>
              <a:rPr lang="en-US" altLang="en-US" b="1" dirty="0"/>
              <a:t>Definition: Digital Libraries are complex systems that</a:t>
            </a:r>
          </a:p>
        </p:txBody>
      </p:sp>
      <p:sp>
        <p:nvSpPr>
          <p:cNvPr id="2280451" name="Rectangle 3">
            <a:extLst>
              <a:ext uri="{FF2B5EF4-FFF2-40B4-BE49-F238E27FC236}">
                <a16:creationId xmlns:a16="http://schemas.microsoft.com/office/drawing/2014/main" id="{81885461-27AF-1044-9302-734378580C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57300" y="1600200"/>
            <a:ext cx="7143750" cy="2686050"/>
          </a:xfrm>
          <a:noFill/>
          <a:ln/>
        </p:spPr>
        <p:txBody>
          <a:bodyPr/>
          <a:lstStyle/>
          <a:p>
            <a:pPr marL="557213" indent="-5572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/>
              <a:t>help satisfy info needs of users (societies)</a:t>
            </a:r>
          </a:p>
          <a:p>
            <a:pPr marL="557213" indent="-5572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/>
              <a:t>provide info services (scenarios)</a:t>
            </a:r>
          </a:p>
          <a:p>
            <a:pPr marL="557213" indent="-5572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/>
              <a:t>organize info in usable ways (structures)</a:t>
            </a:r>
          </a:p>
          <a:p>
            <a:pPr marL="557213" indent="-5572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/>
              <a:t>present info in usable ways (spaces)</a:t>
            </a:r>
          </a:p>
          <a:p>
            <a:pPr marL="557213" indent="-557213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altLang="en-US" sz="2400" dirty="0"/>
              <a:t>communicate info with users (streams)</a:t>
            </a:r>
          </a:p>
        </p:txBody>
      </p:sp>
    </p:spTree>
    <p:extLst>
      <p:ext uri="{BB962C8B-B14F-4D97-AF65-F5344CB8AC3E}">
        <p14:creationId xmlns:p14="http://schemas.microsoft.com/office/powerpoint/2010/main" val="2568202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22" name="Rectangle 2">
            <a:extLst>
              <a:ext uri="{FF2B5EF4-FFF2-40B4-BE49-F238E27FC236}">
                <a16:creationId xmlns:a16="http://schemas.microsoft.com/office/drawing/2014/main" id="{3B289C57-1D1F-514E-96B9-9BBE5CC07E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57300" y="0"/>
            <a:ext cx="6629400" cy="857250"/>
          </a:xfrm>
        </p:spPr>
        <p:txBody>
          <a:bodyPr/>
          <a:lstStyle/>
          <a:p>
            <a:r>
              <a:rPr lang="en-US" altLang="en-US" sz="3000" dirty="0"/>
              <a:t>DL Services/Activities Taxonomy</a:t>
            </a:r>
          </a:p>
        </p:txBody>
      </p:sp>
      <p:sp>
        <p:nvSpPr>
          <p:cNvPr id="2283523" name="Rectangle 3">
            <a:extLst>
              <a:ext uri="{FF2B5EF4-FFF2-40B4-BE49-F238E27FC236}">
                <a16:creationId xmlns:a16="http://schemas.microsoft.com/office/drawing/2014/main" id="{244B8981-EF85-3C42-A254-39FBB3EFED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2" y="2262187"/>
            <a:ext cx="1576388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Browsing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Collaborating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Customizing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Filtering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Providing access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Recommending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Requesting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Searching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Visualizing</a:t>
            </a:r>
          </a:p>
        </p:txBody>
      </p:sp>
      <p:sp>
        <p:nvSpPr>
          <p:cNvPr id="2283524" name="Rectangle 4">
            <a:extLst>
              <a:ext uri="{FF2B5EF4-FFF2-40B4-BE49-F238E27FC236}">
                <a16:creationId xmlns:a16="http://schemas.microsoft.com/office/drawing/2014/main" id="{A30EF058-848B-D44B-BAB3-AB53CB9257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2262187"/>
            <a:ext cx="1766888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Annotating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Classifying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Clustering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Evaluating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Extracting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Indexing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Measuring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Publicizing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Rating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Reviewing (peer)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Surveying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>
                <a:cs typeface="Times New Roman" panose="02020603050405020304" pitchFamily="18" charset="0"/>
              </a:rPr>
              <a:t>Translating (language)</a:t>
            </a:r>
            <a:endParaRPr lang="en-US" altLang="en-US" sz="1350"/>
          </a:p>
        </p:txBody>
      </p:sp>
      <p:sp>
        <p:nvSpPr>
          <p:cNvPr id="2283525" name="Rectangle 5">
            <a:extLst>
              <a:ext uri="{FF2B5EF4-FFF2-40B4-BE49-F238E27FC236}">
                <a16:creationId xmlns:a16="http://schemas.microsoft.com/office/drawing/2014/main" id="{F5596A60-2603-2943-9050-150543FA00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569" y="2262187"/>
            <a:ext cx="1631156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cs typeface="Times New Roman" panose="02020603050405020304" pitchFamily="18" charset="0"/>
              </a:rPr>
              <a:t>Conserving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cs typeface="Times New Roman" panose="02020603050405020304" pitchFamily="18" charset="0"/>
              </a:rPr>
              <a:t>Converting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200" dirty="0">
                <a:cs typeface="Times New Roman" panose="02020603050405020304" pitchFamily="18" charset="0"/>
              </a:rPr>
              <a:t>Copying/Replicating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cs typeface="Times New Roman" panose="02020603050405020304" pitchFamily="18" charset="0"/>
              </a:rPr>
              <a:t>Emulating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cs typeface="Times New Roman" panose="02020603050405020304" pitchFamily="18" charset="0"/>
              </a:rPr>
              <a:t>Renewing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dirty="0">
                <a:cs typeface="Times New Roman" panose="02020603050405020304" pitchFamily="18" charset="0"/>
              </a:rPr>
              <a:t>Translating (format)</a:t>
            </a:r>
            <a:endParaRPr lang="en-US" altLang="en-US" sz="1350" dirty="0"/>
          </a:p>
        </p:txBody>
      </p:sp>
      <p:sp>
        <p:nvSpPr>
          <p:cNvPr id="2283526" name="Rectangle 6">
            <a:extLst>
              <a:ext uri="{FF2B5EF4-FFF2-40B4-BE49-F238E27FC236}">
                <a16:creationId xmlns:a16="http://schemas.microsoft.com/office/drawing/2014/main" id="{0A877FB2-7F54-EF4B-9006-7038466A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2262187"/>
            <a:ext cx="1712119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Acquiring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Cataloging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Crawling (focused)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Describing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Digitizing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Federating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Harvesting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Purchasing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500">
                <a:cs typeface="Times New Roman" panose="02020603050405020304" pitchFamily="18" charset="0"/>
              </a:rPr>
              <a:t>Submitting</a:t>
            </a:r>
            <a:endParaRPr lang="en-US" altLang="en-US" sz="1500"/>
          </a:p>
        </p:txBody>
      </p:sp>
      <p:sp>
        <p:nvSpPr>
          <p:cNvPr id="2283527" name="Rectangle 7">
            <a:extLst>
              <a:ext uri="{FF2B5EF4-FFF2-40B4-BE49-F238E27FC236}">
                <a16:creationId xmlns:a16="http://schemas.microsoft.com/office/drawing/2014/main" id="{2967BF09-D084-0D40-BFDF-7690E8737B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6569" y="1895475"/>
            <a:ext cx="1631156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u="sng">
                <a:cs typeface="Times New Roman" panose="02020603050405020304" pitchFamily="18" charset="0"/>
              </a:rPr>
              <a:t>Preservational</a:t>
            </a:r>
            <a:endParaRPr lang="en-US" altLang="en-US" sz="1350"/>
          </a:p>
        </p:txBody>
      </p:sp>
      <p:sp>
        <p:nvSpPr>
          <p:cNvPr id="2283528" name="Rectangle 8">
            <a:extLst>
              <a:ext uri="{FF2B5EF4-FFF2-40B4-BE49-F238E27FC236}">
                <a16:creationId xmlns:a16="http://schemas.microsoft.com/office/drawing/2014/main" id="{97C5097C-7E4F-5445-9F71-DFD30E8C7B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895475"/>
            <a:ext cx="171211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350" u="sng">
                <a:cs typeface="Times New Roman" panose="02020603050405020304" pitchFamily="18" charset="0"/>
              </a:rPr>
              <a:t>Creational</a:t>
            </a:r>
            <a:endParaRPr lang="en-US" altLang="en-US" sz="1350"/>
          </a:p>
        </p:txBody>
      </p:sp>
      <p:sp>
        <p:nvSpPr>
          <p:cNvPr id="2283529" name="Rectangle 9">
            <a:extLst>
              <a:ext uri="{FF2B5EF4-FFF2-40B4-BE49-F238E27FC236}">
                <a16:creationId xmlns:a16="http://schemas.microsoft.com/office/drawing/2014/main" id="{0903C6DA-B59A-9F47-A777-113DA44137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725" y="1527573"/>
            <a:ext cx="1766888" cy="73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i="1">
                <a:cs typeface="Times New Roman" panose="02020603050405020304" pitchFamily="18" charset="0"/>
              </a:rPr>
              <a:t>Add</a:t>
            </a:r>
            <a:endParaRPr lang="en-US" altLang="en-US" sz="1800" b="1"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i="1">
                <a:cs typeface="Times New Roman" panose="02020603050405020304" pitchFamily="18" charset="0"/>
              </a:rPr>
              <a:t>Value</a:t>
            </a:r>
            <a:endParaRPr lang="en-US" altLang="en-US" sz="1800" b="1"/>
          </a:p>
        </p:txBody>
      </p:sp>
      <p:sp>
        <p:nvSpPr>
          <p:cNvPr id="2283530" name="Rectangle 10">
            <a:extLst>
              <a:ext uri="{FF2B5EF4-FFF2-40B4-BE49-F238E27FC236}">
                <a16:creationId xmlns:a16="http://schemas.microsoft.com/office/drawing/2014/main" id="{CE05E42E-9364-AD43-8248-A846C4E4A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527573"/>
            <a:ext cx="3343275" cy="367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i="1">
                <a:cs typeface="Times New Roman" panose="02020603050405020304" pitchFamily="18" charset="0"/>
              </a:rPr>
              <a:t>Repository-Building</a:t>
            </a:r>
            <a:endParaRPr lang="en-US" altLang="en-US" sz="1800" b="1"/>
          </a:p>
        </p:txBody>
      </p:sp>
      <p:sp>
        <p:nvSpPr>
          <p:cNvPr id="2283531" name="Rectangle 11">
            <a:extLst>
              <a:ext uri="{FF2B5EF4-FFF2-40B4-BE49-F238E27FC236}">
                <a16:creationId xmlns:a16="http://schemas.microsoft.com/office/drawing/2014/main" id="{41499904-A74A-3A4F-8FE6-19CB099FCD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4612" y="1143000"/>
            <a:ext cx="1576388" cy="111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Information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Satisfaction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Services</a:t>
            </a:r>
            <a:endParaRPr lang="en-US" altLang="en-US" sz="1800" b="1" dirty="0"/>
          </a:p>
        </p:txBody>
      </p:sp>
      <p:sp>
        <p:nvSpPr>
          <p:cNvPr id="2283532" name="Rectangle 12">
            <a:extLst>
              <a:ext uri="{FF2B5EF4-FFF2-40B4-BE49-F238E27FC236}">
                <a16:creationId xmlns:a16="http://schemas.microsoft.com/office/drawing/2014/main" id="{DE604AC4-73F9-D640-955B-D7A5F69849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14450" y="1143001"/>
            <a:ext cx="5110163" cy="384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Char char="•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Char char="•"/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cs typeface="Times New Roman" panose="02020603050405020304" pitchFamily="18" charset="0"/>
              </a:rPr>
              <a:t>Infrastructure Services</a:t>
            </a:r>
          </a:p>
        </p:txBody>
      </p:sp>
      <p:sp>
        <p:nvSpPr>
          <p:cNvPr id="2283533" name="Line 13">
            <a:extLst>
              <a:ext uri="{FF2B5EF4-FFF2-40B4-BE49-F238E27FC236}">
                <a16:creationId xmlns:a16="http://schemas.microsoft.com/office/drawing/2014/main" id="{BB8B08B9-D45A-8743-AA80-69ADFD2D7A5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1143000"/>
            <a:ext cx="66865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4" name="Line 14">
            <a:extLst>
              <a:ext uri="{FF2B5EF4-FFF2-40B4-BE49-F238E27FC236}">
                <a16:creationId xmlns:a16="http://schemas.microsoft.com/office/drawing/2014/main" id="{BD45225C-61B2-694A-B582-FE9A98EF1A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4972050"/>
            <a:ext cx="66865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5" name="Line 15">
            <a:extLst>
              <a:ext uri="{FF2B5EF4-FFF2-40B4-BE49-F238E27FC236}">
                <a16:creationId xmlns:a16="http://schemas.microsoft.com/office/drawing/2014/main" id="{71A7E3A8-591A-3B40-9097-7042212D2F1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1143000"/>
            <a:ext cx="0" cy="382905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6" name="Line 16">
            <a:extLst>
              <a:ext uri="{FF2B5EF4-FFF2-40B4-BE49-F238E27FC236}">
                <a16:creationId xmlns:a16="http://schemas.microsoft.com/office/drawing/2014/main" id="{F6705A2D-5708-C540-9E9E-AB9A6A874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1143000"/>
            <a:ext cx="0" cy="382905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7" name="Line 17">
            <a:extLst>
              <a:ext uri="{FF2B5EF4-FFF2-40B4-BE49-F238E27FC236}">
                <a16:creationId xmlns:a16="http://schemas.microsoft.com/office/drawing/2014/main" id="{CD5D5473-D96E-B544-9F4B-1B58818C3BE6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1527572"/>
            <a:ext cx="5110163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8" name="Line 18">
            <a:extLst>
              <a:ext uri="{FF2B5EF4-FFF2-40B4-BE49-F238E27FC236}">
                <a16:creationId xmlns:a16="http://schemas.microsoft.com/office/drawing/2014/main" id="{184BD6B0-0439-4B49-8CE8-40AF3C29FA2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24613" y="1143000"/>
            <a:ext cx="0" cy="382905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39" name="Line 19">
            <a:extLst>
              <a:ext uri="{FF2B5EF4-FFF2-40B4-BE49-F238E27FC236}">
                <a16:creationId xmlns:a16="http://schemas.microsoft.com/office/drawing/2014/main" id="{1C0D3362-463A-1A4F-BCDC-89DD236BB383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1895475"/>
            <a:ext cx="3343275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40" name="Line 20">
            <a:extLst>
              <a:ext uri="{FF2B5EF4-FFF2-40B4-BE49-F238E27FC236}">
                <a16:creationId xmlns:a16="http://schemas.microsoft.com/office/drawing/2014/main" id="{3B3B6B4B-93E2-9242-986D-F87BBF3C2F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7725" y="1527573"/>
            <a:ext cx="0" cy="3444478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41" name="Line 21">
            <a:extLst>
              <a:ext uri="{FF2B5EF4-FFF2-40B4-BE49-F238E27FC236}">
                <a16:creationId xmlns:a16="http://schemas.microsoft.com/office/drawing/2014/main" id="{3F3FCB93-2BA9-C346-9C4A-56A63C500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1314450" y="2262188"/>
            <a:ext cx="6686550" cy="0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  <p:sp>
        <p:nvSpPr>
          <p:cNvPr id="2283542" name="Line 22">
            <a:extLst>
              <a:ext uri="{FF2B5EF4-FFF2-40B4-BE49-F238E27FC236}">
                <a16:creationId xmlns:a16="http://schemas.microsoft.com/office/drawing/2014/main" id="{820AC7A2-22F4-6E48-945B-46C40D9D2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3026569" y="1895475"/>
            <a:ext cx="0" cy="3076575"/>
          </a:xfrm>
          <a:prstGeom prst="line">
            <a:avLst/>
          </a:prstGeom>
          <a:noFill/>
          <a:ln w="12700" cap="rnd">
            <a:solidFill>
              <a:srgbClr val="000000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67168331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10221</TotalTime>
  <Words>1132</Words>
  <Application>Microsoft Macintosh PowerPoint</Application>
  <PresentationFormat>On-screen Show (16:9)</PresentationFormat>
  <Paragraphs>236</Paragraphs>
  <Slides>25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Lato</vt:lpstr>
      <vt:lpstr>Raleway</vt:lpstr>
      <vt:lpstr>Times New Roman</vt:lpstr>
      <vt:lpstr>Verdana</vt:lpstr>
      <vt:lpstr>Simple Light</vt:lpstr>
      <vt:lpstr>Streamline</vt:lpstr>
      <vt:lpstr>Slide</vt:lpstr>
      <vt:lpstr>Exploration with Intelligent Information Systems</vt:lpstr>
      <vt:lpstr>Outline</vt:lpstr>
      <vt:lpstr>Career path</vt:lpstr>
      <vt:lpstr>Article shared</vt:lpstr>
      <vt:lpstr>Exploration as a basic human activity</vt:lpstr>
      <vt:lpstr>Exploration includes:</vt:lpstr>
      <vt:lpstr>PowerPoint Presentation</vt:lpstr>
      <vt:lpstr>Definition: Digital Libraries are complex systems that</vt:lpstr>
      <vt:lpstr>DL Services/Activities Taxonomy</vt:lpstr>
      <vt:lpstr>Prashant Chandrasekar’s Architecture of DL for SME Exploration</vt:lpstr>
      <vt:lpstr>Workflow-defining systems</vt:lpstr>
      <vt:lpstr>Workflow definition process</vt:lpstr>
      <vt:lpstr>PowerPoint Presentation</vt:lpstr>
      <vt:lpstr>CASE STUDY 2: Law, Linguistics: LEGAL DEPOSITIONS</vt:lpstr>
      <vt:lpstr>A Deposition Sample</vt:lpstr>
      <vt:lpstr>PARSING</vt:lpstr>
      <vt:lpstr>Parsed Deposition</vt:lpstr>
      <vt:lpstr>Comprehending Depositions - Challenges</vt:lpstr>
      <vt:lpstr>Dialog Act (DA) - Definition</vt:lpstr>
      <vt:lpstr>Dialog Act - Types</vt:lpstr>
      <vt:lpstr>Dialog Act Classification</vt:lpstr>
      <vt:lpstr>Misclassifications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Natural Language Processing Techniques for Comprehending Legal Depositions</dc:title>
  <cp:lastModifiedBy>Fox, Edward</cp:lastModifiedBy>
  <cp:revision>55</cp:revision>
  <dcterms:modified xsi:type="dcterms:W3CDTF">2021-09-17T17:05:18Z</dcterms:modified>
</cp:coreProperties>
</file>