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532" r:id="rId3"/>
    <p:sldId id="490" r:id="rId4"/>
    <p:sldId id="574" r:id="rId5"/>
    <p:sldId id="575" r:id="rId6"/>
    <p:sldId id="576" r:id="rId7"/>
    <p:sldId id="581" r:id="rId8"/>
    <p:sldId id="582" r:id="rId9"/>
    <p:sldId id="577" r:id="rId10"/>
    <p:sldId id="583" r:id="rId11"/>
    <p:sldId id="584" r:id="rId12"/>
    <p:sldId id="585" r:id="rId13"/>
    <p:sldId id="587" r:id="rId14"/>
    <p:sldId id="588" r:id="rId15"/>
    <p:sldId id="578" r:id="rId16"/>
    <p:sldId id="579" r:id="rId17"/>
    <p:sldId id="593" r:id="rId18"/>
  </p:sldIdLst>
  <p:sldSz cx="9144000" cy="6858000" type="screen4x3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9pPr>
  </p:defaultTextStyle>
  <p:extLst>
    <p:ext uri="{521415D9-36F7-43E2-AB2F-B90AF26B5E84}">
      <p14:sectionLst xmlns:p14="http://schemas.microsoft.com/office/powerpoint/2010/main">
        <p14:section name="INSTRUCTIONS" id="{210222C3-FA11-C44C-AC44-024949E15F89}">
          <p14:sldIdLst/>
        </p14:section>
        <p14:section name="Walk-In/Walk-Out Branded Slides" id="{94BD1465-D7AC-3A4A-9F89-916219C36A63}">
          <p14:sldIdLst/>
        </p14:section>
        <p14:section name="Title Slides" id="{F04DB47C-5B9C-D947-B4DB-7EBDC805F4B8}">
          <p14:sldIdLst>
            <p14:sldId id="532"/>
            <p14:sldId id="490"/>
            <p14:sldId id="574"/>
            <p14:sldId id="575"/>
            <p14:sldId id="576"/>
            <p14:sldId id="581"/>
            <p14:sldId id="582"/>
            <p14:sldId id="577"/>
            <p14:sldId id="583"/>
            <p14:sldId id="584"/>
            <p14:sldId id="585"/>
            <p14:sldId id="587"/>
            <p14:sldId id="588"/>
            <p14:sldId id="578"/>
            <p14:sldId id="579"/>
            <p14:sldId id="5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787B"/>
    <a:srgbClr val="E87822"/>
    <a:srgbClr val="861F41"/>
    <a:srgbClr val="FFFFFF"/>
    <a:srgbClr val="DBDBDB"/>
    <a:srgbClr val="EDEDED"/>
    <a:srgbClr val="6C1035"/>
    <a:srgbClr val="E8E8E8"/>
    <a:srgbClr val="747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81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4472ACD0-DDB6-5F42-9D73-687896C9AF6A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/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08609" y="1556339"/>
            <a:ext cx="1719072" cy="1719072"/>
          </a:xfrm>
          <a:prstGeom prst="ellipse">
            <a:avLst/>
          </a:prstGeom>
        </p:spPr>
      </p:sp>
      <p:sp>
        <p:nvSpPr>
          <p:cNvPr id="23" name="Picture Placeholder 12"/>
          <p:cNvSpPr>
            <a:spLocks noGrp="1" noChangeAspect="1"/>
          </p:cNvSpPr>
          <p:nvPr>
            <p:ph type="pic" sz="quarter" idx="9"/>
          </p:nvPr>
        </p:nvSpPr>
        <p:spPr>
          <a:xfrm>
            <a:off x="3299790" y="3220440"/>
            <a:ext cx="1719072" cy="1719072"/>
          </a:xfrm>
          <a:prstGeom prst="ellipse">
            <a:avLst/>
          </a:prstGeom>
        </p:spPr>
      </p:sp>
      <p:sp>
        <p:nvSpPr>
          <p:cNvPr id="24" name="Picture Placeholder 12"/>
          <p:cNvSpPr>
            <a:spLocks noGrp="1" noChangeAspect="1"/>
          </p:cNvSpPr>
          <p:nvPr>
            <p:ph type="pic" sz="quarter" idx="19"/>
          </p:nvPr>
        </p:nvSpPr>
        <p:spPr>
          <a:xfrm>
            <a:off x="6313714" y="2079893"/>
            <a:ext cx="1719072" cy="1719072"/>
          </a:xfrm>
          <a:prstGeom prst="ellipse">
            <a:avLst/>
          </a:prstGeom>
        </p:spPr>
      </p:sp>
      <p:sp>
        <p:nvSpPr>
          <p:cNvPr id="13" name="Oval 26"/>
          <p:cNvSpPr/>
          <p:nvPr userDrawn="1"/>
        </p:nvSpPr>
        <p:spPr>
          <a:xfrm>
            <a:off x="542029" y="148975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/>
          <p:cNvSpPr/>
          <p:nvPr userDrawn="1"/>
        </p:nvSpPr>
        <p:spPr>
          <a:xfrm>
            <a:off x="2260026" y="2939429"/>
            <a:ext cx="1069507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/>
          <p:cNvSpPr/>
          <p:nvPr userDrawn="1"/>
        </p:nvSpPr>
        <p:spPr>
          <a:xfrm>
            <a:off x="3228079" y="3153860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/>
          <p:cNvSpPr/>
          <p:nvPr userDrawn="1"/>
        </p:nvSpPr>
        <p:spPr>
          <a:xfrm flipV="1">
            <a:off x="5018862" y="3246011"/>
            <a:ext cx="1280567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/>
          <p:cNvSpPr/>
          <p:nvPr userDrawn="1"/>
        </p:nvSpPr>
        <p:spPr>
          <a:xfrm>
            <a:off x="6237979" y="2014372"/>
            <a:ext cx="1852233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7470650" y="6357147"/>
            <a:ext cx="187037" cy="415217"/>
          </a:xfrm>
          <a:prstGeom prst="rect">
            <a:avLst/>
          </a:prstGeom>
          <a:ln w="12700">
            <a:miter lim="400000"/>
          </a:ln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/>
          <p:cNvSpPr/>
          <p:nvPr userDrawn="1"/>
        </p:nvSpPr>
        <p:spPr>
          <a:xfrm>
            <a:off x="6450425" y="3608246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/>
          <p:cNvSpPr/>
          <p:nvPr userDrawn="1"/>
        </p:nvSpPr>
        <p:spPr>
          <a:xfrm>
            <a:off x="531726" y="147598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4294967295"/>
          </p:nvPr>
        </p:nvSpPr>
        <p:spPr>
          <a:xfrm>
            <a:off x="598306" y="1542569"/>
            <a:ext cx="1719072" cy="1719072"/>
          </a:xfrm>
          <a:prstGeom prst="ellipse">
            <a:avLst/>
          </a:prstGeom>
        </p:spPr>
      </p:sp>
      <p:sp>
        <p:nvSpPr>
          <p:cNvPr id="14" name="Picture Placeholder 12"/>
          <p:cNvSpPr>
            <a:spLocks noGrp="1" noChangeAspect="1"/>
          </p:cNvSpPr>
          <p:nvPr>
            <p:ph type="pic" sz="quarter" idx="9"/>
          </p:nvPr>
        </p:nvSpPr>
        <p:spPr>
          <a:xfrm>
            <a:off x="6517005" y="3674826"/>
            <a:ext cx="1719072" cy="1719072"/>
          </a:xfrm>
          <a:prstGeom prst="ellipse">
            <a:avLst/>
          </a:prstGeom>
        </p:spPr>
      </p:sp>
    </p:spTree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sz="135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2395" y="6464935"/>
            <a:ext cx="7537450" cy="321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1</a:t>
            </a:r>
            <a:r>
              <a:rPr lang="en-US"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8</a:t>
            </a:r>
            <a:r>
              <a:rPr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th International Conference on Information Systems for Crisis Response and Management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671560" y="6074410"/>
            <a:ext cx="472440" cy="257175"/>
          </a:xfrm>
        </p:spPr>
        <p:txBody>
          <a:bodyPr/>
          <a:lstStyle>
            <a:lvl1pPr algn="ctr">
              <a:defRPr sz="1200" b="1">
                <a:solidFill>
                  <a:schemeClr val="tx2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33DE3087-8E0F-4F4C-A2B6-0AA1A0F480FD}" type="slidenum">
              <a:rPr lang="en-US" altLang="zh-CN"/>
              <a:t>‹#›</a:t>
            </a:fld>
            <a:endParaRPr lang="en-US" altLang="zh-CN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" y="6385878"/>
            <a:ext cx="9144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580" y="6386195"/>
            <a:ext cx="1582420" cy="480060"/>
          </a:xfrm>
          <a:prstGeom prst="rect">
            <a:avLst/>
          </a:prstGeom>
        </p:spPr>
      </p:pic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8126784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241806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5483" y="2816614"/>
            <a:ext cx="241806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225483" y="689457"/>
            <a:ext cx="241806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08680" y="692670"/>
            <a:ext cx="2942496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108680" y="4321846"/>
            <a:ext cx="2942496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925830" marR="0" indent="-24003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fox.cs.vt.edu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hyperlink" Target="mailto:fox@vt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ventsarchive.org" TargetMode="External"/><Relationship Id="rId11" Type="http://schemas.openxmlformats.org/officeDocument/2006/relationships/hyperlink" Target="https://liuqing.us/" TargetMode="External"/><Relationship Id="rId5" Type="http://schemas.openxmlformats.org/officeDocument/2006/relationships/hyperlink" Target="https://bit.ly/3gl8QHD" TargetMode="External"/><Relationship Id="rId10" Type="http://schemas.openxmlformats.org/officeDocument/2006/relationships/hyperlink" Target="mailto:liuqing@vt.edu" TargetMode="External"/><Relationship Id="rId4" Type="http://schemas.openxmlformats.org/officeDocument/2006/relationships/hyperlink" Target="http://github.com/liuqingli/TwiRole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fox.cs.vt.edu/talks/202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VT-grid-02.png" descr="VT-grid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09" y="5178036"/>
            <a:ext cx="7950605" cy="5143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8" y="1188085"/>
            <a:ext cx="172359" cy="17236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PRESENTATION TITLE GOES HERE"/>
          <p:cNvSpPr txBox="1"/>
          <p:nvPr/>
        </p:nvSpPr>
        <p:spPr>
          <a:xfrm>
            <a:off x="734695" y="1188085"/>
            <a:ext cx="7673975" cy="1167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t" anchorCtr="0" forceAA="0" compatLnSpc="1">
            <a:spAutoFit/>
          </a:bodyPr>
          <a:lstStyle>
            <a:lvl1pPr defTabSz="758825">
              <a:lnSpc>
                <a:spcPct val="90000"/>
              </a:lnSpc>
              <a:defRPr sz="5310" spc="265">
                <a:solidFill>
                  <a:schemeClr val="accent5">
                    <a:hueOff val="-15428571"/>
                    <a:satOff val="-30426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Disaster Response Patterns across Different </a:t>
            </a:r>
          </a:p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User Groups on Twitter: </a:t>
            </a:r>
          </a:p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A Case Study during Hurricane Dorian </a:t>
            </a:r>
          </a:p>
        </p:txBody>
      </p:sp>
      <p:sp>
        <p:nvSpPr>
          <p:cNvPr id="14" name="Professor Albert Einstein June 23, 2018"/>
          <p:cNvSpPr txBox="1"/>
          <p:nvPr/>
        </p:nvSpPr>
        <p:spPr>
          <a:xfrm>
            <a:off x="209550" y="5304790"/>
            <a:ext cx="8724900" cy="13620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t" anchorCtr="0" forceAA="0" compatLnSpc="1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Department of Computer Science</a:t>
            </a:r>
          </a:p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Virginia Polytechnic Institute and State University </a:t>
            </a:r>
          </a:p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Blacksburg, VA 24061 USA</a:t>
            </a:r>
          </a:p>
          <a:p>
            <a:pPr lvl="0" algn="ctr">
              <a:lnSpc>
                <a:spcPct val="115000"/>
              </a:lnSpc>
            </a:pPr>
            <a:r>
              <a:rPr b="1" spc="5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May </a:t>
            </a:r>
            <a:r>
              <a:rPr lang="en-US" b="1" spc="5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26, </a:t>
            </a:r>
            <a:r>
              <a:rPr lang="en-US"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2021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7165" y="229870"/>
            <a:ext cx="8789035" cy="7258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ISCRAM 202</a:t>
            </a:r>
            <a:r>
              <a:rPr lang="en-US"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1</a:t>
            </a:r>
            <a:endParaRPr dirty="0">
              <a:solidFill>
                <a:schemeClr val="tx2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  <a:sym typeface="+mn-ea"/>
            </a:endParaRPr>
          </a:p>
          <a:p>
            <a:pPr marL="0" marR="0" indent="0" algn="ctr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1</a:t>
            </a:r>
            <a:r>
              <a:rPr lang="en-US"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8</a:t>
            </a: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th International Conference on Information Systems for Crisis Response and Management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1541145" y="3996055"/>
            <a:ext cx="2809875" cy="1010285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sz="1600" b="1" spc="50" dirty="0">
              <a:solidFill>
                <a:srgbClr val="E87822"/>
              </a:solidFill>
              <a:uFillTx/>
              <a:latin typeface="Helvetica Bold" charset="0"/>
              <a:ea typeface="Crimson Text Roman"/>
              <a:cs typeface="Helvetica Bold" charset="0"/>
            </a:endParaRP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Helvetica Bold" charset="0"/>
                <a:ea typeface="Crimson Text Roman"/>
                <a:cs typeface="Helvetica Bold" charset="0"/>
              </a:rPr>
              <a:t>Liuqing Li</a:t>
            </a: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Helvetica Bold" charset="0"/>
                <a:ea typeface="Crimson Text Roman"/>
                <a:cs typeface="Helvetica Bold" charset="0"/>
              </a:rPr>
              <a:t>liuqing@vt.edu</a:t>
            </a:r>
          </a:p>
        </p:txBody>
      </p:sp>
      <p:sp>
        <p:nvSpPr>
          <p:cNvPr id="6" name="Professor Albert Einstein June 23, 2018"/>
          <p:cNvSpPr/>
          <p:nvPr/>
        </p:nvSpPr>
        <p:spPr>
          <a:xfrm>
            <a:off x="4794250" y="3996055"/>
            <a:ext cx="2809875" cy="1010285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b="1" spc="50" dirty="0">
                <a:solidFill>
                  <a:schemeClr val="tx2"/>
                </a:solidFill>
                <a:uFillTx/>
                <a:latin typeface="+mn-lt"/>
                <a:ea typeface="Crimson Text Roman"/>
                <a:cs typeface="+mn-lt"/>
              </a:rPr>
              <a:t>Presenter</a:t>
            </a:r>
            <a:endParaRPr sz="1800" b="1" spc="50" dirty="0">
              <a:solidFill>
                <a:srgbClr val="E87822"/>
              </a:solidFill>
              <a:uFillTx/>
              <a:latin typeface="+mn-lt"/>
              <a:ea typeface="Crimson Text Roman"/>
              <a:cs typeface="+mn-lt"/>
            </a:endParaRP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+mn-lt"/>
                <a:ea typeface="Crimson Text Roman"/>
                <a:cs typeface="+mn-lt"/>
              </a:rPr>
              <a:t>Edward A. Fox</a:t>
            </a: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+mn-lt"/>
                <a:ea typeface="Crimson Text Roman"/>
                <a:cs typeface="+mn-lt"/>
              </a:rPr>
              <a:t>fox@vt.edu</a:t>
            </a:r>
            <a:endParaRPr lang="en-US" sz="1800" b="1" spc="50" dirty="0">
              <a:solidFill>
                <a:srgbClr val="E87822"/>
              </a:solidFill>
              <a:uFillTx/>
              <a:latin typeface="+mn-lt"/>
              <a:ea typeface="Crimson Text Roman"/>
              <a:cs typeface="+mn-lt"/>
            </a:endParaRPr>
          </a:p>
        </p:txBody>
      </p:sp>
      <p:pic>
        <p:nvPicPr>
          <p:cNvPr id="7" name="Picture 6" descr="profile_new_square copy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2272665" y="2649855"/>
            <a:ext cx="1346200" cy="134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lum bright="6000"/>
          </a:blip>
          <a:stretch>
            <a:fillRect/>
          </a:stretch>
        </p:blipFill>
        <p:spPr>
          <a:xfrm>
            <a:off x="5526405" y="2650490"/>
            <a:ext cx="1345565" cy="1345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DE5974-EC93-5D4D-AB1D-45E4DCE33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21" y="4584031"/>
            <a:ext cx="1758184" cy="9253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EMOTION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10</a:t>
            </a:fld>
            <a:endParaRPr lang="en-US" altLang="zh-CN"/>
          </a:p>
        </p:txBody>
      </p:sp>
      <p:pic>
        <p:nvPicPr>
          <p:cNvPr id="8" name="Picture 7" descr="4_emo_sadness_per_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330" y="3670935"/>
            <a:ext cx="3973326" cy="1980000"/>
          </a:xfrm>
          <a:prstGeom prst="rect">
            <a:avLst/>
          </a:prstGeom>
        </p:spPr>
      </p:pic>
      <p:pic>
        <p:nvPicPr>
          <p:cNvPr id="13" name="Picture 12" descr="4_emo_joy_per_d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" y="1131570"/>
            <a:ext cx="3978878" cy="1980000"/>
          </a:xfrm>
          <a:prstGeom prst="rect">
            <a:avLst/>
          </a:prstGeom>
        </p:spPr>
      </p:pic>
      <p:pic>
        <p:nvPicPr>
          <p:cNvPr id="15" name="Picture 14" descr="4_emo_fear_per_d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410" y="1131570"/>
            <a:ext cx="3968307" cy="198000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1120775" y="3111500"/>
            <a:ext cx="250888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joy emotion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05450" y="3111500"/>
            <a:ext cx="25819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fear emotion</a:t>
            </a:r>
          </a:p>
        </p:txBody>
      </p:sp>
      <p:pic>
        <p:nvPicPr>
          <p:cNvPr id="23" name="Picture 22" descr="4_emo_surprise_per_d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0" y="3670935"/>
            <a:ext cx="3962769" cy="19800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939165" y="5650865"/>
            <a:ext cx="287464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surprise emotion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365115" y="5650865"/>
            <a:ext cx="286385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sadness emotion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TEXT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4" name="Text Box 23"/>
          <p:cNvSpPr txBox="1"/>
          <p:nvPr/>
        </p:nvSpPr>
        <p:spPr>
          <a:xfrm>
            <a:off x="1391920" y="5243830"/>
            <a:ext cx="194564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Hashtags and frequencies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902325" y="5243830"/>
            <a:ext cx="176593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Words and frequencies</a:t>
            </a:r>
          </a:p>
        </p:txBody>
      </p:sp>
      <p:pic>
        <p:nvPicPr>
          <p:cNvPr id="4" name="Picture 3" descr="4_hashtag_ho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" y="1131570"/>
            <a:ext cx="4319085" cy="3960000"/>
          </a:xfrm>
          <a:prstGeom prst="rect">
            <a:avLst/>
          </a:prstGeom>
        </p:spPr>
      </p:pic>
      <p:pic>
        <p:nvPicPr>
          <p:cNvPr id="5" name="Picture 4" descr="4_word_hot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340" y="1131570"/>
            <a:ext cx="4319703" cy="3960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79015" y="5828665"/>
            <a:ext cx="458470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20 hashtags (left) and words (right) posted by all users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TEXT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4" name="Text Box 23"/>
          <p:cNvSpPr txBox="1"/>
          <p:nvPr/>
        </p:nvSpPr>
        <p:spPr>
          <a:xfrm>
            <a:off x="1351915" y="5243830"/>
            <a:ext cx="202628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Top hashtags by frequency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869305" y="5243830"/>
            <a:ext cx="18326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Top words by frequency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3135" y="5828665"/>
            <a:ext cx="720026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hashtags (left) and words (right) by frequency, showing |brand - individual| values</a:t>
            </a:r>
          </a:p>
        </p:txBody>
      </p:sp>
      <p:pic>
        <p:nvPicPr>
          <p:cNvPr id="7" name="Picture 6" descr="4_hashtag_d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" y="1131570"/>
            <a:ext cx="4319703" cy="3960000"/>
          </a:xfrm>
          <a:prstGeom prst="rect">
            <a:avLst/>
          </a:prstGeom>
        </p:spPr>
      </p:pic>
      <p:pic>
        <p:nvPicPr>
          <p:cNvPr id="8" name="Picture 7" descr="4_word_d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340" y="1131570"/>
            <a:ext cx="4319703" cy="396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TEMPORAL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6" name="Text Box 5"/>
          <p:cNvSpPr txBox="1"/>
          <p:nvPr/>
        </p:nvSpPr>
        <p:spPr>
          <a:xfrm>
            <a:off x="965200" y="5828665"/>
            <a:ext cx="720026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Percentages of tweets related to the three topics posted by brand and individual users</a:t>
            </a: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965200" y="1131570"/>
          <a:ext cx="7213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Topic Type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Words (lowercase)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Casualty-related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victim, dead, death, kill, die, loss, drown, missing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Prayer-related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pray, prayer, r.i.p, hope, god, wish, brace, crave, appeal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Trump-related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golf, mar-a-lago, alabama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4_word_diff_window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0" t="1161" r="310" b="387"/>
          <a:stretch>
            <a:fillRect/>
          </a:stretch>
        </p:blipFill>
        <p:spPr>
          <a:xfrm>
            <a:off x="495935" y="2573655"/>
            <a:ext cx="8138795" cy="3229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CONCLUSION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9" name="Text Box 8"/>
          <p:cNvSpPr txBox="1"/>
          <p:nvPr/>
        </p:nvSpPr>
        <p:spPr>
          <a:xfrm>
            <a:off x="539750" y="1055370"/>
            <a:ext cx="8369300" cy="187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A Case Study with Comprehensive Analysis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Response patterns across user groups during Hurricane Dorian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Basic analysis, emotion analysis, text analysis, and temporal analysis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Analysis Results</a:t>
            </a:r>
          </a:p>
        </p:txBody>
      </p:sp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374650" y="3111500"/>
          <a:ext cx="8394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 Users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 Users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and more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active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Less and less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active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tweets on average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Less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tweets on average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joy-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and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surprise-related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tweets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sadness-related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tweets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Simple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hashtags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Compound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hashtags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Hurricane-related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words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Feeling or event-related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words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Focus on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casualties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Focus on topics of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prayer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and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president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FUTURE WORK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539115" y="1055370"/>
            <a:ext cx="8252788" cy="364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More Collections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Add more 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hurricane-related tweet collections -&gt; a group case study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More Information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Geo-tagged tweets -&gt; examine spatial distribution: brand / individuals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Further Improvement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Topic modeling on emotional tweets -&gt; understand differences regarding emotional topics (between different user groups)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algn="l" defTabSz="685800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-15240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0" name="Text Box 9"/>
          <p:cNvSpPr txBox="1"/>
          <p:nvPr/>
        </p:nvSpPr>
        <p:spPr>
          <a:xfrm>
            <a:off x="-66040" y="-723768"/>
            <a:ext cx="9276080" cy="3239770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EDEDED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anchorCtr="0" forceAA="0">
            <a:spAutoFit/>
          </a:bodyPr>
          <a:lstStyle/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sz="4000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sz="4000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Thank you !</a:t>
            </a: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Q &amp; A</a:t>
            </a: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55625" y="4330460"/>
            <a:ext cx="8115935" cy="200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Resources</a:t>
            </a: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TwiRole Code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4"/>
              </a:rPr>
              <a:t>http://github.com/liuqingli/TwiRole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  <a:sym typeface="+mn-ea"/>
            </a:endParaRP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Hurricane Dorian 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5"/>
              </a:rPr>
              <a:t>https://bit.ly/3gl8QHD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(Tweet ID Only)</a:t>
            </a: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GETAR Project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6"/>
              </a:rPr>
              <a:t>http://eventsarchive.org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  <a:sym typeface="+mn-ea"/>
            </a:endParaRP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			NSF (IIS-1619028 and 1619371)	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F8CED6-2703-FE45-AE1C-920F7E5566DC}"/>
              </a:ext>
            </a:extLst>
          </p:cNvPr>
          <p:cNvGrpSpPr/>
          <p:nvPr/>
        </p:nvGrpSpPr>
        <p:grpSpPr>
          <a:xfrm>
            <a:off x="954296" y="4842920"/>
            <a:ext cx="324000" cy="1117115"/>
            <a:chOff x="938530" y="4520565"/>
            <a:chExt cx="324000" cy="11171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8530" y="4520565"/>
              <a:ext cx="324000" cy="324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6310" y="4932680"/>
              <a:ext cx="288000" cy="28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9645" y="5313680"/>
              <a:ext cx="261067" cy="324000"/>
            </a:xfrm>
            <a:prstGeom prst="rect">
              <a:avLst/>
            </a:prstGeom>
          </p:spPr>
        </p:pic>
      </p:grpSp>
      <p:sp>
        <p:nvSpPr>
          <p:cNvPr id="9" name="Text Box 11">
            <a:extLst>
              <a:ext uri="{FF2B5EF4-FFF2-40B4-BE49-F238E27FC236}">
                <a16:creationId xmlns:a16="http://schemas.microsoft.com/office/drawing/2014/main" id="{83E5EAE3-FC34-3947-B849-0C83CECF4C2C}"/>
              </a:ext>
            </a:extLst>
          </p:cNvPr>
          <p:cNvSpPr txBox="1"/>
          <p:nvPr/>
        </p:nvSpPr>
        <p:spPr>
          <a:xfrm>
            <a:off x="555625" y="2604117"/>
            <a:ext cx="8115935" cy="160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Contact Us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Liuqing Li	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0"/>
              </a:rPr>
              <a:t>liuqing@vt.edu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 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1" action="ppaction://hlinkfile"/>
              </a:rPr>
              <a:t>https://liuqing.us/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Edward A. Fox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2"/>
              </a:rPr>
              <a:t>fox@vt.edu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 	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3"/>
              </a:rPr>
              <a:t>http://fox.cs.vt.edu/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                                                      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14"/>
              </a:rPr>
              <a:t>http://fox.cs.vt.edu/talks/2021/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 	 </a:t>
            </a:r>
          </a:p>
        </p:txBody>
      </p:sp>
    </p:spTree>
    <p:extLst>
      <p:ext uri="{BB962C8B-B14F-4D97-AF65-F5344CB8AC3E}">
        <p14:creationId xmlns:p14="http://schemas.microsoft.com/office/powerpoint/2010/main" val="10299073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0762" y="382797"/>
            <a:ext cx="4479103" cy="672737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BACKGROUND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4" name="Text Box 3"/>
          <p:cNvSpPr txBox="1"/>
          <p:nvPr/>
        </p:nvSpPr>
        <p:spPr>
          <a:xfrm>
            <a:off x="539750" y="1055370"/>
            <a:ext cx="8369300" cy="358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Disaster Response across Different Communities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News media: uniquely situated to gather &amp; transmit information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Humanitarian organizations: provide disaster aid, ...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Individuals: rescue those affected, share experiences, ...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Social Media in Disasters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Information sharing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Different roles of users -&gt; different behavior across disasters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Unavailable user information -&gt; Lack of user-based research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095240"/>
            <a:ext cx="9144000" cy="899795"/>
            <a:chOff x="0" y="7622"/>
            <a:chExt cx="14400" cy="1417"/>
          </a:xfrm>
        </p:grpSpPr>
        <p:sp>
          <p:nvSpPr>
            <p:cNvPr id="39" name="Rectangles 38"/>
            <p:cNvSpPr/>
            <p:nvPr/>
          </p:nvSpPr>
          <p:spPr>
            <a:xfrm>
              <a:off x="0" y="7622"/>
              <a:ext cx="14400" cy="1417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798" y="7700"/>
              <a:ext cx="12803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We conduct a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user-based comprehensive analysis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to understand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response patterns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of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different user groups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during Hurricane Dorian.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0762" y="382797"/>
            <a:ext cx="4479103" cy="672737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RELATED WORK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4" name="Text Box 3"/>
          <p:cNvSpPr txBox="1"/>
          <p:nvPr/>
        </p:nvSpPr>
        <p:spPr>
          <a:xfrm>
            <a:off x="539750" y="1055370"/>
            <a:ext cx="8369300" cy="358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User Classification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Organization-related, Democrat/Republican, …, Gender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DEMO: </a:t>
            </a:r>
            <a:r>
              <a:rPr lang="en-US" sz="2000" dirty="0" err="1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TwiRole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for 3-way (brand, female, male) classification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endParaRPr lang="en-US"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User-centered Analysis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Research during disasters for many years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Specific rules to manually select a set of users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Small scale -&gt; limited generality</a:t>
            </a:r>
          </a:p>
        </p:txBody>
      </p:sp>
      <p:sp>
        <p:nvSpPr>
          <p:cNvPr id="8" name="Rectangles 7"/>
          <p:cNvSpPr/>
          <p:nvPr/>
        </p:nvSpPr>
        <p:spPr>
          <a:xfrm>
            <a:off x="0" y="5095240"/>
            <a:ext cx="9144000" cy="899795"/>
          </a:xfrm>
          <a:prstGeom prst="rect">
            <a:avLst/>
          </a:prstGeom>
          <a:solidFill>
            <a:srgbClr val="E87822">
              <a:alpha val="15000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endParaRPr lang="en-US" dirty="0"/>
          </a:p>
        </p:txBody>
      </p:sp>
      <p:sp>
        <p:nvSpPr>
          <p:cNvPr id="10" name="Text Box 9"/>
          <p:cNvSpPr txBox="1"/>
          <p:nvPr/>
        </p:nvSpPr>
        <p:spPr>
          <a:xfrm>
            <a:off x="198755" y="5144770"/>
            <a:ext cx="8747125" cy="8001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anchorCtr="0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We fill the gap between </a:t>
            </a:r>
            <a:r>
              <a:rPr lang="en-US" sz="2100" b="1" i="1" dirty="0">
                <a:solidFill>
                  <a:schemeClr val="accent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user classification</a:t>
            </a: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 and </a:t>
            </a:r>
            <a:r>
              <a:rPr lang="en-US" sz="2100" b="1" i="1" dirty="0">
                <a:solidFill>
                  <a:schemeClr val="accent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user-centered analysis</a:t>
            </a:r>
            <a:endParaRPr lang="en-US" sz="2100" b="1" i="1" dirty="0">
              <a:solidFill>
                <a:srgbClr val="000000"/>
              </a:solidFill>
              <a:latin typeface="Calibri Bold Italic" panose="020F0702030404030204" charset="0"/>
              <a:cs typeface="+mj-lt"/>
            </a:endParaRPr>
          </a:p>
          <a:p>
            <a:pPr marL="0" marR="0" indent="0" algn="ctr" defTabSz="914400" rtl="0" fontAlgn="auto" latin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 -&gt; understand response patterns </a:t>
            </a:r>
            <a:r>
              <a:rPr lang="en-US" sz="2100" b="1" i="1" dirty="0">
                <a:solidFill>
                  <a:srgbClr val="E8782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at scale</a:t>
            </a:r>
            <a:r>
              <a:rPr lang="en-US" sz="2100" i="1" dirty="0">
                <a:solidFill>
                  <a:srgbClr val="000000"/>
                </a:solidFill>
                <a:latin typeface="Calibri Italic" panose="020F0702030404030204" charset="0"/>
                <a:cs typeface="Calibri Italic" panose="020F0702030404030204" charset="0"/>
                <a:sym typeface="Calibri" panose="020F0702030404030204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RESEARCH QUESTIONS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4</a:t>
            </a:fld>
            <a:endParaRPr lang="en-US" altLang="zh-CN"/>
          </a:p>
        </p:txBody>
      </p:sp>
      <p:grpSp>
        <p:nvGrpSpPr>
          <p:cNvPr id="29" name="Group 28"/>
          <p:cNvGrpSpPr/>
          <p:nvPr/>
        </p:nvGrpSpPr>
        <p:grpSpPr>
          <a:xfrm>
            <a:off x="0" y="1197610"/>
            <a:ext cx="9144000" cy="828040"/>
            <a:chOff x="0" y="1886"/>
            <a:chExt cx="14400" cy="1304"/>
          </a:xfrm>
        </p:grpSpPr>
        <p:sp>
          <p:nvSpPr>
            <p:cNvPr id="6" name="Rectangles 5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s 6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1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300" y="1886"/>
              <a:ext cx="12560" cy="13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How do tweeters and tweets demonstrate differences among user groups related to Hurricane Dorian?</a:t>
              </a:r>
              <a:endParaRPr kumimoji="0" lang="en-US" sz="21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Italic" panose="020B0604020202090204" charset="0"/>
                <a:ea typeface="+mj-ea"/>
                <a:cs typeface="Arial Italic" panose="020B0604020202090204" charset="0"/>
                <a:sym typeface="Calibri" panose="020F07020304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2190115"/>
            <a:ext cx="9144000" cy="828040"/>
            <a:chOff x="0" y="1886"/>
            <a:chExt cx="14400" cy="1304"/>
          </a:xfrm>
        </p:grpSpPr>
        <p:sp>
          <p:nvSpPr>
            <p:cNvPr id="31" name="Rectangles 30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Rectangles 31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2</a:t>
              </a:r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1300" y="1908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How does the </a:t>
              </a:r>
              <a:r>
                <a:rPr kumimoji="0" lang="en-US" sz="210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 Italic" panose="020B0604020202090204" charset="0"/>
                  <a:ea typeface="+mj-ea"/>
                  <a:cs typeface="Arial Italic" panose="020B0604020202090204" charset="0"/>
                  <a:sym typeface="Calibri" panose="020F0702030404030204"/>
                </a:rPr>
                <a:t>average number of tweets change each day for each group?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5167630"/>
            <a:ext cx="9144000" cy="828040"/>
            <a:chOff x="0" y="1886"/>
            <a:chExt cx="14400" cy="1304"/>
          </a:xfrm>
        </p:grpSpPr>
        <p:sp>
          <p:nvSpPr>
            <p:cNvPr id="35" name="Rectangles 34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Rectangles 35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5</a:t>
              </a:r>
            </a:p>
          </p:txBody>
        </p:sp>
        <p:sp>
          <p:nvSpPr>
            <p:cNvPr id="37" name="Text Box 36"/>
            <p:cNvSpPr txBox="1"/>
            <p:nvPr/>
          </p:nvSpPr>
          <p:spPr>
            <a:xfrm>
              <a:off x="1300" y="1909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Regarding specific topics, is there any difference in tweet posting patterns of the two user groups?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4175125"/>
            <a:ext cx="9144000" cy="828040"/>
            <a:chOff x="0" y="1886"/>
            <a:chExt cx="14400" cy="1304"/>
          </a:xfrm>
        </p:grpSpPr>
        <p:sp>
          <p:nvSpPr>
            <p:cNvPr id="39" name="Rectangles 38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Rectangles 39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4</a:t>
              </a:r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1300" y="1909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What are the favorite hashtags or words used by different types of users?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3182620"/>
            <a:ext cx="9144000" cy="828040"/>
            <a:chOff x="0" y="1886"/>
            <a:chExt cx="14400" cy="1304"/>
          </a:xfrm>
        </p:grpSpPr>
        <p:sp>
          <p:nvSpPr>
            <p:cNvPr id="43" name="Rectangles 42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s 43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3</a:t>
              </a:r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1300" y="2189"/>
              <a:ext cx="12560" cy="70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Are there any differences in certain emotions between the groups?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5254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5</a:t>
            </a:fld>
            <a:endParaRPr lang="en-US" altLang="zh-CN"/>
          </a:p>
        </p:txBody>
      </p:sp>
      <p:pic>
        <p:nvPicPr>
          <p:cNvPr id="6" name="Picture 5" descr="iscram2020_3_architecture"/>
          <p:cNvPicPr>
            <a:picLocks noChangeAspect="1"/>
          </p:cNvPicPr>
          <p:nvPr/>
        </p:nvPicPr>
        <p:blipFill>
          <a:blip r:embed="rId4"/>
          <a:srcRect r="3836"/>
          <a:stretch>
            <a:fillRect/>
          </a:stretch>
        </p:blipFill>
        <p:spPr>
          <a:xfrm>
            <a:off x="286385" y="1661795"/>
            <a:ext cx="8572500" cy="1967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Data Flow Diagram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9115" y="3825875"/>
            <a:ext cx="806513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Cleaned Tweets</a:t>
            </a:r>
            <a:endParaRPr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S</a:t>
            </a:r>
            <a:r>
              <a:rPr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ubset 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of tweet collection</a:t>
            </a:r>
            <a:r>
              <a:rPr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within a time window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Sampled Users</a:t>
            </a:r>
            <a:endParaRPr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TwiRole -&gt;  brand and individual users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Comprehensive Analysis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6</a:t>
            </a:fld>
            <a:endParaRPr lang="en-US" altLang="zh-CN"/>
          </a:p>
        </p:txBody>
      </p:sp>
      <p:pic>
        <p:nvPicPr>
          <p:cNvPr id="5" name="Picture 4" descr="3_timelin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40" y="1774190"/>
            <a:ext cx="8680450" cy="2604135"/>
          </a:xfrm>
          <a:prstGeom prst="rect">
            <a:avLst/>
          </a:prstGeom>
        </p:spPr>
      </p:pic>
      <p:pic>
        <p:nvPicPr>
          <p:cNvPr id="10" name="334E55B0-647D-440b-865C-3EC943EB4CBC-1" descr="/private/var/folders/2b/jtwzlqvn7x3b80jxp0187l880000gn/T/com.kingsoft.wpsoffice.mac.global/wpsoffice.blmuOUwpsoffic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740" y="2817495"/>
            <a:ext cx="2414905" cy="243205"/>
          </a:xfrm>
          <a:prstGeom prst="rect">
            <a:avLst/>
          </a:prstGeom>
        </p:spPr>
      </p:pic>
      <p:graphicFrame>
        <p:nvGraphicFramePr>
          <p:cNvPr id="11" name="Table 10"/>
          <p:cNvGraphicFramePr/>
          <p:nvPr>
            <p:custDataLst>
              <p:tags r:id="rId1"/>
            </p:custDataLst>
          </p:nvPr>
        </p:nvGraphicFramePr>
        <p:xfrm>
          <a:off x="469265" y="4505325"/>
          <a:ext cx="8204835" cy="148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 Bold" panose="020F0702030404030204" charset="0"/>
                          <a:ea typeface="Crimson Text Roman"/>
                          <a:cs typeface="Calibri Bold" panose="020F0702030404030204" charset="0"/>
                        </a:rPr>
                        <a:t>Phase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effectLst/>
                          <a:latin typeface="Calibri Bold" panose="020F0702030404030204" charset="0"/>
                          <a:ea typeface="Crimson Text Roman"/>
                          <a:cs typeface="Calibri Bold" panose="020F0702030404030204" charset="0"/>
                        </a:rPr>
                        <a:t># of Tweets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1. Raw collection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591,094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2. Remove retweets and non-English tweets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565,911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3. Subset within time window 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  <a:sym typeface="+mn-ea"/>
                        </a:rPr>
                        <a:t>08/27/2019 - 09/09/2019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521,886 (207,894 users)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Cleaned Tweets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28690" y="3162300"/>
            <a:ext cx="2199005" cy="367030"/>
            <a:chOff x="9088" y="4880"/>
            <a:chExt cx="3463" cy="578"/>
          </a:xfrm>
        </p:grpSpPr>
        <p:pic>
          <p:nvPicPr>
            <p:cNvPr id="15" name="334E55B0-647D-440b-865C-3EC943EB4CBC-2" descr="/private/var/folders/2b/jtwzlqvn7x3b80jxp0187l880000gn/T/com.kingsoft.wpsoffice.mac.global/wpsoffice.XfvnMvwpsoffice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7" y="4998"/>
              <a:ext cx="1114" cy="383"/>
            </a:xfrm>
            <a:prstGeom prst="rect">
              <a:avLst/>
            </a:prstGeom>
          </p:spPr>
        </p:pic>
        <p:sp>
          <p:nvSpPr>
            <p:cNvPr id="17" name="Text Box 16"/>
            <p:cNvSpPr txBox="1"/>
            <p:nvPr/>
          </p:nvSpPr>
          <p:spPr>
            <a:xfrm>
              <a:off x="9088" y="4880"/>
              <a:ext cx="2353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 panose="020F0702030404030204"/>
                </a:rPr>
                <a:t>Time Window: 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2" name="Text Box 11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TwiRole: Role-related User Classification</a:t>
            </a:r>
          </a:p>
        </p:txBody>
      </p:sp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467360" y="4503420"/>
          <a:ext cx="8209280" cy="149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745">
                <a:tc rowSpan="2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Evaluation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Manual Labeled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Botometer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Precision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Bot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Percentage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4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Predicted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143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95.3%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6.67%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93.3%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2.00%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1858010"/>
            <a:ext cx="4138403" cy="2304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 Box 13"/>
          <p:cNvSpPr txBox="1"/>
          <p:nvPr/>
        </p:nvSpPr>
        <p:spPr>
          <a:xfrm>
            <a:off x="4990465" y="1856105"/>
            <a:ext cx="3686810" cy="2305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Raw Collection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eaLnBrk="1">
              <a:lnSpc>
                <a:spcPct val="115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56,528 users (90,000 sampled tweets)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TwiRole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eaLnBrk="1">
              <a:lnSpc>
                <a:spcPct val="115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48,753 users (successfully analyzed)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Within the selected time window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45,237 users (267,842 tweets)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BASIC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8</a:t>
            </a:fld>
            <a:endParaRPr lang="en-US" altLang="zh-CN"/>
          </a:p>
        </p:txBody>
      </p:sp>
      <p:pic>
        <p:nvPicPr>
          <p:cNvPr id="4" name="Picture 3" descr="4_num_of_users_per_day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85" y="1131570"/>
            <a:ext cx="3954145" cy="1979930"/>
          </a:xfrm>
          <a:prstGeom prst="rect">
            <a:avLst/>
          </a:prstGeom>
        </p:spPr>
      </p:pic>
      <p:pic>
        <p:nvPicPr>
          <p:cNvPr id="5" name="Picture 4" descr="4_num_of_tweets_per_day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0755" y="1131570"/>
            <a:ext cx="4035425" cy="1979930"/>
          </a:xfrm>
          <a:prstGeom prst="rect">
            <a:avLst/>
          </a:prstGeom>
        </p:spPr>
      </p:pic>
      <p:pic>
        <p:nvPicPr>
          <p:cNvPr id="7" name="Picture 6" descr="4_avg_tweets_per_user_per_day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30" y="3670935"/>
            <a:ext cx="4021569" cy="1980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53770" y="3111500"/>
            <a:ext cx="28232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Proportion of users in the two groups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26635" y="3111500"/>
            <a:ext cx="394589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Proportion of tweets posted by different user groups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30593" y="5650865"/>
            <a:ext cx="286956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 Average number of tweets posted by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different user groups per day</a:t>
            </a:r>
          </a:p>
        </p:txBody>
      </p:sp>
      <p:pic>
        <p:nvPicPr>
          <p:cNvPr id="14" name="Picture 13" descr="Screen Shot 2021-04-15 at 11.03.11 PM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1605" y="3670935"/>
            <a:ext cx="3134452" cy="198000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5205095" y="5650865"/>
            <a:ext cx="316674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10 brand users with their descriptions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and the total number of tweets posted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s 11"/>
          <p:cNvSpPr/>
          <p:nvPr/>
        </p:nvSpPr>
        <p:spPr>
          <a:xfrm>
            <a:off x="-635" y="5094605"/>
            <a:ext cx="914463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endParaRPr kumimoji="0" lang="en-US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Calibri Bold" panose="020F0702030404030204" charset="0"/>
              <a:ea typeface="+mj-ea"/>
              <a:cs typeface="Calibri Bold" panose="020F0702030404030204" charset="0"/>
              <a:sym typeface="Calibri" panose="020F0702030404030204"/>
            </a:endParaRPr>
          </a:p>
          <a:p>
            <a:endParaRPr lang="en-US" dirty="0"/>
          </a:p>
        </p:txBody>
      </p:sp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EMOTION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0" name="Text Box 9"/>
          <p:cNvSpPr txBox="1"/>
          <p:nvPr/>
        </p:nvSpPr>
        <p:spPr>
          <a:xfrm>
            <a:off x="1565275" y="4596130"/>
            <a:ext cx="606552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scores of emotions between brand users (left) and individual users (right)</a:t>
            </a:r>
          </a:p>
        </p:txBody>
      </p:sp>
      <p:pic>
        <p:nvPicPr>
          <p:cNvPr id="6" name="Picture 5" descr="4_group_emo_di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365" y="1148080"/>
            <a:ext cx="7366000" cy="34480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92100" y="5191760"/>
            <a:ext cx="8558530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Italic" panose="020F0702030404030204" charset="0"/>
                <a:ea typeface="+mj-ea"/>
                <a:cs typeface="Calibri Italic" panose="020F0702030404030204" charset="0"/>
                <a:sym typeface="Calibri" panose="020F0702030404030204"/>
              </a:rPr>
              <a:t>Brand users posted more joy- and surprise-related tweets than individual users.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Italic" panose="020F0702030404030204" charset="0"/>
                <a:ea typeface="+mj-ea"/>
                <a:cs typeface="Calibri Italic" panose="020F0702030404030204" charset="0"/>
                <a:sym typeface="Calibri" panose="020F0702030404030204"/>
              </a:rPr>
              <a:t>In contrast, individual users seemed sadder than brand users.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3fa321c-36d1-47b5-8747-a78b5db56f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3964e1c-b4f2-4c2b-a234-dab33aba55c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388013-3ec1-4048-a349-74497744d1f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f707431-eac4-4db4-8ee3-56db75348d1e}"/>
</p:tagLst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iIsCiAgICJMYXRleCIgOiAiXFxiZWdpbntkaXNwbGF5bWF0aH1cblxcbXU9MjI2LjQ4aCwgXFxzaWdtYT04MC43M2hcblxcZW5ke2Rpc3BsYXltYXRofSIsCiAgICJMYXRleEltZ0Jhc2U2NCIgOiAiIgp9Cg=="/>
    </extobj>
    <extobj name="334E55B0-647D-440b-865C-3EC943EB4CBC-2">
      <extobjdata type="334E55B0-647D-440b-865C-3EC943EB4CBC" data="ewogICAiSW1nU2V0dGluZ0pzb24iIDogIiIsCiAgICJMYXRleCIgOiAiXFxiZWdpbntkaXNwbGF5bWF0aH1cblxcbXUgXFxwbSAyXFxzaWdtYVxuXFxlbmR7ZGlzcGxheW1hdGh9IiwKICAgIkxhdGV4SW1nQmFzZTY0IiA6ICIiCn0K"/>
    </extobj>
  </extobjs>
</s:customData>
</file>

<file path=customXml/itemProps1.xml><?xml version="1.0" encoding="utf-8"?>
<ds:datastoreItem xmlns:ds="http://schemas.openxmlformats.org/officeDocument/2006/customXml" ds:itemID="{347651C6-B7B0-724D-BDE9-BE41808BE66C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53</TotalTime>
  <Words>909</Words>
  <Application>Microsoft Macintosh PowerPoint</Application>
  <PresentationFormat>On-screen Show (4:3)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Acherus Grotesque</vt:lpstr>
      <vt:lpstr>Acherus Grotesque Light</vt:lpstr>
      <vt:lpstr>Acherus Grotesque Medium</vt:lpstr>
      <vt:lpstr>Arial</vt:lpstr>
      <vt:lpstr>Arial Italic</vt:lpstr>
      <vt:lpstr>Calibri</vt:lpstr>
      <vt:lpstr>Calibri Bold</vt:lpstr>
      <vt:lpstr>Calibri Bold Italic</vt:lpstr>
      <vt:lpstr>Calibri Italic</vt:lpstr>
      <vt:lpstr>Calibri Light</vt:lpstr>
      <vt:lpstr>Calibri Regular</vt:lpstr>
      <vt:lpstr>Cambria Regular</vt:lpstr>
      <vt:lpstr>Helvetica</vt:lpstr>
      <vt:lpstr>Helvetica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Fox, Edward</cp:lastModifiedBy>
  <cp:revision>415</cp:revision>
  <cp:lastPrinted>2021-04-16T15:52:29Z</cp:lastPrinted>
  <dcterms:created xsi:type="dcterms:W3CDTF">2021-04-16T15:52:29Z</dcterms:created>
  <dcterms:modified xsi:type="dcterms:W3CDTF">2021-05-25T06:21:21Z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