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5"/>
  </p:notesMasterIdLst>
  <p:handoutMasterIdLst>
    <p:handoutMasterId r:id="rId46"/>
  </p:handoutMasterIdLst>
  <p:sldIdLst>
    <p:sldId id="648" r:id="rId2"/>
    <p:sldId id="1235" r:id="rId3"/>
    <p:sldId id="1824" r:id="rId4"/>
    <p:sldId id="1818" r:id="rId5"/>
    <p:sldId id="1811" r:id="rId6"/>
    <p:sldId id="1812" r:id="rId7"/>
    <p:sldId id="1280" r:id="rId8"/>
    <p:sldId id="1801" r:id="rId9"/>
    <p:sldId id="1813" r:id="rId10"/>
    <p:sldId id="1802" r:id="rId11"/>
    <p:sldId id="1814" r:id="rId12"/>
    <p:sldId id="1815" r:id="rId13"/>
    <p:sldId id="1298" r:id="rId14"/>
    <p:sldId id="1536" r:id="rId15"/>
    <p:sldId id="1804" r:id="rId16"/>
    <p:sldId id="1805" r:id="rId17"/>
    <p:sldId id="1538" r:id="rId18"/>
    <p:sldId id="1562" r:id="rId19"/>
    <p:sldId id="341" r:id="rId20"/>
    <p:sldId id="1810" r:id="rId21"/>
    <p:sldId id="1563" r:id="rId22"/>
    <p:sldId id="1793" r:id="rId23"/>
    <p:sldId id="1795" r:id="rId24"/>
    <p:sldId id="1297" r:id="rId25"/>
    <p:sldId id="1540" r:id="rId26"/>
    <p:sldId id="1572" r:id="rId27"/>
    <p:sldId id="1799" r:id="rId28"/>
    <p:sldId id="1296" r:id="rId29"/>
    <p:sldId id="1794" r:id="rId30"/>
    <p:sldId id="259" r:id="rId31"/>
    <p:sldId id="304" r:id="rId32"/>
    <p:sldId id="305" r:id="rId33"/>
    <p:sldId id="306" r:id="rId34"/>
    <p:sldId id="313" r:id="rId35"/>
    <p:sldId id="309" r:id="rId36"/>
    <p:sldId id="338" r:id="rId37"/>
    <p:sldId id="301" r:id="rId38"/>
    <p:sldId id="1300" r:id="rId39"/>
    <p:sldId id="1825" r:id="rId40"/>
    <p:sldId id="273" r:id="rId41"/>
    <p:sldId id="1301" r:id="rId42"/>
    <p:sldId id="1816" r:id="rId43"/>
    <p:sldId id="667" r:id="rId44"/>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0815"/>
    <p:restoredTop sz="94884" autoAdjust="0"/>
  </p:normalViewPr>
  <p:slideViewPr>
    <p:cSldViewPr>
      <p:cViewPr varScale="1">
        <p:scale>
          <a:sx n="139" d="100"/>
          <a:sy n="139" d="100"/>
        </p:scale>
        <p:origin x="2600" y="168"/>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81286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FB26E728-6B53-764C-A75C-A472575069F2}"/>
              </a:ext>
            </a:extLst>
          </p:cNvPr>
          <p:cNvSpPr>
            <a:spLocks noGrp="1" noChangeArrowheads="1"/>
          </p:cNvSpPr>
          <p:nvPr>
            <p:ph type="sldNum" sz="quarter" idx="5"/>
          </p:nvPr>
        </p:nvSpPr>
        <p:spPr>
          <a:ln/>
        </p:spPr>
        <p:txBody>
          <a:bodyPr/>
          <a:lstStyle/>
          <a:p>
            <a:fld id="{459546E6-D775-3049-B86B-19BA51903DCF}" type="slidenum">
              <a:rPr lang="en-US" altLang="en-US"/>
              <a:pPr/>
              <a:t>17</a:t>
            </a:fld>
            <a:endParaRPr lang="en-US" altLang="en-US"/>
          </a:p>
        </p:txBody>
      </p:sp>
      <p:sp>
        <p:nvSpPr>
          <p:cNvPr id="2281474" name="Rectangle 2">
            <a:extLst>
              <a:ext uri="{FF2B5EF4-FFF2-40B4-BE49-F238E27FC236}">
                <a16:creationId xmlns:a16="http://schemas.microsoft.com/office/drawing/2014/main" id="{5E908962-ABA0-C542-B5DC-BB269D1B7CFB}"/>
              </a:ext>
            </a:extLst>
          </p:cNvPr>
          <p:cNvSpPr>
            <a:spLocks noGrp="1" noRot="1" noChangeAspect="1" noChangeArrowheads="1" noTextEdit="1"/>
          </p:cNvSpPr>
          <p:nvPr>
            <p:ph type="sldImg"/>
          </p:nvPr>
        </p:nvSpPr>
        <p:spPr>
          <a:ln cap="flat"/>
        </p:spPr>
      </p:sp>
      <p:sp>
        <p:nvSpPr>
          <p:cNvPr id="2281475" name="Rectangle 3">
            <a:extLst>
              <a:ext uri="{FF2B5EF4-FFF2-40B4-BE49-F238E27FC236}">
                <a16:creationId xmlns:a16="http://schemas.microsoft.com/office/drawing/2014/main" id="{4D5CB5B3-96D7-E64C-8A61-7065D2AF0C24}"/>
              </a:ext>
            </a:extLst>
          </p:cNvPr>
          <p:cNvSpPr>
            <a:spLocks noGrp="1" noChangeArrowheads="1"/>
          </p:cNvSpPr>
          <p:nvPr>
            <p:ph type="body" idx="1"/>
          </p:nvPr>
        </p:nvSpPr>
        <p:spPr>
          <a:ln/>
        </p:spPr>
        <p:txBody>
          <a:bodyPr lIns="93556" tIns="46778" rIns="93556" bIns="46778"/>
          <a:lstStyle/>
          <a:p>
            <a:endParaRPr lang="en-US" altLang="en-US"/>
          </a:p>
        </p:txBody>
      </p:sp>
    </p:spTree>
    <p:extLst>
      <p:ext uri="{BB962C8B-B14F-4D97-AF65-F5344CB8AC3E}">
        <p14:creationId xmlns:p14="http://schemas.microsoft.com/office/powerpoint/2010/main" val="294011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66F15F-53F8-794C-AA49-A90EDCD21FC8}"/>
              </a:ext>
            </a:extLst>
          </p:cNvPr>
          <p:cNvSpPr>
            <a:spLocks noGrp="1" noChangeArrowheads="1"/>
          </p:cNvSpPr>
          <p:nvPr>
            <p:ph type="sldNum" sz="quarter" idx="5"/>
          </p:nvPr>
        </p:nvSpPr>
        <p:spPr>
          <a:ln/>
        </p:spPr>
        <p:txBody>
          <a:bodyPr/>
          <a:lstStyle/>
          <a:p>
            <a:fld id="{1A6E6906-6444-0C40-A437-8F251BE326D0}" type="slidenum">
              <a:rPr lang="zh-CN" altLang="en-US"/>
              <a:pPr/>
              <a:t>19</a:t>
            </a:fld>
            <a:endParaRPr lang="en-US" altLang="zh-CN"/>
          </a:p>
        </p:txBody>
      </p:sp>
      <p:sp>
        <p:nvSpPr>
          <p:cNvPr id="128002" name="Rectangle 2">
            <a:extLst>
              <a:ext uri="{FF2B5EF4-FFF2-40B4-BE49-F238E27FC236}">
                <a16:creationId xmlns:a16="http://schemas.microsoft.com/office/drawing/2014/main" id="{D5CCB9A9-6E37-BB44-A3CA-DBD913123AEF}"/>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4BB47165-7E58-124C-91FC-27EFE352AE98}"/>
              </a:ext>
            </a:extLst>
          </p:cNvPr>
          <p:cNvSpPr>
            <a:spLocks noGrp="1" noChangeArrowheads="1"/>
          </p:cNvSpPr>
          <p:nvPr>
            <p:ph type="body" idx="1"/>
          </p:nvPr>
        </p:nvSpPr>
        <p:spPr/>
        <p:txBody>
          <a:bodyPr/>
          <a:lstStyle/>
          <a:p>
            <a:r>
              <a:rPr lang="en-US" altLang="zh-CN">
                <a:ea typeface="宋体" panose="02010600030101010101" pitchFamily="2" charset="-122"/>
              </a:rPr>
              <a:t>Do not read</a:t>
            </a:r>
          </a:p>
          <a:p>
            <a:r>
              <a:rPr lang="en-US" altLang="zh-CN">
                <a:ea typeface="宋体" panose="02010600030101010101" pitchFamily="2" charset="-122"/>
              </a:rPr>
              <a:t>Pick example: structure, scenario</a:t>
            </a:r>
          </a:p>
        </p:txBody>
      </p:sp>
    </p:spTree>
    <p:extLst>
      <p:ext uri="{BB962C8B-B14F-4D97-AF65-F5344CB8AC3E}">
        <p14:creationId xmlns:p14="http://schemas.microsoft.com/office/powerpoint/2010/main" val="101435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F53D7230-C6BB-B441-819F-04E9C294637D}"/>
              </a:ext>
            </a:extLst>
          </p:cNvPr>
          <p:cNvSpPr>
            <a:spLocks noGrp="1" noChangeArrowheads="1"/>
          </p:cNvSpPr>
          <p:nvPr>
            <p:ph type="sldNum" sz="quarter" idx="5"/>
          </p:nvPr>
        </p:nvSpPr>
        <p:spPr>
          <a:ln/>
        </p:spPr>
        <p:txBody>
          <a:bodyPr/>
          <a:lstStyle/>
          <a:p>
            <a:fld id="{FC447BA5-63F1-6B4B-B91B-0F181A996C1A}" type="slidenum">
              <a:rPr lang="en-US" altLang="en-US"/>
              <a:pPr/>
              <a:t>27</a:t>
            </a:fld>
            <a:endParaRPr lang="en-US" altLang="en-US"/>
          </a:p>
        </p:txBody>
      </p:sp>
      <p:sp>
        <p:nvSpPr>
          <p:cNvPr id="2586626" name="Rectangle 2">
            <a:extLst>
              <a:ext uri="{FF2B5EF4-FFF2-40B4-BE49-F238E27FC236}">
                <a16:creationId xmlns:a16="http://schemas.microsoft.com/office/drawing/2014/main" id="{8A209270-075F-D042-A292-291734321C35}"/>
              </a:ext>
            </a:extLst>
          </p:cNvPr>
          <p:cNvSpPr>
            <a:spLocks noGrp="1" noRot="1" noChangeAspect="1" noChangeArrowheads="1" noTextEdit="1"/>
          </p:cNvSpPr>
          <p:nvPr>
            <p:ph type="sldImg"/>
          </p:nvPr>
        </p:nvSpPr>
        <p:spPr>
          <a:xfrm>
            <a:off x="1181100" y="696913"/>
            <a:ext cx="4648200" cy="3486150"/>
          </a:xfrm>
          <a:ln/>
        </p:spPr>
      </p:sp>
      <p:sp>
        <p:nvSpPr>
          <p:cNvPr id="2586627" name="Rectangle 3">
            <a:extLst>
              <a:ext uri="{FF2B5EF4-FFF2-40B4-BE49-F238E27FC236}">
                <a16:creationId xmlns:a16="http://schemas.microsoft.com/office/drawing/2014/main" id="{578194FF-9220-3749-956B-9A27D044FF51}"/>
              </a:ext>
            </a:extLst>
          </p:cNvPr>
          <p:cNvSpPr>
            <a:spLocks noGrp="1" noChangeArrowheads="1"/>
          </p:cNvSpPr>
          <p:nvPr>
            <p:ph type="body" idx="1"/>
          </p:nvPr>
        </p:nvSpPr>
        <p:spPr>
          <a:xfrm>
            <a:off x="935038" y="4416425"/>
            <a:ext cx="5140325" cy="4183063"/>
          </a:xfrm>
        </p:spPr>
        <p:txBody>
          <a:bodyPr/>
          <a:lstStyle/>
          <a:p>
            <a:r>
              <a:rPr lang="en-US" altLang="en-US" b="1">
                <a:latin typeface="TimesNewRoman" charset="0"/>
              </a:rPr>
              <a:t>The process of building a DL:</a:t>
            </a:r>
          </a:p>
          <a:p>
            <a:endParaRPr lang="en-US" altLang="en-US" b="1">
              <a:latin typeface="TimesNewRoman" charset="0"/>
            </a:endParaRPr>
          </a:p>
          <a:p>
            <a:r>
              <a:rPr lang="en-US" altLang="en-US">
                <a:latin typeface="TimesNewRoman" charset="0"/>
              </a:rPr>
              <a:t>The role of the DL expert is to design a metamodel for DLs which will be used for modeling the DL. We already have defined the 5S metamodel for DLs. The DL expert may either create a new metamodel, use the 5S metamodel or extend the 5S metamodel for digital libraries.</a:t>
            </a:r>
          </a:p>
          <a:p>
            <a:endParaRPr lang="en-US" altLang="en-US">
              <a:latin typeface="TimesNewRoman" charset="0"/>
            </a:endParaRPr>
          </a:p>
          <a:p>
            <a:r>
              <a:rPr lang="en-US" altLang="en-US">
                <a:latin typeface="TimesNewRoman" charset="0"/>
              </a:rPr>
              <a:t>The 5SGraph modeling tool processes the metamodel, allowing the DL designer to visualize the components of the metamodel. The DL designer must be aware of the functional requirements . The designer uses those visualized graphical components of the metamodel to put together the final model of his own digital library. The DL requirements acquired with 5SGraph are captured with user-level 5SL models.</a:t>
            </a:r>
          </a:p>
          <a:p>
            <a:endParaRPr lang="en-US" altLang="en-US">
              <a:latin typeface="TimesNewRoman" charset="0"/>
            </a:endParaRPr>
          </a:p>
          <a:p>
            <a:r>
              <a:rPr lang="en-US" altLang="en-US">
                <a:latin typeface="TimesNewRoman" charset="0"/>
              </a:rPr>
              <a:t>The 5SL DL models are input to the 5SLGen DL generator, along with a pool of reusable DL components (a component implements a specific service such as search, browse, rate, etc.,) to generate classes for the 5SFramework. The 5SFramework is a reusable design, expressed as a set of classes, that implements the modeled DL and supports reuse at a larger granularity than classes. This transformation from 5SL models to object-oriented classes involves scenario analysis, scenario-synthesis, component pool utilization and mapping of 5SL modeling elements to programming language concepts. </a:t>
            </a:r>
          </a:p>
          <a:p>
            <a:endParaRPr lang="en-US" altLang="en-US">
              <a:latin typeface="TimesNewRoman" charset="0"/>
            </a:endParaRPr>
          </a:p>
          <a:p>
            <a:r>
              <a:rPr lang="en-US" altLang="en-US">
                <a:latin typeface="TimesNewRoman" charset="0"/>
              </a:rPr>
              <a:t>The DL designer completes the modeling and generation process by modifying the generated 5SFramework classes and coupling them with the user-interface provided by the web developer. </a:t>
            </a:r>
          </a:p>
          <a:p>
            <a:endParaRPr lang="en-US" altLang="en-US"/>
          </a:p>
        </p:txBody>
      </p:sp>
    </p:spTree>
    <p:extLst>
      <p:ext uri="{BB962C8B-B14F-4D97-AF65-F5344CB8AC3E}">
        <p14:creationId xmlns:p14="http://schemas.microsoft.com/office/powerpoint/2010/main" val="329374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FB84A0-4CD0-8B4C-BF5D-FA45596A14F3}"/>
              </a:ext>
            </a:extLst>
          </p:cNvPr>
          <p:cNvSpPr>
            <a:spLocks noGrp="1" noChangeArrowheads="1"/>
          </p:cNvSpPr>
          <p:nvPr>
            <p:ph type="sldNum" sz="quarter" idx="5"/>
          </p:nvPr>
        </p:nvSpPr>
        <p:spPr>
          <a:ln/>
        </p:spPr>
        <p:txBody>
          <a:bodyPr/>
          <a:lstStyle/>
          <a:p>
            <a:fld id="{31D7F7BE-C3DA-7B4E-A0B2-5B209BBCEE1B}" type="slidenum">
              <a:rPr lang="zh-CN" altLang="en-US"/>
              <a:pPr/>
              <a:t>31</a:t>
            </a:fld>
            <a:endParaRPr lang="en-US" altLang="zh-CN"/>
          </a:p>
        </p:txBody>
      </p:sp>
      <p:sp>
        <p:nvSpPr>
          <p:cNvPr id="56322" name="Rectangle 2">
            <a:extLst>
              <a:ext uri="{FF2B5EF4-FFF2-40B4-BE49-F238E27FC236}">
                <a16:creationId xmlns:a16="http://schemas.microsoft.com/office/drawing/2014/main" id="{DC7B29BB-C7A8-A240-9861-8CC5CEF507FC}"/>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575CF1A6-5DC6-CF40-A2A7-D341367AFE00}"/>
              </a:ext>
            </a:extLst>
          </p:cNvPr>
          <p:cNvSpPr>
            <a:spLocks noGrp="1" noChangeArrowheads="1"/>
          </p:cNvSpPr>
          <p:nvPr>
            <p:ph type="body" idx="1"/>
          </p:nvPr>
        </p:nvSpPr>
        <p:spPr/>
        <p:txBody>
          <a:bodyPr/>
          <a:lstStyle/>
          <a:p>
            <a:r>
              <a:rPr lang="en-US" altLang="zh-CN">
                <a:ea typeface="宋体" panose="02010600030101010101" pitchFamily="2" charset="-122"/>
              </a:rPr>
              <a:t>Reflecting upon the current state and different types of exploring services for DLs has led us to the following research questions:</a:t>
            </a:r>
          </a:p>
          <a:p>
            <a:endParaRPr lang="en-US" altLang="zh-CN">
              <a:ea typeface="宋体" panose="02010600030101010101" pitchFamily="2" charset="-122"/>
            </a:endParaRPr>
          </a:p>
          <a:p>
            <a:endParaRPr lang="en-US" altLang="zh-CN">
              <a:ea typeface="宋体" panose="02010600030101010101" pitchFamily="2" charset="-122"/>
            </a:endParaRPr>
          </a:p>
          <a:p>
            <a:r>
              <a:rPr lang="en-US" altLang="zh-CN">
                <a:ea typeface="宋体" panose="02010600030101010101" pitchFamily="2" charset="-122"/>
              </a:rPr>
              <a:t>Though many research projects have developed different interaction strategies allowing smooth transition between browsing and searching, to the best of our knowledge, none of them generalize these two predominant exploring services in DLs. </a:t>
            </a:r>
          </a:p>
          <a:p>
            <a:endParaRPr lang="en-US" altLang="zh-CN">
              <a:ea typeface="宋体" panose="02010600030101010101" pitchFamily="2" charset="-122"/>
            </a:endParaRPr>
          </a:p>
        </p:txBody>
      </p:sp>
    </p:spTree>
    <p:extLst>
      <p:ext uri="{BB962C8B-B14F-4D97-AF65-F5344CB8AC3E}">
        <p14:creationId xmlns:p14="http://schemas.microsoft.com/office/powerpoint/2010/main" val="129020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4B1158-1A87-1749-94F1-040CDDFD1FCB}"/>
              </a:ext>
            </a:extLst>
          </p:cNvPr>
          <p:cNvSpPr>
            <a:spLocks noGrp="1" noChangeArrowheads="1"/>
          </p:cNvSpPr>
          <p:nvPr>
            <p:ph type="sldNum" sz="quarter" idx="5"/>
          </p:nvPr>
        </p:nvSpPr>
        <p:spPr>
          <a:ln/>
        </p:spPr>
        <p:txBody>
          <a:bodyPr/>
          <a:lstStyle/>
          <a:p>
            <a:fld id="{7425534C-498D-5F4A-9598-83B7AB960518}" type="slidenum">
              <a:rPr lang="zh-CN" altLang="en-US"/>
              <a:pPr/>
              <a:t>32</a:t>
            </a:fld>
            <a:endParaRPr lang="en-US" altLang="zh-CN"/>
          </a:p>
        </p:txBody>
      </p:sp>
      <p:sp>
        <p:nvSpPr>
          <p:cNvPr id="58370" name="Rectangle 2">
            <a:extLst>
              <a:ext uri="{FF2B5EF4-FFF2-40B4-BE49-F238E27FC236}">
                <a16:creationId xmlns:a16="http://schemas.microsoft.com/office/drawing/2014/main" id="{4FEAB0DE-DCD0-D348-BAF0-D7474FA55927}"/>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088048F4-14D8-3041-89CB-115DDD04BC4D}"/>
              </a:ext>
            </a:extLst>
          </p:cNvPr>
          <p:cNvSpPr>
            <a:spLocks noGrp="1" noChangeArrowheads="1"/>
          </p:cNvSpPr>
          <p:nvPr>
            <p:ph type="body" idx="1"/>
          </p:nvPr>
        </p:nvSpPr>
        <p:spPr/>
        <p:txBody>
          <a:bodyPr/>
          <a:lstStyle/>
          <a:p>
            <a:r>
              <a:rPr lang="en-US" altLang="zh-CN">
                <a:ea typeface="宋体" panose="02010600030101010101" pitchFamily="2" charset="-122"/>
              </a:rPr>
              <a:t>To answer these question, we again turn to 5S.</a:t>
            </a:r>
          </a:p>
        </p:txBody>
      </p:sp>
    </p:spTree>
    <p:extLst>
      <p:ext uri="{BB962C8B-B14F-4D97-AF65-F5344CB8AC3E}">
        <p14:creationId xmlns:p14="http://schemas.microsoft.com/office/powerpoint/2010/main" val="4874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43</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empty background">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97887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1.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slide" Target="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762000" y="1981200"/>
            <a:ext cx="7696200" cy="1143000"/>
          </a:xfrm>
        </p:spPr>
        <p:txBody>
          <a:bodyPr/>
          <a:lstStyle/>
          <a:p>
            <a:pPr eaLnBrk="1" hangingPunct="1"/>
            <a:r>
              <a:rPr lang="en-US" sz="4000" b="1" dirty="0"/>
              <a:t>BIRDS 2021 Invited</a:t>
            </a:r>
            <a:br>
              <a:rPr lang="en-US" sz="4000" b="1" dirty="0"/>
            </a:br>
            <a:r>
              <a:rPr lang="en-US" sz="2400" b="1" dirty="0"/>
              <a:t>(with CHIIR 2021, online)</a:t>
            </a:r>
            <a:br>
              <a:rPr lang="en-US" sz="2400" b="1" dirty="0"/>
            </a:br>
            <a:br>
              <a:rPr lang="en-US" sz="2400" b="1" dirty="0"/>
            </a:br>
            <a:br>
              <a:rPr lang="en-US" sz="2400" b="1" dirty="0"/>
            </a:br>
            <a:r>
              <a:rPr lang="en-US" sz="3200" b="1" dirty="0"/>
              <a:t>User Discovery and Exploration in Future Digital Libraries</a:t>
            </a:r>
            <a:br>
              <a:rPr lang="en-US" sz="3200" b="1" dirty="0"/>
            </a:br>
            <a:br>
              <a:rPr lang="en-US" sz="3200" dirty="0"/>
            </a:br>
            <a:r>
              <a:rPr lang="en-US" sz="3200" dirty="0"/>
              <a:t>by Edward A. Fox</a:t>
            </a:r>
            <a:br>
              <a:rPr lang="en-US" sz="3200" dirty="0"/>
            </a:br>
            <a:r>
              <a:rPr lang="en-US" sz="2400" dirty="0" err="1"/>
              <a:t>ORCiD</a:t>
            </a:r>
            <a:r>
              <a:rPr lang="en-US" sz="2400" dirty="0"/>
              <a:t>: 0000-0003-1447-6870 </a:t>
            </a:r>
            <a:br>
              <a:rPr lang="en-US" sz="3200" dirty="0"/>
            </a:br>
            <a:br>
              <a:rPr lang="en-US" sz="3200" dirty="0"/>
            </a:br>
            <a:endParaRPr lang="en-US" sz="3200" dirty="0"/>
          </a:p>
        </p:txBody>
      </p:sp>
      <p:sp>
        <p:nvSpPr>
          <p:cNvPr id="8" name="Rectangle 3"/>
          <p:cNvSpPr txBox="1">
            <a:spLocks noChangeArrowheads="1"/>
          </p:cNvSpPr>
          <p:nvPr/>
        </p:nvSpPr>
        <p:spPr bwMode="auto">
          <a:xfrm>
            <a:off x="457200" y="4386263"/>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2400" b="0" kern="0" dirty="0">
                <a:latin typeface="+mj-lt"/>
              </a:rPr>
              <a:t>http://</a:t>
            </a:r>
            <a:r>
              <a:rPr lang="en-US" sz="2400" b="0" kern="0" dirty="0" err="1">
                <a:latin typeface="+mj-lt"/>
              </a:rPr>
              <a:t>fox.cs.vt.edu</a:t>
            </a:r>
            <a:r>
              <a:rPr lang="en-US" sz="2400" b="0" kern="0" dirty="0">
                <a:latin typeface="+mj-lt"/>
              </a:rPr>
              <a:t>/talks/2021/20210319FoxBIRDS.pptx</a:t>
            </a:r>
          </a:p>
          <a:p>
            <a:pPr marL="342900" indent="-342900">
              <a:spcBef>
                <a:spcPct val="20000"/>
              </a:spcBef>
              <a:buFontTx/>
              <a:buChar char="•"/>
              <a:defRPr/>
            </a:pPr>
            <a:r>
              <a:rPr lang="en-US" sz="3200" b="0" kern="0" dirty="0" err="1">
                <a:latin typeface="+mn-lt"/>
              </a:rPr>
              <a:t>fox@vt.edu</a:t>
            </a:r>
            <a:r>
              <a:rPr lang="en-US" sz="3200" b="0" kern="0" dirty="0">
                <a:latin typeface="+mn-lt"/>
              </a:rPr>
              <a:t>    http://</a:t>
            </a:r>
            <a:r>
              <a:rPr lang="en-US" sz="3200" b="0" kern="0" dirty="0" err="1">
                <a:latin typeface="+mn-lt"/>
              </a:rPr>
              <a:t>fox.cs.vt.edu</a:t>
            </a:r>
            <a:endParaRPr lang="en-US" sz="3200" b="0" kern="0" dirty="0">
              <a:latin typeface="+mn-lt"/>
            </a:endParaRPr>
          </a:p>
          <a:p>
            <a:pPr marL="342900" indent="-342900">
              <a:spcBef>
                <a:spcPct val="20000"/>
              </a:spcBef>
              <a:buFontTx/>
              <a:buChar char="•"/>
              <a:defRPr/>
            </a:pPr>
            <a:r>
              <a:rPr lang="en-US" sz="3200" b="0" kern="0" dirty="0">
                <a:latin typeface="+mn-lt"/>
              </a:rPr>
              <a:t>Dept. of Computer Science, Virginia Tech</a:t>
            </a:r>
          </a:p>
          <a:p>
            <a:pPr marL="342900" indent="-342900">
              <a:spcBef>
                <a:spcPct val="20000"/>
              </a:spcBef>
              <a:buFontTx/>
              <a:buChar char="•"/>
              <a:defRPr/>
            </a:pPr>
            <a:r>
              <a:rPr lang="en-US" sz="3200" b="0" kern="0" dirty="0">
                <a:latin typeface="+mn-lt"/>
              </a:rPr>
              <a:t>Blacksburg, VA 24061 USA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CE54E0-E18A-E642-A4F6-80F5A8599485}"/>
              </a:ext>
            </a:extLst>
          </p:cNvPr>
          <p:cNvSpPr>
            <a:spLocks noGrp="1"/>
          </p:cNvSpPr>
          <p:nvPr>
            <p:ph type="sldNum" sz="quarter" idx="12"/>
          </p:nvPr>
        </p:nvSpPr>
        <p:spPr/>
        <p:txBody>
          <a:bodyPr/>
          <a:lstStyle/>
          <a:p>
            <a:pPr>
              <a:defRPr/>
            </a:pPr>
            <a:fld id="{65564D9D-38AD-4D32-A802-7F9E5541B4AC}" type="slidenum">
              <a:rPr lang="en-US" smtClean="0"/>
              <a:pPr>
                <a:defRPr/>
              </a:pPr>
              <a:t>10</a:t>
            </a:fld>
            <a:endParaRPr lang="en-US"/>
          </a:p>
        </p:txBody>
      </p:sp>
      <p:pic>
        <p:nvPicPr>
          <p:cNvPr id="9" name="Picture 8">
            <a:extLst>
              <a:ext uri="{FF2B5EF4-FFF2-40B4-BE49-F238E27FC236}">
                <a16:creationId xmlns:a16="http://schemas.microsoft.com/office/drawing/2014/main" id="{AE79F2AC-2E17-1B44-BABB-A4FFC102A780}"/>
              </a:ext>
            </a:extLst>
          </p:cNvPr>
          <p:cNvPicPr>
            <a:picLocks noChangeAspect="1"/>
          </p:cNvPicPr>
          <p:nvPr/>
        </p:nvPicPr>
        <p:blipFill>
          <a:blip r:embed="rId2"/>
          <a:stretch>
            <a:fillRect/>
          </a:stretch>
        </p:blipFill>
        <p:spPr>
          <a:xfrm>
            <a:off x="0" y="0"/>
            <a:ext cx="2527300" cy="3213100"/>
          </a:xfrm>
          <a:prstGeom prst="rect">
            <a:avLst/>
          </a:prstGeom>
        </p:spPr>
      </p:pic>
      <p:pic>
        <p:nvPicPr>
          <p:cNvPr id="11" name="Picture 10">
            <a:extLst>
              <a:ext uri="{FF2B5EF4-FFF2-40B4-BE49-F238E27FC236}">
                <a16:creationId xmlns:a16="http://schemas.microsoft.com/office/drawing/2014/main" id="{5406349D-C6F2-F246-A84F-C96F01417BCE}"/>
              </a:ext>
            </a:extLst>
          </p:cNvPr>
          <p:cNvPicPr>
            <a:picLocks noChangeAspect="1"/>
          </p:cNvPicPr>
          <p:nvPr/>
        </p:nvPicPr>
        <p:blipFill>
          <a:blip r:embed="rId3"/>
          <a:stretch>
            <a:fillRect/>
          </a:stretch>
        </p:blipFill>
        <p:spPr>
          <a:xfrm>
            <a:off x="2667000" y="21770"/>
            <a:ext cx="6455229" cy="3394201"/>
          </a:xfrm>
          <a:prstGeom prst="rect">
            <a:avLst/>
          </a:prstGeom>
        </p:spPr>
      </p:pic>
      <p:pic>
        <p:nvPicPr>
          <p:cNvPr id="12" name="Picture 11">
            <a:extLst>
              <a:ext uri="{FF2B5EF4-FFF2-40B4-BE49-F238E27FC236}">
                <a16:creationId xmlns:a16="http://schemas.microsoft.com/office/drawing/2014/main" id="{57936F5A-0040-6F41-9901-6BE1FA9942DA}"/>
              </a:ext>
            </a:extLst>
          </p:cNvPr>
          <p:cNvPicPr>
            <a:picLocks noChangeAspect="1"/>
          </p:cNvPicPr>
          <p:nvPr/>
        </p:nvPicPr>
        <p:blipFill>
          <a:blip r:embed="rId4"/>
          <a:stretch>
            <a:fillRect/>
          </a:stretch>
        </p:blipFill>
        <p:spPr>
          <a:xfrm>
            <a:off x="-533400" y="3505200"/>
            <a:ext cx="3764044" cy="2819400"/>
          </a:xfrm>
          <a:prstGeom prst="rect">
            <a:avLst/>
          </a:prstGeom>
        </p:spPr>
      </p:pic>
      <p:pic>
        <p:nvPicPr>
          <p:cNvPr id="6" name="Picture 5">
            <a:extLst>
              <a:ext uri="{FF2B5EF4-FFF2-40B4-BE49-F238E27FC236}">
                <a16:creationId xmlns:a16="http://schemas.microsoft.com/office/drawing/2014/main" id="{9D95FB4B-71EA-F74E-B961-1C851F9DAC62}"/>
              </a:ext>
            </a:extLst>
          </p:cNvPr>
          <p:cNvPicPr>
            <a:picLocks noChangeAspect="1"/>
          </p:cNvPicPr>
          <p:nvPr/>
        </p:nvPicPr>
        <p:blipFill>
          <a:blip r:embed="rId5"/>
          <a:stretch>
            <a:fillRect/>
          </a:stretch>
        </p:blipFill>
        <p:spPr>
          <a:xfrm>
            <a:off x="2819400" y="3505200"/>
            <a:ext cx="6276278" cy="3352800"/>
          </a:xfrm>
          <a:prstGeom prst="rect">
            <a:avLst/>
          </a:prstGeom>
        </p:spPr>
      </p:pic>
    </p:spTree>
    <p:extLst>
      <p:ext uri="{BB962C8B-B14F-4D97-AF65-F5344CB8AC3E}">
        <p14:creationId xmlns:p14="http://schemas.microsoft.com/office/powerpoint/2010/main" val="196697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Overview</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763000" cy="4756150"/>
          </a:xfrm>
        </p:spPr>
        <p:txBody>
          <a:bodyPr/>
          <a:lstStyle/>
          <a:p>
            <a:pPr marL="457200" indent="-457200">
              <a:spcBef>
                <a:spcPct val="50000"/>
              </a:spcBef>
            </a:pPr>
            <a:r>
              <a:rPr lang="en-US" altLang="en-US" dirty="0"/>
              <a:t>As JCR </a:t>
            </a:r>
            <a:r>
              <a:rPr lang="en-US" altLang="en-US" dirty="0" err="1"/>
              <a:t>Licklider</a:t>
            </a:r>
            <a:r>
              <a:rPr lang="en-US" altLang="en-US" dirty="0"/>
              <a:t> forecast in 1965 in his “Libraries of the Future” (report for CLR)</a:t>
            </a:r>
          </a:p>
          <a:p>
            <a:pPr marL="457200" indent="-457200">
              <a:spcBef>
                <a:spcPct val="50000"/>
              </a:spcBef>
            </a:pPr>
            <a:r>
              <a:rPr lang="en-US" altLang="ko-KR" sz="2400" dirty="0">
                <a:ea typeface="宋体" panose="02010600030101010101" pitchFamily="2" charset="-122"/>
              </a:rPr>
              <a:t>Highly effective human-computer symbiosis in </a:t>
            </a:r>
            <a:r>
              <a:rPr lang="en-US" altLang="ko-KR" sz="2400" dirty="0" err="1">
                <a:ea typeface="宋体" panose="02010600030101010101" pitchFamily="2" charset="-122"/>
              </a:rPr>
              <a:t>p</a:t>
            </a:r>
            <a:r>
              <a:rPr lang="en-US" altLang="en-US" sz="2400" dirty="0" err="1">
                <a:ea typeface="宋体" panose="02010600030101010101" pitchFamily="2" charset="-122"/>
              </a:rPr>
              <a:t>rocognitive</a:t>
            </a:r>
            <a:r>
              <a:rPr lang="en-US" altLang="en-US" sz="2400" dirty="0">
                <a:ea typeface="宋体" panose="02010600030101010101" pitchFamily="2" charset="-122"/>
              </a:rPr>
              <a:t> systems that mediate online interactions with knowledge</a:t>
            </a:r>
          </a:p>
          <a:p>
            <a:pPr marL="457200" indent="-457200">
              <a:spcBef>
                <a:spcPct val="50000"/>
              </a:spcBef>
            </a:pPr>
            <a:r>
              <a:rPr lang="en-US" altLang="en-US" sz="2400" dirty="0">
                <a:ea typeface="宋体" panose="02010600030101010101" pitchFamily="2" charset="-122"/>
              </a:rPr>
              <a:t>Knowledge: acquisition, organization, use</a:t>
            </a:r>
          </a:p>
          <a:p>
            <a:pPr marL="457200" indent="-457200">
              <a:spcBef>
                <a:spcPct val="50000"/>
              </a:spcBef>
            </a:pPr>
            <a:r>
              <a:rPr lang="en-US" altLang="en-US" sz="2400" dirty="0">
                <a:ea typeface="宋体" panose="02010600030101010101" pitchFamily="2" charset="-122"/>
              </a:rPr>
              <a:t>Analysis: files, documents, texts, words</a:t>
            </a:r>
            <a:endParaRPr lang="en-US" altLang="en-US" sz="2400" dirty="0"/>
          </a:p>
          <a:p>
            <a:pPr marL="457200" indent="-457200">
              <a:spcBef>
                <a:spcPct val="50000"/>
              </a:spcBef>
            </a:pPr>
            <a:r>
              <a:rPr lang="en-US" altLang="en-US" sz="2400" dirty="0">
                <a:ea typeface="宋体" panose="02010600030101010101" pitchFamily="2" charset="-122"/>
              </a:rPr>
              <a:t>Marry information retrieval, question-answering, NLP</a:t>
            </a:r>
          </a:p>
          <a:p>
            <a:pPr marL="457200" indent="-457200">
              <a:spcBef>
                <a:spcPct val="50000"/>
              </a:spcBef>
            </a:pPr>
            <a:r>
              <a:rPr lang="en-US" altLang="en-US" sz="2400" dirty="0">
                <a:ea typeface="宋体" panose="02010600030101010101" pitchFamily="2" charset="-122"/>
              </a:rPr>
              <a:t>Adaptive self-organization, associative chaining</a:t>
            </a:r>
          </a:p>
          <a:p>
            <a:pPr marL="457200" indent="-457200">
              <a:spcBef>
                <a:spcPct val="50000"/>
              </a:spcBef>
            </a:pPr>
            <a:r>
              <a:rPr lang="en-US" altLang="en-US" sz="2400" dirty="0">
                <a:ea typeface="宋体" panose="02010600030101010101" pitchFamily="2" charset="-122"/>
              </a:rPr>
              <a:t>Leverage: set theory, spaces, functions, relations, predicate calculus, higher-order knowledge representations</a:t>
            </a:r>
          </a:p>
        </p:txBody>
      </p:sp>
    </p:spTree>
    <p:extLst>
      <p:ext uri="{BB962C8B-B14F-4D97-AF65-F5344CB8AC3E}">
        <p14:creationId xmlns:p14="http://schemas.microsoft.com/office/powerpoint/2010/main" val="29091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Closing Challenge</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763000" cy="4756150"/>
          </a:xfrm>
        </p:spPr>
        <p:txBody>
          <a:bodyPr/>
          <a:lstStyle/>
          <a:p>
            <a:pPr marL="457200" indent="-457200">
              <a:spcBef>
                <a:spcPct val="50000"/>
              </a:spcBef>
            </a:pPr>
            <a:r>
              <a:rPr lang="en-US" altLang="en-US" dirty="0"/>
              <a:t>(4) A sympathetic, cooperative, verbal, community is a fundamental essential for the development of a sophisticated verbal mechanism. To develop complex language behavior . . .</a:t>
            </a:r>
          </a:p>
          <a:p>
            <a:pPr marL="457200" indent="-457200">
              <a:spcBef>
                <a:spcPct val="50000"/>
              </a:spcBef>
            </a:pPr>
            <a:r>
              <a:rPr lang="en-US" altLang="en-US" dirty="0"/>
              <a:t>(5) no one seems likely to design or invent a formal system capable of automating sophisticated language behavior. The best approach … to call for a formal base plus an overlay of experience gained in interaction with the cooperative verbal community.</a:t>
            </a:r>
          </a:p>
        </p:txBody>
      </p:sp>
    </p:spTree>
    <p:extLst>
      <p:ext uri="{BB962C8B-B14F-4D97-AF65-F5344CB8AC3E}">
        <p14:creationId xmlns:p14="http://schemas.microsoft.com/office/powerpoint/2010/main" val="164139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b="1"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13</a:t>
            </a:fld>
            <a:endParaRPr lang="en-US"/>
          </a:p>
        </p:txBody>
      </p:sp>
    </p:spTree>
    <p:extLst>
      <p:ext uri="{BB962C8B-B14F-4D97-AF65-F5344CB8AC3E}">
        <p14:creationId xmlns:p14="http://schemas.microsoft.com/office/powerpoint/2010/main" val="316470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5S Motivation</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458200" cy="4756150"/>
          </a:xfrm>
        </p:spPr>
        <p:txBody>
          <a:bodyPr/>
          <a:lstStyle/>
          <a:p>
            <a:pPr marL="457200" indent="-457200">
              <a:spcBef>
                <a:spcPct val="50000"/>
              </a:spcBef>
            </a:pPr>
            <a:r>
              <a:rPr lang="en-US" altLang="en-US" dirty="0"/>
              <a:t>DLs are not benefiting from formal theories as have other CS fields: DB, IR, PL, etc.</a:t>
            </a:r>
          </a:p>
          <a:p>
            <a:pPr marL="457200" indent="-457200">
              <a:spcBef>
                <a:spcPct val="50000"/>
              </a:spcBef>
            </a:pPr>
            <a:r>
              <a:rPr lang="en-US" altLang="en-US" dirty="0"/>
              <a:t>DL construction: difficult, ad-hoc, lacking support for tailoring/customization</a:t>
            </a:r>
          </a:p>
          <a:p>
            <a:pPr marL="457200" indent="-457200">
              <a:spcBef>
                <a:spcPct val="50000"/>
              </a:spcBef>
            </a:pPr>
            <a:r>
              <a:rPr lang="en-US" altLang="en-US" dirty="0"/>
              <a:t>Conceptual modeling, requirements analysis, and methodological approaches are rarely supported in DL development.</a:t>
            </a:r>
          </a:p>
          <a:p>
            <a:pPr marL="457200" indent="-457200">
              <a:spcBef>
                <a:spcPct val="50000"/>
              </a:spcBef>
            </a:pPr>
            <a:r>
              <a:rPr lang="en-US" altLang="en-US" sz="2400" dirty="0"/>
              <a:t>See my 9/2004 invited talk in Beijing “Digital Libraries for Education: Foundations to Case Studies” </a:t>
            </a:r>
            <a:r>
              <a:rPr lang="en-US" altLang="zh-CN" sz="2400" dirty="0">
                <a:ea typeface="宋体" panose="02010600030101010101" pitchFamily="2" charset="-122"/>
              </a:rPr>
              <a:t>http://</a:t>
            </a:r>
            <a:r>
              <a:rPr lang="en-US" altLang="zh-CN" sz="2400" dirty="0" err="1">
                <a:ea typeface="宋体" panose="02010600030101010101" pitchFamily="2" charset="-122"/>
              </a:rPr>
              <a:t>fox.cs.vt.edu</a:t>
            </a:r>
            <a:r>
              <a:rPr lang="en-US" altLang="zh-CN" sz="2400" dirty="0">
                <a:ea typeface="宋体" panose="02010600030101010101" pitchFamily="2" charset="-122"/>
              </a:rPr>
              <a:t>/talks/2004/200409BeijingDL.ppt</a:t>
            </a:r>
            <a:endParaRPr lang="en-US" altLang="ko-KR" sz="2400" dirty="0">
              <a:ea typeface="宋体" panose="02010600030101010101" pitchFamily="2" charset="-122"/>
            </a:endParaRPr>
          </a:p>
          <a:p>
            <a:pPr marL="457200" indent="-457200">
              <a:spcBef>
                <a:spcPct val="50000"/>
              </a:spcBef>
            </a:pPr>
            <a:endParaRPr lang="en-US" altLang="en-US" dirty="0"/>
          </a:p>
        </p:txBody>
      </p:sp>
    </p:spTree>
    <p:extLst>
      <p:ext uri="{BB962C8B-B14F-4D97-AF65-F5344CB8AC3E}">
        <p14:creationId xmlns:p14="http://schemas.microsoft.com/office/powerpoint/2010/main" val="67804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15</a:t>
            </a:fld>
            <a:endParaRPr lang="en-US"/>
          </a:p>
        </p:txBody>
      </p:sp>
      <p:pic>
        <p:nvPicPr>
          <p:cNvPr id="6" name="Picture 5" descr="A screenshot of a cell phone&#10;&#10;Description automatically generated">
            <a:extLst>
              <a:ext uri="{FF2B5EF4-FFF2-40B4-BE49-F238E27FC236}">
                <a16:creationId xmlns:a16="http://schemas.microsoft.com/office/drawing/2014/main" id="{3278C229-A067-D142-9E42-3EB5A88A9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541" y="1143000"/>
            <a:ext cx="4599459" cy="5715000"/>
          </a:xfrm>
          <a:prstGeom prst="rect">
            <a:avLst/>
          </a:prstGeom>
        </p:spPr>
      </p:pic>
      <p:pic>
        <p:nvPicPr>
          <p:cNvPr id="8" name="Picture 7">
            <a:extLst>
              <a:ext uri="{FF2B5EF4-FFF2-40B4-BE49-F238E27FC236}">
                <a16:creationId xmlns:a16="http://schemas.microsoft.com/office/drawing/2014/main" id="{1A591D1B-6B73-F740-8091-59CAB280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44957" cy="5638800"/>
          </a:xfrm>
          <a:prstGeom prst="rect">
            <a:avLst/>
          </a:prstGeom>
        </p:spPr>
      </p:pic>
      <p:sp>
        <p:nvSpPr>
          <p:cNvPr id="2" name="TextBox 1">
            <a:extLst>
              <a:ext uri="{FF2B5EF4-FFF2-40B4-BE49-F238E27FC236}">
                <a16:creationId xmlns:a16="http://schemas.microsoft.com/office/drawing/2014/main" id="{038C69DF-2F5A-A945-84C5-19018BB6117F}"/>
              </a:ext>
            </a:extLst>
          </p:cNvPr>
          <p:cNvSpPr txBox="1"/>
          <p:nvPr/>
        </p:nvSpPr>
        <p:spPr>
          <a:xfrm>
            <a:off x="132193" y="5715000"/>
            <a:ext cx="3940502" cy="1077218"/>
          </a:xfrm>
          <a:prstGeom prst="rect">
            <a:avLst/>
          </a:prstGeom>
          <a:noFill/>
        </p:spPr>
        <p:txBody>
          <a:bodyPr wrap="none" rtlCol="0">
            <a:spAutoFit/>
          </a:bodyPr>
          <a:lstStyle/>
          <a:p>
            <a:pPr algn="ctr"/>
            <a:r>
              <a:rPr lang="en-US" sz="3200" dirty="0"/>
              <a:t>Ch. 2:  Exploration;</a:t>
            </a:r>
          </a:p>
          <a:p>
            <a:pPr algn="ctr"/>
            <a:r>
              <a:rPr lang="en-US" sz="3200" dirty="0"/>
              <a:t>App. D2 pp. 91-100</a:t>
            </a:r>
          </a:p>
        </p:txBody>
      </p:sp>
    </p:spTree>
    <p:extLst>
      <p:ext uri="{BB962C8B-B14F-4D97-AF65-F5344CB8AC3E}">
        <p14:creationId xmlns:p14="http://schemas.microsoft.com/office/powerpoint/2010/main" val="277575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16</a:t>
            </a:fld>
            <a:endParaRPr lang="en-US"/>
          </a:p>
        </p:txBody>
      </p:sp>
      <p:pic>
        <p:nvPicPr>
          <p:cNvPr id="3" name="Picture 2">
            <a:extLst>
              <a:ext uri="{FF2B5EF4-FFF2-40B4-BE49-F238E27FC236}">
                <a16:creationId xmlns:a16="http://schemas.microsoft.com/office/drawing/2014/main" id="{4E05E86B-A40B-6140-B5F0-72B163E14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02799" cy="5715000"/>
          </a:xfrm>
          <a:prstGeom prst="rect">
            <a:avLst/>
          </a:prstGeom>
        </p:spPr>
      </p:pic>
      <p:pic>
        <p:nvPicPr>
          <p:cNvPr id="6" name="Picture 5">
            <a:extLst>
              <a:ext uri="{FF2B5EF4-FFF2-40B4-BE49-F238E27FC236}">
                <a16:creationId xmlns:a16="http://schemas.microsoft.com/office/drawing/2014/main" id="{B6E5EB4D-D77B-BC4D-B585-CE6FA8B1A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200256"/>
            <a:ext cx="4572000" cy="5657744"/>
          </a:xfrm>
          <a:prstGeom prst="rect">
            <a:avLst/>
          </a:prstGeom>
        </p:spPr>
      </p:pic>
    </p:spTree>
    <p:extLst>
      <p:ext uri="{BB962C8B-B14F-4D97-AF65-F5344CB8AC3E}">
        <p14:creationId xmlns:p14="http://schemas.microsoft.com/office/powerpoint/2010/main" val="973104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0" name="Rectangle 2">
            <a:extLst>
              <a:ext uri="{FF2B5EF4-FFF2-40B4-BE49-F238E27FC236}">
                <a16:creationId xmlns:a16="http://schemas.microsoft.com/office/drawing/2014/main" id="{9DF817DA-A670-124C-8417-FD5688F948BB}"/>
              </a:ext>
            </a:extLst>
          </p:cNvPr>
          <p:cNvSpPr>
            <a:spLocks noGrp="1" noChangeArrowheads="1"/>
          </p:cNvSpPr>
          <p:nvPr>
            <p:ph type="title"/>
          </p:nvPr>
        </p:nvSpPr>
        <p:spPr>
          <a:xfrm>
            <a:off x="838200" y="381000"/>
            <a:ext cx="7620000" cy="685800"/>
          </a:xfrm>
          <a:noFill/>
          <a:ln/>
        </p:spPr>
        <p:txBody>
          <a:bodyPr/>
          <a:lstStyle/>
          <a:p>
            <a:r>
              <a:rPr lang="en-US" altLang="en-US" b="1" dirty="0"/>
              <a:t>Definition: Digital Libraries are complex systems that</a:t>
            </a:r>
          </a:p>
        </p:txBody>
      </p:sp>
      <p:sp>
        <p:nvSpPr>
          <p:cNvPr id="2280451" name="Rectangle 3">
            <a:extLst>
              <a:ext uri="{FF2B5EF4-FFF2-40B4-BE49-F238E27FC236}">
                <a16:creationId xmlns:a16="http://schemas.microsoft.com/office/drawing/2014/main" id="{81885461-27AF-1044-9302-734378580C7C}"/>
              </a:ext>
            </a:extLst>
          </p:cNvPr>
          <p:cNvSpPr>
            <a:spLocks noGrp="1" noChangeArrowheads="1"/>
          </p:cNvSpPr>
          <p:nvPr>
            <p:ph type="body" idx="1"/>
          </p:nvPr>
        </p:nvSpPr>
        <p:spPr>
          <a:xfrm>
            <a:off x="152400" y="2133600"/>
            <a:ext cx="9525000" cy="3581400"/>
          </a:xfrm>
          <a:noFill/>
          <a:ln/>
        </p:spPr>
        <p:txBody>
          <a:bodyPr/>
          <a:lstStyle/>
          <a:p>
            <a:pPr marL="742950" indent="-742950">
              <a:spcBef>
                <a:spcPts val="800"/>
              </a:spcBef>
              <a:spcAft>
                <a:spcPts val="800"/>
              </a:spcAft>
              <a:buFont typeface="+mj-lt"/>
              <a:buAutoNum type="arabicPeriod"/>
            </a:pPr>
            <a:r>
              <a:rPr lang="en-US" altLang="en-US" dirty="0"/>
              <a:t>help satisfy info needs of users (societies)</a:t>
            </a:r>
          </a:p>
          <a:p>
            <a:pPr marL="742950" indent="-742950">
              <a:spcBef>
                <a:spcPts val="800"/>
              </a:spcBef>
              <a:spcAft>
                <a:spcPts val="800"/>
              </a:spcAft>
              <a:buFont typeface="+mj-lt"/>
              <a:buAutoNum type="arabicPeriod"/>
            </a:pPr>
            <a:r>
              <a:rPr lang="en-US" altLang="en-US" dirty="0"/>
              <a:t>provide info services (scenarios)</a:t>
            </a:r>
          </a:p>
          <a:p>
            <a:pPr marL="742950" indent="-742950">
              <a:spcBef>
                <a:spcPts val="800"/>
              </a:spcBef>
              <a:spcAft>
                <a:spcPts val="800"/>
              </a:spcAft>
              <a:buFont typeface="+mj-lt"/>
              <a:buAutoNum type="arabicPeriod"/>
            </a:pPr>
            <a:r>
              <a:rPr lang="en-US" altLang="en-US" dirty="0"/>
              <a:t>organize info in usable ways (structures)</a:t>
            </a:r>
          </a:p>
          <a:p>
            <a:pPr marL="742950" indent="-742950">
              <a:spcBef>
                <a:spcPts val="800"/>
              </a:spcBef>
              <a:spcAft>
                <a:spcPts val="800"/>
              </a:spcAft>
              <a:buFont typeface="+mj-lt"/>
              <a:buAutoNum type="arabicPeriod"/>
            </a:pPr>
            <a:r>
              <a:rPr lang="en-US" altLang="en-US" dirty="0"/>
              <a:t>present info in usable ways (spaces)</a:t>
            </a:r>
          </a:p>
          <a:p>
            <a:pPr marL="742950" indent="-742950">
              <a:spcBef>
                <a:spcPts val="800"/>
              </a:spcBef>
              <a:spcAft>
                <a:spcPts val="800"/>
              </a:spcAft>
              <a:buFont typeface="+mj-lt"/>
              <a:buAutoNum type="arabicPeriod"/>
            </a:pPr>
            <a:r>
              <a:rPr lang="en-US" altLang="en-US" dirty="0"/>
              <a:t>communicate info with users (streams)</a:t>
            </a:r>
          </a:p>
        </p:txBody>
      </p:sp>
    </p:spTree>
    <p:extLst>
      <p:ext uri="{BB962C8B-B14F-4D97-AF65-F5344CB8AC3E}">
        <p14:creationId xmlns:p14="http://schemas.microsoft.com/office/powerpoint/2010/main" val="256820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a:extLst>
              <a:ext uri="{FF2B5EF4-FFF2-40B4-BE49-F238E27FC236}">
                <a16:creationId xmlns:a16="http://schemas.microsoft.com/office/drawing/2014/main" id="{EFB8E555-19FC-E94D-896E-C8AFFA0EF77C}"/>
              </a:ext>
            </a:extLst>
          </p:cNvPr>
          <p:cNvSpPr>
            <a:spLocks noGrp="1" noChangeArrowheads="1"/>
          </p:cNvSpPr>
          <p:nvPr>
            <p:ph type="title"/>
          </p:nvPr>
        </p:nvSpPr>
        <p:spPr>
          <a:xfrm>
            <a:off x="533400" y="304800"/>
            <a:ext cx="7543800" cy="533400"/>
          </a:xfrm>
        </p:spPr>
        <p:txBody>
          <a:bodyPr/>
          <a:lstStyle/>
          <a:p>
            <a:r>
              <a:rPr lang="en-US" altLang="en-US" sz="3600" b="1" dirty="0"/>
              <a:t>5S Model: Definitions</a:t>
            </a:r>
            <a:br>
              <a:rPr lang="en-US" altLang="en-US" sz="3600" dirty="0"/>
            </a:br>
            <a:endParaRPr lang="en-US" altLang="en-US" sz="3600" dirty="0"/>
          </a:p>
        </p:txBody>
      </p:sp>
      <p:graphicFrame>
        <p:nvGraphicFramePr>
          <p:cNvPr id="2310147" name="Group 3">
            <a:extLst>
              <a:ext uri="{FF2B5EF4-FFF2-40B4-BE49-F238E27FC236}">
                <a16:creationId xmlns:a16="http://schemas.microsoft.com/office/drawing/2014/main" id="{346EDFF4-557F-974C-B5E7-511E4047C731}"/>
              </a:ext>
            </a:extLst>
          </p:cNvPr>
          <p:cNvGraphicFramePr>
            <a:graphicFrameLocks noGrp="1"/>
          </p:cNvGraphicFramePr>
          <p:nvPr>
            <p:ph type="body" idx="1"/>
          </p:nvPr>
        </p:nvGraphicFramePr>
        <p:xfrm>
          <a:off x="304800" y="914400"/>
          <a:ext cx="8610600" cy="5624832"/>
        </p:xfrm>
        <a:graphic>
          <a:graphicData uri="http://schemas.openxmlformats.org/drawingml/2006/table">
            <a:tbl>
              <a:tblPr/>
              <a:tblGrid>
                <a:gridCol w="3711575">
                  <a:extLst>
                    <a:ext uri="{9D8B030D-6E8A-4147-A177-3AD203B41FA5}">
                      <a16:colId xmlns:a16="http://schemas.microsoft.com/office/drawing/2014/main" val="3066625667"/>
                    </a:ext>
                  </a:extLst>
                </a:gridCol>
                <a:gridCol w="4899025">
                  <a:extLst>
                    <a:ext uri="{9D8B030D-6E8A-4147-A177-3AD203B41FA5}">
                      <a16:colId xmlns:a16="http://schemas.microsoft.com/office/drawing/2014/main" val="3962881480"/>
                    </a:ext>
                  </a:extLst>
                </a:gridCol>
              </a:tblGrid>
              <a:tr h="609600">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rPr>
                        <a:t>5S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rPr>
                        <a:t>Definition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52520661"/>
                  </a:ext>
                </a:extLst>
              </a:tr>
              <a:tr h="938213">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Sequences of elements of an arbitrary type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31573573"/>
                  </a:ext>
                </a:extLst>
              </a:tr>
              <a:tr h="704850">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Labeled directed graphs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410688890"/>
                  </a:ext>
                </a:extLst>
              </a:tr>
              <a:tr h="630238">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Spatial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Sets and operations on those sets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6019469"/>
                  </a:ext>
                </a:extLst>
              </a:tr>
              <a:tr h="1773238">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1" u="none" strike="noStrike" cap="none" normalizeH="0" baseline="0">
                          <a:ln>
                            <a:noFill/>
                          </a:ln>
                          <a:solidFill>
                            <a:schemeClr val="tx1"/>
                          </a:solidFill>
                          <a:effectLst/>
                          <a:latin typeface="Times New Roman" panose="02020603050405020304" pitchFamily="18" charset="0"/>
                        </a:rPr>
                        <a:t>Sequences</a:t>
                      </a:r>
                      <a:r>
                        <a:rPr kumimoji="0" lang="en-US" altLang="en-US" sz="2400" b="0" i="0" u="none" strike="noStrike" cap="none" normalizeH="0" baseline="0">
                          <a:ln>
                            <a:noFill/>
                          </a:ln>
                          <a:solidFill>
                            <a:schemeClr val="tx1"/>
                          </a:solidFill>
                          <a:effectLst/>
                          <a:latin typeface="Times New Roman" panose="02020603050405020304" pitchFamily="18" charset="0"/>
                        </a:rPr>
                        <a:t> of </a:t>
                      </a:r>
                      <a:r>
                        <a:rPr kumimoji="0" lang="en-US" altLang="en-US" sz="2400" b="0" i="1" u="none" strike="noStrike" cap="none" normalizeH="0" baseline="0">
                          <a:ln>
                            <a:noFill/>
                          </a:ln>
                          <a:solidFill>
                            <a:schemeClr val="tx1"/>
                          </a:solidFill>
                          <a:effectLst/>
                          <a:latin typeface="Times New Roman" panose="02020603050405020304" pitchFamily="18" charset="0"/>
                        </a:rPr>
                        <a:t>events</a:t>
                      </a:r>
                      <a:r>
                        <a:rPr kumimoji="0" lang="en-US" altLang="en-US" sz="2400" b="0" i="0" u="none" strike="noStrike" cap="none" normalizeH="0" baseline="0">
                          <a:ln>
                            <a:noFill/>
                          </a:ln>
                          <a:solidFill>
                            <a:schemeClr val="tx1"/>
                          </a:solidFill>
                          <a:effectLst/>
                          <a:latin typeface="Times New Roman" panose="02020603050405020304" pitchFamily="18" charset="0"/>
                        </a:rPr>
                        <a:t> that modify </a:t>
                      </a:r>
                      <a:r>
                        <a:rPr kumimoji="0" lang="en-US" altLang="en-US" sz="2400" b="0" i="1" u="none" strike="noStrike" cap="none" normalizeH="0" baseline="0">
                          <a:ln>
                            <a:noFill/>
                          </a:ln>
                          <a:solidFill>
                            <a:schemeClr val="tx1"/>
                          </a:solidFill>
                          <a:effectLst/>
                          <a:latin typeface="Times New Roman" panose="02020603050405020304" pitchFamily="18" charset="0"/>
                        </a:rPr>
                        <a:t>states</a:t>
                      </a:r>
                      <a:r>
                        <a:rPr kumimoji="0" lang="en-US" altLang="en-US" sz="2400" b="0" i="0" u="none" strike="noStrike" cap="none" normalizeH="0" baseline="0">
                          <a:ln>
                            <a:noFill/>
                          </a:ln>
                          <a:solidFill>
                            <a:schemeClr val="tx1"/>
                          </a:solidFill>
                          <a:effectLst/>
                          <a:latin typeface="Times New Roman" panose="02020603050405020304" pitchFamily="18" charset="0"/>
                        </a:rPr>
                        <a:t> of a computation in order to accomplish some functional requirement.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3419519"/>
                  </a:ext>
                </a:extLst>
              </a:tr>
              <a:tr h="938213">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Societies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Sets of communities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13619561"/>
                  </a:ext>
                </a:extLst>
              </a:tr>
            </a:tbl>
          </a:graphicData>
        </a:graphic>
      </p:graphicFrame>
    </p:spTree>
    <p:extLst>
      <p:ext uri="{BB962C8B-B14F-4D97-AF65-F5344CB8AC3E}">
        <p14:creationId xmlns:p14="http://schemas.microsoft.com/office/powerpoint/2010/main" val="269605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4CFAF0B-A934-6A41-A7CA-5A6808B735E8}"/>
              </a:ext>
            </a:extLst>
          </p:cNvPr>
          <p:cNvSpPr>
            <a:spLocks noChangeArrowheads="1"/>
          </p:cNvSpPr>
          <p:nvPr/>
        </p:nvSpPr>
        <p:spPr bwMode="auto">
          <a:xfrm>
            <a:off x="381000" y="304800"/>
            <a:ext cx="312420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b="1" dirty="0">
                <a:ea typeface="宋体" panose="02010600030101010101" pitchFamily="2" charset="-122"/>
              </a:rPr>
              <a:t>5S for DLs</a:t>
            </a:r>
          </a:p>
        </p:txBody>
      </p:sp>
      <p:graphicFrame>
        <p:nvGraphicFramePr>
          <p:cNvPr id="126979" name="Group 3">
            <a:extLst>
              <a:ext uri="{FF2B5EF4-FFF2-40B4-BE49-F238E27FC236}">
                <a16:creationId xmlns:a16="http://schemas.microsoft.com/office/drawing/2014/main" id="{EA077A36-BE0B-1245-8407-60D754881AB8}"/>
              </a:ext>
            </a:extLst>
          </p:cNvPr>
          <p:cNvGraphicFramePr>
            <a:graphicFrameLocks noGrp="1"/>
          </p:cNvGraphicFramePr>
          <p:nvPr>
            <p:extLst>
              <p:ext uri="{D42A27DB-BD31-4B8C-83A1-F6EECF244321}">
                <p14:modId xmlns:p14="http://schemas.microsoft.com/office/powerpoint/2010/main" val="2750209742"/>
              </p:ext>
            </p:extLst>
          </p:nvPr>
        </p:nvGraphicFramePr>
        <p:xfrm>
          <a:off x="381000" y="1828800"/>
          <a:ext cx="8382000" cy="4846003"/>
        </p:xfrm>
        <a:graphic>
          <a:graphicData uri="http://schemas.openxmlformats.org/drawingml/2006/table">
            <a:tbl>
              <a:tblPr/>
              <a:tblGrid>
                <a:gridCol w="1516063">
                  <a:extLst>
                    <a:ext uri="{9D8B030D-6E8A-4147-A177-3AD203B41FA5}">
                      <a16:colId xmlns:a16="http://schemas.microsoft.com/office/drawing/2014/main" val="2142757052"/>
                    </a:ext>
                  </a:extLst>
                </a:gridCol>
                <a:gridCol w="3132137">
                  <a:extLst>
                    <a:ext uri="{9D8B030D-6E8A-4147-A177-3AD203B41FA5}">
                      <a16:colId xmlns:a16="http://schemas.microsoft.com/office/drawing/2014/main" val="700704714"/>
                    </a:ext>
                  </a:extLst>
                </a:gridCol>
                <a:gridCol w="3733800">
                  <a:extLst>
                    <a:ext uri="{9D8B030D-6E8A-4147-A177-3AD203B41FA5}">
                      <a16:colId xmlns:a16="http://schemas.microsoft.com/office/drawing/2014/main" val="1573772574"/>
                    </a:ext>
                  </a:extLst>
                </a:gridCol>
              </a:tblGrid>
              <a:tr h="469900">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01373908"/>
                  </a:ext>
                </a:extLst>
              </a:tr>
              <a:tr h="927100">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27923375"/>
                  </a:ext>
                </a:extLst>
              </a:tr>
              <a:tr h="93186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510458519"/>
                  </a:ext>
                </a:extLst>
              </a:tr>
              <a:tr h="600075">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478537514"/>
                  </a:ext>
                </a:extLst>
              </a:tr>
              <a:tr h="63341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79554621"/>
                  </a:ext>
                </a:extLst>
              </a:tr>
              <a:tr h="93821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976778925"/>
                  </a:ext>
                </a:extLst>
              </a:tr>
            </a:tbl>
          </a:graphicData>
        </a:graphic>
      </p:graphicFrame>
      <p:pic>
        <p:nvPicPr>
          <p:cNvPr id="5" name="Picture 5">
            <a:hlinkClick r:id="rId3" action="ppaction://hlinksldjump"/>
            <a:extLst>
              <a:ext uri="{FF2B5EF4-FFF2-40B4-BE49-F238E27FC236}">
                <a16:creationId xmlns:a16="http://schemas.microsoft.com/office/drawing/2014/main" id="{B373A766-F9A4-354A-B187-B0C078170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2657"/>
            <a:ext cx="1836783"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E744F389-CF62-3741-AC89-F4F84BC4A664}"/>
              </a:ext>
            </a:extLst>
          </p:cNvPr>
          <p:cNvSpPr>
            <a:spLocks noChangeArrowheads="1"/>
          </p:cNvSpPr>
          <p:nvPr/>
        </p:nvSpPr>
        <p:spPr bwMode="auto">
          <a:xfrm>
            <a:off x="4419601" y="261257"/>
            <a:ext cx="243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2400" b="1" dirty="0">
                <a:solidFill>
                  <a:schemeClr val="bg2">
                    <a:lumMod val="75000"/>
                  </a:schemeClr>
                </a:solidFill>
              </a:rPr>
              <a:t>Compare:</a:t>
            </a:r>
            <a:br>
              <a:rPr lang="en-US" altLang="en-US" sz="2400" b="1" dirty="0">
                <a:solidFill>
                  <a:schemeClr val="bg2">
                    <a:lumMod val="75000"/>
                  </a:schemeClr>
                </a:solidFill>
              </a:rPr>
            </a:br>
            <a:r>
              <a:rPr lang="en-US" altLang="en-US" sz="2400" b="1" dirty="0">
                <a:solidFill>
                  <a:schemeClr val="bg2">
                    <a:lumMod val="75000"/>
                  </a:schemeClr>
                </a:solidFill>
              </a:rPr>
              <a:t>5 elements</a:t>
            </a:r>
          </a:p>
          <a:p>
            <a:r>
              <a:rPr lang="en-US" altLang="en-US" sz="2400" dirty="0">
                <a:solidFill>
                  <a:schemeClr val="bg2">
                    <a:lumMod val="75000"/>
                  </a:schemeClr>
                </a:solidFill>
              </a:rPr>
              <a:t>(China)</a:t>
            </a:r>
            <a:endParaRPr lang="en-US" altLang="en-US" sz="2400" b="1" dirty="0">
              <a:solidFill>
                <a:schemeClr val="bg2">
                  <a:lumMod val="75000"/>
                </a:schemeClr>
              </a:solidFill>
            </a:endParaRPr>
          </a:p>
        </p:txBody>
      </p:sp>
    </p:spTree>
    <p:extLst>
      <p:ext uri="{BB962C8B-B14F-4D97-AF65-F5344CB8AC3E}">
        <p14:creationId xmlns:p14="http://schemas.microsoft.com/office/powerpoint/2010/main" val="149854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76200" y="609600"/>
            <a:ext cx="9296400" cy="4525963"/>
          </a:xfrm>
        </p:spPr>
        <p:txBody>
          <a:bodyPr/>
          <a:lstStyle/>
          <a:p>
            <a:pPr eaLnBrk="1" hangingPunct="1">
              <a:spcBef>
                <a:spcPts val="300"/>
              </a:spcBef>
            </a:pPr>
            <a:r>
              <a:rPr lang="en-US" sz="1800" dirty="0"/>
              <a:t>Mentors (</a:t>
            </a:r>
            <a:r>
              <a:rPr lang="en-US" sz="1800" dirty="0" err="1"/>
              <a:t>Licklider</a:t>
            </a:r>
            <a:r>
              <a:rPr lang="en-US" sz="1800" dirty="0"/>
              <a:t>, Kessler, Salton)</a:t>
            </a:r>
          </a:p>
          <a:p>
            <a:pPr eaLnBrk="1" hangingPunct="1">
              <a:spcBef>
                <a:spcPts val="300"/>
              </a:spcBef>
            </a:pPr>
            <a:r>
              <a:rPr lang="en-US" sz="1800" dirty="0"/>
              <a:t>Virginia Tech, CS, Digital Library Research Laboratory (DLRL)</a:t>
            </a:r>
          </a:p>
          <a:p>
            <a:pPr eaLnBrk="1" hangingPunct="1">
              <a:spcBef>
                <a:spcPts val="300"/>
              </a:spcBef>
            </a:pPr>
            <a:r>
              <a:rPr lang="en-US" sz="1800" dirty="0"/>
              <a:t>NSF, IMLS, and many other sponsors (see http://</a:t>
            </a:r>
            <a:r>
              <a:rPr lang="en-US" sz="1800" dirty="0" err="1"/>
              <a:t>fox.cs.vt.edu</a:t>
            </a:r>
            <a:r>
              <a:rPr lang="en-US" sz="1800" dirty="0"/>
              <a:t>/</a:t>
            </a:r>
            <a:r>
              <a:rPr lang="en-US" sz="1800" dirty="0" err="1"/>
              <a:t>cv.htm</a:t>
            </a:r>
            <a:r>
              <a:rPr lang="en-US" sz="1800" dirty="0"/>
              <a:t>)</a:t>
            </a:r>
          </a:p>
          <a:p>
            <a:pPr eaLnBrk="1" hangingPunct="1">
              <a:spcBef>
                <a:spcPts val="300"/>
              </a:spcBef>
            </a:pPr>
            <a:r>
              <a:rPr lang="en-US" sz="1800" dirty="0"/>
              <a:t>Students, colleagues, co-investigators (selected): </a:t>
            </a:r>
            <a:r>
              <a:rPr lang="en-US" sz="1800" dirty="0" err="1"/>
              <a:t>Eman</a:t>
            </a:r>
            <a:r>
              <a:rPr lang="en-US" sz="1800" dirty="0"/>
              <a:t> Abdelrahman, Monika Akbar, Hamed </a:t>
            </a:r>
            <a:r>
              <a:rPr lang="en-US" sz="1800" dirty="0" err="1"/>
              <a:t>Alhoori</a:t>
            </a:r>
            <a:r>
              <a:rPr lang="en-US" sz="1800" dirty="0"/>
              <a:t>, Pranav Angara, Ashish </a:t>
            </a:r>
            <a:r>
              <a:rPr lang="en-US" sz="1800" dirty="0" err="1"/>
              <a:t>Baghudana</a:t>
            </a:r>
            <a:r>
              <a:rPr lang="en-US" sz="1800" dirty="0"/>
              <a:t>, Jefferson Bailey, Bipasha Banerjee, Abigail Bartolome, Warren Bickel, Matt Bock, Boots Cassel, Prashant Chandrasekar, Saurabh Chakravarty, Prashant Chandrasekar, Raja </a:t>
            </a:r>
            <a:r>
              <a:rPr lang="en-US" sz="1800" dirty="0" err="1"/>
              <a:t>Chava</a:t>
            </a:r>
            <a:r>
              <a:rPr lang="en-US" sz="1800" dirty="0"/>
              <a:t>, </a:t>
            </a:r>
            <a:r>
              <a:rPr lang="en-US" sz="1800" dirty="0" err="1"/>
              <a:t>Satvik</a:t>
            </a:r>
            <a:r>
              <a:rPr lang="en-US" sz="1800" dirty="0"/>
              <a:t> </a:t>
            </a:r>
            <a:r>
              <a:rPr lang="en-US" sz="1800" dirty="0" err="1"/>
              <a:t>Chekuri</a:t>
            </a:r>
            <a:r>
              <a:rPr lang="en-US" sz="1800" dirty="0"/>
              <a:t>,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Jack </a:t>
            </a:r>
            <a:r>
              <a:rPr lang="en-US" sz="1800" dirty="0" err="1"/>
              <a:t>Geissinger</a:t>
            </a:r>
            <a:r>
              <a:rPr lang="en-US" sz="1800" dirty="0"/>
              <a:t>, Lee Giles, Marcos André Gonçalves, Doug Gorton, Seth </a:t>
            </a:r>
            <a:r>
              <a:rPr lang="en-US" sz="1800" dirty="0" err="1"/>
              <a:t>Guikema</a:t>
            </a:r>
            <a:r>
              <a:rPr lang="en-US" sz="1800" dirty="0"/>
              <a:t>, Islam </a:t>
            </a:r>
            <a:r>
              <a:rPr lang="en-US" sz="1800" dirty="0" err="1"/>
              <a:t>Harb</a:t>
            </a:r>
            <a:r>
              <a:rPr lang="en-US" sz="1800" dirty="0"/>
              <a:t>, </a:t>
            </a:r>
            <a:r>
              <a:rPr lang="en-US" sz="1800" dirty="0" err="1"/>
              <a:t>S.M.Shamimul</a:t>
            </a:r>
            <a:r>
              <a:rPr lang="en-US" sz="1800" dirty="0"/>
              <a:t> Hasan, Michael Hsiao, Bill Ingram, </a:t>
            </a:r>
            <a:r>
              <a:rPr lang="en-US" sz="1800" dirty="0" err="1"/>
              <a:t>Palakh</a:t>
            </a:r>
            <a:r>
              <a:rPr lang="en-US" sz="1800" dirty="0"/>
              <a:t> Jude, </a:t>
            </a:r>
            <a:r>
              <a:rPr lang="en-US" sz="1800" dirty="0" err="1"/>
              <a:t>Adheesh</a:t>
            </a:r>
            <a:r>
              <a:rPr lang="en-US" sz="1800" dirty="0"/>
              <a:t> </a:t>
            </a:r>
            <a:r>
              <a:rPr lang="en-US" sz="1800" dirty="0" err="1"/>
              <a:t>Juvekar</a:t>
            </a:r>
            <a:r>
              <a:rPr lang="en-US" sz="1800" dirty="0"/>
              <a:t>, </a:t>
            </a:r>
            <a:r>
              <a:rPr lang="en-US" sz="1800" dirty="0" err="1"/>
              <a:t>Sampanna</a:t>
            </a:r>
            <a:r>
              <a:rPr lang="en-US" sz="1800" dirty="0"/>
              <a:t> </a:t>
            </a:r>
            <a:r>
              <a:rPr lang="en-US" sz="1800" dirty="0" err="1"/>
              <a:t>Kahu</a:t>
            </a:r>
            <a:r>
              <a:rPr lang="en-US" sz="1800" dirty="0"/>
              <a:t>, Tarek </a:t>
            </a:r>
            <a:r>
              <a:rPr lang="en-US" sz="1800" dirty="0" err="1"/>
              <a:t>Kanan</a:t>
            </a:r>
            <a:r>
              <a:rPr lang="en-US" sz="1800" dirty="0"/>
              <a:t>, Ola </a:t>
            </a:r>
            <a:r>
              <a:rPr lang="en-US" sz="1800" dirty="0" err="1"/>
              <a:t>Karajeh</a:t>
            </a:r>
            <a:r>
              <a:rPr lang="en-US" sz="1800" dirty="0"/>
              <a:t>, Andrea Kavanaugh, Farnaz </a:t>
            </a:r>
            <a:r>
              <a:rPr lang="en-US" sz="1800" dirty="0" err="1"/>
              <a:t>Khaghani</a:t>
            </a:r>
            <a:r>
              <a:rPr lang="en-US" sz="1800" dirty="0"/>
              <a:t>, Martin Klein, Nadia </a:t>
            </a:r>
            <a:r>
              <a:rPr lang="en-US" sz="1800" dirty="0" err="1"/>
              <a:t>Kozievitch</a:t>
            </a:r>
            <a:r>
              <a:rPr lang="en-US" sz="1800" dirty="0"/>
              <a:t>, Abhinav Kumar, </a:t>
            </a:r>
            <a:r>
              <a:rPr lang="en-US" sz="1800" dirty="0" err="1"/>
              <a:t>Harinni</a:t>
            </a:r>
            <a:r>
              <a:rPr lang="en-US" sz="1800" dirty="0"/>
              <a:t> Kumar, Spencer Lee, </a:t>
            </a:r>
            <a:r>
              <a:rPr lang="en-US" sz="1800" dirty="0" err="1"/>
              <a:t>Sunshin</a:t>
            </a:r>
            <a:r>
              <a:rPr lang="en-US" sz="1800" dirty="0"/>
              <a:t> Lee, Jonathan </a:t>
            </a:r>
            <a:r>
              <a:rPr lang="en-US" sz="1800" dirty="0" err="1"/>
              <a:t>Leidig</a:t>
            </a:r>
            <a:r>
              <a:rPr lang="en-US" sz="1800" dirty="0"/>
              <a:t>, Lin </a:t>
            </a:r>
            <a:r>
              <a:rPr lang="en-US" sz="1800" dirty="0" err="1"/>
              <a:t>Tzy</a:t>
            </a:r>
            <a:r>
              <a:rPr lang="en-US" sz="1800" dirty="0"/>
              <a:t> Li, </a:t>
            </a:r>
            <a:r>
              <a:rPr lang="en-US" sz="1800" dirty="0" err="1"/>
              <a:t>Liuqing</a:t>
            </a:r>
            <a:r>
              <a:rPr lang="en-US" sz="1800" dirty="0"/>
              <a:t> Li, Yi Ma, </a:t>
            </a:r>
            <a:r>
              <a:rPr lang="en-US" sz="1800" dirty="0" err="1"/>
              <a:t>Yufeng</a:t>
            </a:r>
            <a:r>
              <a:rPr lang="en-US" sz="1800" dirty="0"/>
              <a:t> Ma, Mohamed Magdy, </a:t>
            </a:r>
            <a:r>
              <a:rPr lang="en-US" sz="1800" dirty="0" err="1"/>
              <a:t>Shivam</a:t>
            </a:r>
            <a:r>
              <a:rPr lang="en-US" sz="1800" dirty="0"/>
              <a:t> Maharshi, Ashish </a:t>
            </a:r>
            <a:r>
              <a:rPr lang="en-US" sz="1800" dirty="0" err="1"/>
              <a:t>Malpani</a:t>
            </a:r>
            <a:r>
              <a:rPr lang="en-US" sz="1800" dirty="0"/>
              <a:t>, Madhav </a:t>
            </a:r>
            <a:r>
              <a:rPr lang="en-US" sz="1800" dirty="0" err="1"/>
              <a:t>Marathe</a:t>
            </a:r>
            <a:r>
              <a:rPr lang="en-US" sz="1800" dirty="0"/>
              <a:t>, Gary </a:t>
            </a:r>
            <a:r>
              <a:rPr lang="en-US" sz="1800" dirty="0" err="1"/>
              <a:t>Marchionini</a:t>
            </a:r>
            <a:r>
              <a:rPr lang="en-US" sz="1800" dirty="0"/>
              <a:t>, Paul Mather, </a:t>
            </a:r>
            <a:r>
              <a:rPr lang="en-US" sz="1800" dirty="0" err="1"/>
              <a:t>Maanav</a:t>
            </a:r>
            <a:r>
              <a:rPr lang="en-US" sz="1800" dirty="0"/>
              <a:t> Mehrotra, Pamela Murray-Tuite, </a:t>
            </a:r>
            <a:r>
              <a:rPr lang="en-US" sz="1800" b="1" dirty="0"/>
              <a:t>Uma Murthy</a:t>
            </a:r>
            <a:r>
              <a:rPr lang="en-US" sz="1800" dirty="0"/>
              <a:t>, Pranav </a:t>
            </a:r>
            <a:r>
              <a:rPr lang="en-US" sz="1800" dirty="0" err="1"/>
              <a:t>Nakate</a:t>
            </a:r>
            <a:r>
              <a:rPr lang="en-US" sz="1800" dirty="0"/>
              <a:t>, Michael Nelson, </a:t>
            </a:r>
            <a:r>
              <a:rPr lang="en-US" sz="1800" dirty="0" err="1"/>
              <a:t>Sanghee</a:t>
            </a:r>
            <a:r>
              <a:rPr lang="en-US" sz="1800" dirty="0"/>
              <a:t> Oh, Sung </a:t>
            </a:r>
            <a:r>
              <a:rPr lang="en-US" sz="1800" dirty="0" err="1"/>
              <a:t>Hee</a:t>
            </a:r>
            <a:r>
              <a:rPr lang="en-US" sz="1800" dirty="0"/>
              <a:t> Park, </a:t>
            </a:r>
            <a:r>
              <a:rPr lang="en-US" sz="1800" dirty="0" err="1"/>
              <a:t>Supritha</a:t>
            </a:r>
            <a:r>
              <a:rPr lang="en-US" sz="1800" dirty="0"/>
              <a:t> Patil, </a:t>
            </a:r>
            <a:r>
              <a:rPr lang="en-US" sz="1800" dirty="0" err="1"/>
              <a:t>Denilson</a:t>
            </a:r>
            <a:r>
              <a:rPr lang="en-US" sz="1800" dirty="0"/>
              <a:t> Pereira, Jeff Pomerantz, </a:t>
            </a:r>
            <a:r>
              <a:rPr lang="en-US" sz="1800" dirty="0" err="1"/>
              <a:t>Naren</a:t>
            </a:r>
            <a:r>
              <a:rPr lang="en-US" sz="1800" dirty="0"/>
              <a:t> Ramakrishnan, </a:t>
            </a:r>
            <a:r>
              <a:rPr lang="en-US" sz="1800" dirty="0" err="1"/>
              <a:t>Pranavi</a:t>
            </a:r>
            <a:r>
              <a:rPr lang="en-US" sz="1800" dirty="0"/>
              <a:t> </a:t>
            </a:r>
            <a:r>
              <a:rPr lang="en-US" sz="1800" dirty="0" err="1"/>
              <a:t>Rambhakta</a:t>
            </a:r>
            <a:r>
              <a:rPr lang="en-US" sz="1800" dirty="0"/>
              <a:t>, </a:t>
            </a:r>
            <a:r>
              <a:rPr lang="en-US" sz="1800" dirty="0" err="1"/>
              <a:t>Sagnik</a:t>
            </a:r>
            <a:r>
              <a:rPr lang="en-US" sz="1800" dirty="0"/>
              <a:t> Ray-Choudhury, Chandan Reddy, Rao Shen, Cliff Shaffer, Steve Sheetz, Don Shoemaker, </a:t>
            </a:r>
            <a:r>
              <a:rPr lang="en-US" sz="1800" dirty="0" err="1"/>
              <a:t>Ziqian</a:t>
            </a:r>
            <a:r>
              <a:rPr lang="en-US" sz="1800" dirty="0"/>
              <a:t> Song, Venkat Srinivasan, Hussein Suleman, </a:t>
            </a:r>
            <a:r>
              <a:rPr lang="en-US" sz="1800" dirty="0" err="1"/>
              <a:t>Amirsina</a:t>
            </a:r>
            <a:r>
              <a:rPr lang="en-US" sz="1800" dirty="0"/>
              <a:t> </a:t>
            </a:r>
            <a:r>
              <a:rPr lang="en-US" sz="1800" dirty="0" err="1"/>
              <a:t>Torfi</a:t>
            </a:r>
            <a:r>
              <a:rPr lang="en-US" sz="1800" dirty="0"/>
              <a:t>, Ricardo Torres, Adithya </a:t>
            </a:r>
            <a:r>
              <a:rPr lang="en-US" sz="1800" dirty="0" err="1"/>
              <a:t>Upadhya</a:t>
            </a:r>
            <a:r>
              <a:rPr lang="en-US" sz="1800" dirty="0"/>
              <a:t>, Saket </a:t>
            </a:r>
            <a:r>
              <a:rPr lang="en-US" sz="1800" dirty="0" err="1"/>
              <a:t>Vishwasrao</a:t>
            </a:r>
            <a:r>
              <a:rPr lang="en-US" sz="1800" dirty="0"/>
              <a:t>, </a:t>
            </a:r>
            <a:r>
              <a:rPr lang="en-US" sz="1800" dirty="0" err="1"/>
              <a:t>Xinyue</a:t>
            </a:r>
            <a:r>
              <a:rPr lang="en-US" sz="1800" dirty="0"/>
              <a:t> Wang, Kris </a:t>
            </a:r>
            <a:r>
              <a:rPr lang="en-US" sz="1800" dirty="0" err="1"/>
              <a:t>Wernstedt</a:t>
            </a:r>
            <a:r>
              <a:rPr lang="en-US" sz="1800" dirty="0"/>
              <a:t>, Barbara </a:t>
            </a:r>
            <a:r>
              <a:rPr lang="en-US" sz="1800" dirty="0" err="1"/>
              <a:t>Wildemuth</a:t>
            </a:r>
            <a:r>
              <a:rPr lang="en-US" sz="1800" dirty="0"/>
              <a:t>, Jian Wu, </a:t>
            </a:r>
            <a:r>
              <a:rPr lang="en-US" sz="1800" dirty="0" err="1"/>
              <a:t>Zhiwu</a:t>
            </a:r>
            <a:r>
              <a:rPr lang="en-US" sz="1800" dirty="0"/>
              <a:t> </a:t>
            </a:r>
            <a:r>
              <a:rPr lang="en-US" sz="1800" dirty="0" err="1"/>
              <a:t>Xie</a:t>
            </a:r>
            <a:r>
              <a:rPr lang="en-US" sz="1800" dirty="0"/>
              <a:t>, </a:t>
            </a:r>
            <a:r>
              <a:rPr lang="en-US" sz="1800" dirty="0" err="1"/>
              <a:t>Seungwon</a:t>
            </a:r>
            <a:r>
              <a:rPr lang="en-US" sz="1800" dirty="0"/>
              <a:t> Yang, </a:t>
            </a:r>
            <a:r>
              <a:rPr lang="en-US" sz="1800" dirty="0" err="1"/>
              <a:t>Xiaoyan</a:t>
            </a:r>
            <a:r>
              <a:rPr lang="en-US" sz="1800" dirty="0"/>
              <a:t> Yu, Xuan Zhang, ...</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3E537-6412-BC49-95BD-7E9835655EF1}"/>
              </a:ext>
            </a:extLst>
          </p:cNvPr>
          <p:cNvSpPr>
            <a:spLocks noGrp="1"/>
          </p:cNvSpPr>
          <p:nvPr>
            <p:ph type="sldNum" sz="quarter" idx="12"/>
          </p:nvPr>
        </p:nvSpPr>
        <p:spPr/>
        <p:txBody>
          <a:bodyPr/>
          <a:lstStyle/>
          <a:p>
            <a:pPr>
              <a:defRPr/>
            </a:pPr>
            <a:fld id="{2CE60F5D-8947-4889-836E-884728F91EF8}" type="slidenum">
              <a:rPr lang="en-US" smtClean="0"/>
              <a:pPr>
                <a:defRPr/>
              </a:pPr>
              <a:t>20</a:t>
            </a:fld>
            <a:endParaRPr lang="en-US"/>
          </a:p>
        </p:txBody>
      </p:sp>
      <p:pic>
        <p:nvPicPr>
          <p:cNvPr id="4" name="Picture 3">
            <a:extLst>
              <a:ext uri="{FF2B5EF4-FFF2-40B4-BE49-F238E27FC236}">
                <a16:creationId xmlns:a16="http://schemas.microsoft.com/office/drawing/2014/main" id="{1058D73A-051E-A44B-8165-2E9FF4C13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0334" y="-1133502"/>
            <a:ext cx="6807130" cy="9067801"/>
          </a:xfrm>
          <a:prstGeom prst="rect">
            <a:avLst/>
          </a:prstGeom>
        </p:spPr>
      </p:pic>
    </p:spTree>
    <p:extLst>
      <p:ext uri="{BB962C8B-B14F-4D97-AF65-F5344CB8AC3E}">
        <p14:creationId xmlns:p14="http://schemas.microsoft.com/office/powerpoint/2010/main" val="179768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a:extLst>
              <a:ext uri="{FF2B5EF4-FFF2-40B4-BE49-F238E27FC236}">
                <a16:creationId xmlns:a16="http://schemas.microsoft.com/office/drawing/2014/main" id="{E08E8540-A6BD-0746-8D63-322148D6C379}"/>
              </a:ext>
            </a:extLst>
          </p:cNvPr>
          <p:cNvSpPr>
            <a:spLocks noGrp="1" noChangeArrowheads="1"/>
          </p:cNvSpPr>
          <p:nvPr>
            <p:ph type="title"/>
          </p:nvPr>
        </p:nvSpPr>
        <p:spPr>
          <a:xfrm>
            <a:off x="228600" y="0"/>
            <a:ext cx="8686800" cy="1143000"/>
          </a:xfrm>
        </p:spPr>
        <p:txBody>
          <a:bodyPr/>
          <a:lstStyle/>
          <a:p>
            <a:r>
              <a:rPr lang="en-US" altLang="en-US" sz="3600" b="1"/>
              <a:t>Overview of 5S and DL formal</a:t>
            </a:r>
            <a:br>
              <a:rPr lang="en-US" altLang="en-US" sz="3600" b="1"/>
            </a:br>
            <a:r>
              <a:rPr lang="en-US" altLang="en-US" sz="3600" b="1"/>
              <a:t>definitions and compositions</a:t>
            </a:r>
            <a:endParaRPr lang="en-US" altLang="en-US" sz="4000"/>
          </a:p>
        </p:txBody>
      </p:sp>
      <p:graphicFrame>
        <p:nvGraphicFramePr>
          <p:cNvPr id="2311171" name="Object 3">
            <a:extLst>
              <a:ext uri="{FF2B5EF4-FFF2-40B4-BE49-F238E27FC236}">
                <a16:creationId xmlns:a16="http://schemas.microsoft.com/office/drawing/2014/main" id="{C0B30259-C2EC-014A-A9B0-FCF449251896}"/>
              </a:ext>
            </a:extLst>
          </p:cNvPr>
          <p:cNvGraphicFramePr>
            <a:graphicFrameLocks noGrp="1" noChangeAspect="1"/>
          </p:cNvGraphicFramePr>
          <p:nvPr>
            <p:ph idx="1"/>
          </p:nvPr>
        </p:nvGraphicFramePr>
        <p:xfrm>
          <a:off x="990600" y="1295400"/>
          <a:ext cx="7162800" cy="5372100"/>
        </p:xfrm>
        <a:graphic>
          <a:graphicData uri="http://schemas.openxmlformats.org/presentationml/2006/ole">
            <mc:AlternateContent xmlns:mc="http://schemas.openxmlformats.org/markup-compatibility/2006">
              <mc:Choice xmlns:v="urn:schemas-microsoft-com:vml" Requires="v">
                <p:oleObj spid="_x0000_s52272" name="Slide" r:id="rId3" imgW="4572000" imgH="3429000" progId="PowerPoint.Slide.8">
                  <p:embed/>
                </p:oleObj>
              </mc:Choice>
              <mc:Fallback>
                <p:oleObj name="Slide" r:id="rId3" imgW="4572000" imgH="3429000" progId="PowerPoint.Slide.8">
                  <p:embed/>
                  <p:pic>
                    <p:nvPicPr>
                      <p:cNvPr id="2311171" name="Object 3">
                        <a:extLst>
                          <a:ext uri="{FF2B5EF4-FFF2-40B4-BE49-F238E27FC236}">
                            <a16:creationId xmlns:a16="http://schemas.microsoft.com/office/drawing/2014/main" id="{C0B30259-C2EC-014A-A9B0-FCF449251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7162800" cy="537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31902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9458" name="Object 2">
            <a:extLst>
              <a:ext uri="{FF2B5EF4-FFF2-40B4-BE49-F238E27FC236}">
                <a16:creationId xmlns:a16="http://schemas.microsoft.com/office/drawing/2014/main" id="{5E7C5FCE-5504-0C45-B25C-4F3E22ABD9B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0463" name="Slide" r:id="rId3" imgW="4572000" imgH="3429000" progId="PowerPoint.Slide.8">
                  <p:embed/>
                </p:oleObj>
              </mc:Choice>
              <mc:Fallback>
                <p:oleObj name="Slide" r:id="rId3" imgW="4572000" imgH="3429000" progId="PowerPoint.Slide.8">
                  <p:embed/>
                  <p:pic>
                    <p:nvPicPr>
                      <p:cNvPr id="2579458" name="Object 2">
                        <a:extLst>
                          <a:ext uri="{FF2B5EF4-FFF2-40B4-BE49-F238E27FC236}">
                            <a16:creationId xmlns:a16="http://schemas.microsoft.com/office/drawing/2014/main" id="{5E7C5FCE-5504-0C45-B25C-4F3E22ABD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24472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1506" name="Object 2">
            <a:extLst>
              <a:ext uri="{FF2B5EF4-FFF2-40B4-BE49-F238E27FC236}">
                <a16:creationId xmlns:a16="http://schemas.microsoft.com/office/drawing/2014/main" id="{6C32C442-389E-574E-8B03-D71F0D512D67}"/>
              </a:ext>
            </a:extLst>
          </p:cNvPr>
          <p:cNvGraphicFramePr>
            <a:graphicFrameLocks noChangeAspect="1"/>
          </p:cNvGraphicFramePr>
          <p:nvPr/>
        </p:nvGraphicFramePr>
        <p:xfrm>
          <a:off x="0" y="0"/>
          <a:ext cx="8991600" cy="6743700"/>
        </p:xfrm>
        <a:graphic>
          <a:graphicData uri="http://schemas.openxmlformats.org/presentationml/2006/ole">
            <mc:AlternateContent xmlns:mc="http://schemas.openxmlformats.org/markup-compatibility/2006">
              <mc:Choice xmlns:v="urn:schemas-microsoft-com:vml" Requires="v">
                <p:oleObj spid="_x0000_s55344" name="Slide" r:id="rId3" imgW="4572000" imgH="3429000" progId="PowerPoint.Slide.8">
                  <p:embed/>
                </p:oleObj>
              </mc:Choice>
              <mc:Fallback>
                <p:oleObj name="Slide" r:id="rId3" imgW="4572000" imgH="3429000" progId="PowerPoint.Slide.8">
                  <p:embed/>
                  <p:pic>
                    <p:nvPicPr>
                      <p:cNvPr id="2581506" name="Object 2">
                        <a:extLst>
                          <a:ext uri="{FF2B5EF4-FFF2-40B4-BE49-F238E27FC236}">
                            <a16:creationId xmlns:a16="http://schemas.microsoft.com/office/drawing/2014/main" id="{6C32C442-389E-574E-8B03-D71F0D512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6826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b="1"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a:t>
            </a:fld>
            <a:endParaRPr lang="en-US"/>
          </a:p>
        </p:txBody>
      </p:sp>
    </p:spTree>
    <p:extLst>
      <p:ext uri="{BB962C8B-B14F-4D97-AF65-F5344CB8AC3E}">
        <p14:creationId xmlns:p14="http://schemas.microsoft.com/office/powerpoint/2010/main" val="292487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22" name="Rectangle 2">
            <a:extLst>
              <a:ext uri="{FF2B5EF4-FFF2-40B4-BE49-F238E27FC236}">
                <a16:creationId xmlns:a16="http://schemas.microsoft.com/office/drawing/2014/main" id="{3B289C57-1D1F-514E-96B9-9BBE5CC07E8D}"/>
              </a:ext>
            </a:extLst>
          </p:cNvPr>
          <p:cNvSpPr>
            <a:spLocks noGrp="1" noChangeArrowheads="1"/>
          </p:cNvSpPr>
          <p:nvPr>
            <p:ph type="title"/>
          </p:nvPr>
        </p:nvSpPr>
        <p:spPr>
          <a:xfrm>
            <a:off x="152400" y="0"/>
            <a:ext cx="8839200" cy="1143000"/>
          </a:xfrm>
        </p:spPr>
        <p:txBody>
          <a:bodyPr/>
          <a:lstStyle/>
          <a:p>
            <a:r>
              <a:rPr lang="en-US" altLang="en-US" sz="4000" dirty="0"/>
              <a:t>DL Services/Activities Taxonomy</a:t>
            </a:r>
          </a:p>
        </p:txBody>
      </p:sp>
      <p:grpSp>
        <p:nvGrpSpPr>
          <p:cNvPr id="2" name="Group 1">
            <a:extLst>
              <a:ext uri="{FF2B5EF4-FFF2-40B4-BE49-F238E27FC236}">
                <a16:creationId xmlns:a16="http://schemas.microsoft.com/office/drawing/2014/main" id="{D5FAAED5-BD05-5544-B2B7-28434E82E47B}"/>
              </a:ext>
            </a:extLst>
          </p:cNvPr>
          <p:cNvGrpSpPr/>
          <p:nvPr/>
        </p:nvGrpSpPr>
        <p:grpSpPr>
          <a:xfrm>
            <a:off x="114300" y="1524000"/>
            <a:ext cx="8915400" cy="5105400"/>
            <a:chOff x="228600" y="1524000"/>
            <a:chExt cx="8915400" cy="5105400"/>
          </a:xfrm>
        </p:grpSpPr>
        <p:sp>
          <p:nvSpPr>
            <p:cNvPr id="2283523" name="Rectangle 3">
              <a:extLst>
                <a:ext uri="{FF2B5EF4-FFF2-40B4-BE49-F238E27FC236}">
                  <a16:creationId xmlns:a16="http://schemas.microsoft.com/office/drawing/2014/main" id="{244B8981-EF85-3C42-A254-39FBB3EFEDD8}"/>
                </a:ext>
              </a:extLst>
            </p:cNvPr>
            <p:cNvSpPr>
              <a:spLocks noChangeArrowheads="1"/>
            </p:cNvSpPr>
            <p:nvPr/>
          </p:nvSpPr>
          <p:spPr bwMode="auto">
            <a:xfrm>
              <a:off x="7042150" y="3016250"/>
              <a:ext cx="21018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spcBef>
                  <a:spcPct val="0"/>
                </a:spcBef>
                <a:buClrTx/>
                <a:buFontTx/>
                <a:buNone/>
              </a:pPr>
              <a:r>
                <a:rPr lang="en-US" altLang="en-US" sz="2000">
                  <a:cs typeface="Times New Roman" panose="02020603050405020304" pitchFamily="18" charset="0"/>
                </a:rPr>
                <a:t>Browsing</a:t>
              </a:r>
            </a:p>
            <a:p>
              <a:pPr>
                <a:spcBef>
                  <a:spcPct val="0"/>
                </a:spcBef>
                <a:buClrTx/>
                <a:buFontTx/>
                <a:buNone/>
              </a:pPr>
              <a:r>
                <a:rPr lang="en-US" altLang="en-US" sz="2000">
                  <a:cs typeface="Times New Roman" panose="02020603050405020304" pitchFamily="18" charset="0"/>
                </a:rPr>
                <a:t>Collaborating</a:t>
              </a:r>
            </a:p>
            <a:p>
              <a:pPr>
                <a:spcBef>
                  <a:spcPct val="0"/>
                </a:spcBef>
                <a:buClrTx/>
                <a:buFontTx/>
                <a:buNone/>
              </a:pPr>
              <a:r>
                <a:rPr lang="en-US" altLang="en-US" sz="2000">
                  <a:cs typeface="Times New Roman" panose="02020603050405020304" pitchFamily="18" charset="0"/>
                </a:rPr>
                <a:t>Customizing</a:t>
              </a:r>
            </a:p>
            <a:p>
              <a:pPr>
                <a:spcBef>
                  <a:spcPct val="0"/>
                </a:spcBef>
                <a:buClrTx/>
                <a:buFontTx/>
                <a:buNone/>
              </a:pPr>
              <a:r>
                <a:rPr lang="en-US" altLang="en-US" sz="2000">
                  <a:cs typeface="Times New Roman" panose="02020603050405020304" pitchFamily="18" charset="0"/>
                </a:rPr>
                <a:t>Filtering</a:t>
              </a:r>
            </a:p>
            <a:p>
              <a:pPr>
                <a:spcBef>
                  <a:spcPct val="0"/>
                </a:spcBef>
                <a:buClrTx/>
                <a:buFontTx/>
                <a:buNone/>
              </a:pPr>
              <a:r>
                <a:rPr lang="en-US" altLang="en-US" sz="2000">
                  <a:cs typeface="Times New Roman" panose="02020603050405020304" pitchFamily="18" charset="0"/>
                </a:rPr>
                <a:t>Providing access</a:t>
              </a:r>
            </a:p>
            <a:p>
              <a:pPr>
                <a:spcBef>
                  <a:spcPct val="0"/>
                </a:spcBef>
                <a:buClrTx/>
                <a:buFontTx/>
                <a:buNone/>
              </a:pPr>
              <a:r>
                <a:rPr lang="en-US" altLang="en-US" sz="2000">
                  <a:cs typeface="Times New Roman" panose="02020603050405020304" pitchFamily="18" charset="0"/>
                </a:rPr>
                <a:t>Recommending</a:t>
              </a:r>
            </a:p>
            <a:p>
              <a:pPr>
                <a:spcBef>
                  <a:spcPct val="0"/>
                </a:spcBef>
                <a:buClrTx/>
                <a:buFontTx/>
                <a:buNone/>
              </a:pPr>
              <a:r>
                <a:rPr lang="en-US" altLang="en-US" sz="2000">
                  <a:cs typeface="Times New Roman" panose="02020603050405020304" pitchFamily="18" charset="0"/>
                </a:rPr>
                <a:t>Requesting</a:t>
              </a:r>
            </a:p>
            <a:p>
              <a:pPr>
                <a:spcBef>
                  <a:spcPct val="0"/>
                </a:spcBef>
                <a:buClrTx/>
                <a:buFontTx/>
                <a:buNone/>
              </a:pPr>
              <a:r>
                <a:rPr lang="en-US" altLang="en-US" sz="2000">
                  <a:cs typeface="Times New Roman" panose="02020603050405020304" pitchFamily="18" charset="0"/>
                </a:rPr>
                <a:t>Searching</a:t>
              </a:r>
            </a:p>
            <a:p>
              <a:pPr>
                <a:spcBef>
                  <a:spcPct val="0"/>
                </a:spcBef>
                <a:buClrTx/>
                <a:buFontTx/>
                <a:buNone/>
              </a:pPr>
              <a:r>
                <a:rPr lang="en-US" altLang="en-US" sz="2000">
                  <a:cs typeface="Times New Roman" panose="02020603050405020304" pitchFamily="18" charset="0"/>
                </a:rPr>
                <a:t>Visualizing</a:t>
              </a:r>
            </a:p>
          </p:txBody>
        </p:sp>
        <p:sp>
          <p:nvSpPr>
            <p:cNvPr id="2283524" name="Rectangle 4">
              <a:extLst>
                <a:ext uri="{FF2B5EF4-FFF2-40B4-BE49-F238E27FC236}">
                  <a16:creationId xmlns:a16="http://schemas.microsoft.com/office/drawing/2014/main" id="{A30EF058-848B-D44B-BAB3-AB53CB9257B6}"/>
                </a:ext>
              </a:extLst>
            </p:cNvPr>
            <p:cNvSpPr>
              <a:spLocks noChangeArrowheads="1"/>
            </p:cNvSpPr>
            <p:nvPr/>
          </p:nvSpPr>
          <p:spPr bwMode="auto">
            <a:xfrm>
              <a:off x="4686300" y="3016250"/>
              <a:ext cx="23558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a:cs typeface="Times New Roman" panose="02020603050405020304" pitchFamily="18" charset="0"/>
                </a:rPr>
                <a:t>Annotating</a:t>
              </a:r>
            </a:p>
            <a:p>
              <a:pPr algn="ctr">
                <a:spcBef>
                  <a:spcPct val="0"/>
                </a:spcBef>
                <a:buClrTx/>
                <a:buFontTx/>
                <a:buNone/>
              </a:pPr>
              <a:r>
                <a:rPr lang="en-US" altLang="en-US" sz="1800">
                  <a:cs typeface="Times New Roman" panose="02020603050405020304" pitchFamily="18" charset="0"/>
                </a:rPr>
                <a:t>Classifying</a:t>
              </a:r>
            </a:p>
            <a:p>
              <a:pPr algn="ctr">
                <a:spcBef>
                  <a:spcPct val="0"/>
                </a:spcBef>
                <a:buClrTx/>
                <a:buFontTx/>
                <a:buNone/>
              </a:pPr>
              <a:r>
                <a:rPr lang="en-US" altLang="en-US" sz="1800">
                  <a:cs typeface="Times New Roman" panose="02020603050405020304" pitchFamily="18" charset="0"/>
                </a:rPr>
                <a:t>Clustering</a:t>
              </a:r>
            </a:p>
            <a:p>
              <a:pPr algn="ctr">
                <a:spcBef>
                  <a:spcPct val="0"/>
                </a:spcBef>
                <a:buClrTx/>
                <a:buFontTx/>
                <a:buNone/>
              </a:pPr>
              <a:r>
                <a:rPr lang="en-US" altLang="en-US" sz="1800">
                  <a:cs typeface="Times New Roman" panose="02020603050405020304" pitchFamily="18" charset="0"/>
                </a:rPr>
                <a:t>Evaluating</a:t>
              </a:r>
            </a:p>
            <a:p>
              <a:pPr algn="ctr">
                <a:spcBef>
                  <a:spcPct val="0"/>
                </a:spcBef>
                <a:buClrTx/>
                <a:buFontTx/>
                <a:buNone/>
              </a:pPr>
              <a:r>
                <a:rPr lang="en-US" altLang="en-US" sz="1800">
                  <a:cs typeface="Times New Roman" panose="02020603050405020304" pitchFamily="18" charset="0"/>
                </a:rPr>
                <a:t>Extracting</a:t>
              </a:r>
            </a:p>
            <a:p>
              <a:pPr algn="ctr">
                <a:spcBef>
                  <a:spcPct val="0"/>
                </a:spcBef>
                <a:buClrTx/>
                <a:buFontTx/>
                <a:buNone/>
              </a:pPr>
              <a:r>
                <a:rPr lang="en-US" altLang="en-US" sz="1800">
                  <a:cs typeface="Times New Roman" panose="02020603050405020304" pitchFamily="18" charset="0"/>
                </a:rPr>
                <a:t>Indexing</a:t>
              </a:r>
            </a:p>
            <a:p>
              <a:pPr algn="ctr">
                <a:spcBef>
                  <a:spcPct val="0"/>
                </a:spcBef>
                <a:buClrTx/>
                <a:buFontTx/>
                <a:buNone/>
              </a:pPr>
              <a:r>
                <a:rPr lang="en-US" altLang="en-US" sz="1800">
                  <a:cs typeface="Times New Roman" panose="02020603050405020304" pitchFamily="18" charset="0"/>
                </a:rPr>
                <a:t>Measuring</a:t>
              </a:r>
            </a:p>
            <a:p>
              <a:pPr algn="ctr">
                <a:spcBef>
                  <a:spcPct val="0"/>
                </a:spcBef>
                <a:buClrTx/>
                <a:buFontTx/>
                <a:buNone/>
              </a:pPr>
              <a:r>
                <a:rPr lang="en-US" altLang="en-US" sz="1800">
                  <a:cs typeface="Times New Roman" panose="02020603050405020304" pitchFamily="18" charset="0"/>
                </a:rPr>
                <a:t>Publicizing</a:t>
              </a:r>
            </a:p>
            <a:p>
              <a:pPr algn="ctr">
                <a:spcBef>
                  <a:spcPct val="0"/>
                </a:spcBef>
                <a:buClrTx/>
                <a:buFontTx/>
                <a:buNone/>
              </a:pPr>
              <a:r>
                <a:rPr lang="en-US" altLang="en-US" sz="1800">
                  <a:cs typeface="Times New Roman" panose="02020603050405020304" pitchFamily="18" charset="0"/>
                </a:rPr>
                <a:t>Rating</a:t>
              </a:r>
            </a:p>
            <a:p>
              <a:pPr algn="ctr">
                <a:spcBef>
                  <a:spcPct val="0"/>
                </a:spcBef>
                <a:buClrTx/>
                <a:buFontTx/>
                <a:buNone/>
              </a:pPr>
              <a:r>
                <a:rPr lang="en-US" altLang="en-US" sz="1800">
                  <a:cs typeface="Times New Roman" panose="02020603050405020304" pitchFamily="18" charset="0"/>
                </a:rPr>
                <a:t>Reviewing (peer)</a:t>
              </a:r>
            </a:p>
            <a:p>
              <a:pPr algn="ctr">
                <a:spcBef>
                  <a:spcPct val="0"/>
                </a:spcBef>
                <a:buClrTx/>
                <a:buFontTx/>
                <a:buNone/>
              </a:pPr>
              <a:r>
                <a:rPr lang="en-US" altLang="en-US" sz="1800">
                  <a:cs typeface="Times New Roman" panose="02020603050405020304" pitchFamily="18" charset="0"/>
                </a:rPr>
                <a:t>Surveying</a:t>
              </a:r>
            </a:p>
            <a:p>
              <a:pPr algn="ctr">
                <a:spcBef>
                  <a:spcPct val="0"/>
                </a:spcBef>
                <a:buClrTx/>
                <a:buFontTx/>
                <a:buNone/>
              </a:pPr>
              <a:r>
                <a:rPr lang="en-US" altLang="en-US" sz="1800">
                  <a:cs typeface="Times New Roman" panose="02020603050405020304" pitchFamily="18" charset="0"/>
                </a:rPr>
                <a:t>Translating (language)</a:t>
              </a:r>
              <a:endParaRPr lang="en-US" altLang="en-US" sz="1800"/>
            </a:p>
          </p:txBody>
        </p:sp>
        <p:sp>
          <p:nvSpPr>
            <p:cNvPr id="2283525" name="Rectangle 5">
              <a:extLst>
                <a:ext uri="{FF2B5EF4-FFF2-40B4-BE49-F238E27FC236}">
                  <a16:creationId xmlns:a16="http://schemas.microsoft.com/office/drawing/2014/main" id="{F5596A60-2603-2943-9050-150543FA0029}"/>
                </a:ext>
              </a:extLst>
            </p:cNvPr>
            <p:cNvSpPr>
              <a:spLocks noChangeArrowheads="1"/>
            </p:cNvSpPr>
            <p:nvPr/>
          </p:nvSpPr>
          <p:spPr bwMode="auto">
            <a:xfrm>
              <a:off x="2511425" y="3016250"/>
              <a:ext cx="217487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dirty="0">
                  <a:cs typeface="Times New Roman" panose="02020603050405020304" pitchFamily="18" charset="0"/>
                </a:rPr>
                <a:t>Conserving</a:t>
              </a:r>
            </a:p>
            <a:p>
              <a:pPr algn="ctr">
                <a:spcBef>
                  <a:spcPct val="0"/>
                </a:spcBef>
                <a:buClrTx/>
                <a:buFontTx/>
                <a:buNone/>
              </a:pPr>
              <a:r>
                <a:rPr lang="en-US" altLang="en-US" sz="1800" dirty="0">
                  <a:cs typeface="Times New Roman" panose="02020603050405020304" pitchFamily="18" charset="0"/>
                </a:rPr>
                <a:t>Converting</a:t>
              </a:r>
            </a:p>
            <a:p>
              <a:pPr algn="ctr">
                <a:spcBef>
                  <a:spcPct val="0"/>
                </a:spcBef>
                <a:buClrTx/>
                <a:buFontTx/>
                <a:buNone/>
              </a:pPr>
              <a:r>
                <a:rPr lang="en-US" altLang="en-US" sz="1600" dirty="0">
                  <a:cs typeface="Times New Roman" panose="02020603050405020304" pitchFamily="18" charset="0"/>
                </a:rPr>
                <a:t>Copying/Replicating</a:t>
              </a:r>
            </a:p>
            <a:p>
              <a:pPr algn="ctr">
                <a:spcBef>
                  <a:spcPct val="0"/>
                </a:spcBef>
                <a:buClrTx/>
                <a:buFontTx/>
                <a:buNone/>
              </a:pPr>
              <a:r>
                <a:rPr lang="en-US" altLang="en-US" sz="1800" dirty="0">
                  <a:cs typeface="Times New Roman" panose="02020603050405020304" pitchFamily="18" charset="0"/>
                </a:rPr>
                <a:t>Emulating</a:t>
              </a:r>
            </a:p>
            <a:p>
              <a:pPr algn="ctr">
                <a:spcBef>
                  <a:spcPct val="0"/>
                </a:spcBef>
                <a:buClrTx/>
                <a:buFontTx/>
                <a:buNone/>
              </a:pPr>
              <a:r>
                <a:rPr lang="en-US" altLang="en-US" sz="1800" dirty="0">
                  <a:cs typeface="Times New Roman" panose="02020603050405020304" pitchFamily="18" charset="0"/>
                </a:rPr>
                <a:t>Renewing</a:t>
              </a:r>
            </a:p>
            <a:p>
              <a:pPr algn="ctr">
                <a:spcBef>
                  <a:spcPct val="0"/>
                </a:spcBef>
                <a:buClrTx/>
                <a:buFontTx/>
                <a:buNone/>
              </a:pPr>
              <a:r>
                <a:rPr lang="en-US" altLang="en-US" sz="1800" dirty="0">
                  <a:cs typeface="Times New Roman" panose="02020603050405020304" pitchFamily="18" charset="0"/>
                </a:rPr>
                <a:t>Translating (format)</a:t>
              </a:r>
              <a:endParaRPr lang="en-US" altLang="en-US" sz="1800" dirty="0"/>
            </a:p>
          </p:txBody>
        </p:sp>
        <p:sp>
          <p:nvSpPr>
            <p:cNvPr id="2283526" name="Rectangle 6">
              <a:extLst>
                <a:ext uri="{FF2B5EF4-FFF2-40B4-BE49-F238E27FC236}">
                  <a16:creationId xmlns:a16="http://schemas.microsoft.com/office/drawing/2014/main" id="{0A877FB2-7F54-EF4B-9006-7038466A5D84}"/>
                </a:ext>
              </a:extLst>
            </p:cNvPr>
            <p:cNvSpPr>
              <a:spLocks noChangeArrowheads="1"/>
            </p:cNvSpPr>
            <p:nvPr/>
          </p:nvSpPr>
          <p:spPr bwMode="auto">
            <a:xfrm>
              <a:off x="228600" y="3016250"/>
              <a:ext cx="22828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000">
                  <a:cs typeface="Times New Roman" panose="02020603050405020304" pitchFamily="18" charset="0"/>
                </a:rPr>
                <a:t>Acquiring</a:t>
              </a:r>
            </a:p>
            <a:p>
              <a:pPr algn="ctr">
                <a:spcBef>
                  <a:spcPct val="0"/>
                </a:spcBef>
                <a:buClrTx/>
                <a:buFontTx/>
                <a:buNone/>
              </a:pPr>
              <a:r>
                <a:rPr lang="en-US" altLang="en-US" sz="2000">
                  <a:cs typeface="Times New Roman" panose="02020603050405020304" pitchFamily="18" charset="0"/>
                </a:rPr>
                <a:t>Cataloging</a:t>
              </a:r>
            </a:p>
            <a:p>
              <a:pPr algn="ctr">
                <a:spcBef>
                  <a:spcPct val="0"/>
                </a:spcBef>
                <a:buClrTx/>
                <a:buFontTx/>
                <a:buNone/>
              </a:pPr>
              <a:r>
                <a:rPr lang="en-US" altLang="en-US" sz="2000">
                  <a:cs typeface="Times New Roman" panose="02020603050405020304" pitchFamily="18" charset="0"/>
                </a:rPr>
                <a:t>Crawling (focused)</a:t>
              </a:r>
            </a:p>
            <a:p>
              <a:pPr algn="ctr">
                <a:spcBef>
                  <a:spcPct val="0"/>
                </a:spcBef>
                <a:buClrTx/>
                <a:buFontTx/>
                <a:buNone/>
              </a:pPr>
              <a:r>
                <a:rPr lang="en-US" altLang="en-US" sz="2000">
                  <a:cs typeface="Times New Roman" panose="02020603050405020304" pitchFamily="18" charset="0"/>
                </a:rPr>
                <a:t>Describing</a:t>
              </a:r>
            </a:p>
            <a:p>
              <a:pPr algn="ctr">
                <a:spcBef>
                  <a:spcPct val="0"/>
                </a:spcBef>
                <a:buClrTx/>
                <a:buFontTx/>
                <a:buNone/>
              </a:pPr>
              <a:r>
                <a:rPr lang="en-US" altLang="en-US" sz="2000">
                  <a:cs typeface="Times New Roman" panose="02020603050405020304" pitchFamily="18" charset="0"/>
                </a:rPr>
                <a:t>Digitizing</a:t>
              </a:r>
            </a:p>
            <a:p>
              <a:pPr algn="ctr">
                <a:spcBef>
                  <a:spcPct val="0"/>
                </a:spcBef>
                <a:buClrTx/>
                <a:buFontTx/>
                <a:buNone/>
              </a:pPr>
              <a:r>
                <a:rPr lang="en-US" altLang="en-US" sz="2000">
                  <a:cs typeface="Times New Roman" panose="02020603050405020304" pitchFamily="18" charset="0"/>
                </a:rPr>
                <a:t>Federating</a:t>
              </a:r>
            </a:p>
            <a:p>
              <a:pPr algn="ctr">
                <a:spcBef>
                  <a:spcPct val="0"/>
                </a:spcBef>
                <a:buClrTx/>
                <a:buFontTx/>
                <a:buNone/>
              </a:pPr>
              <a:r>
                <a:rPr lang="en-US" altLang="en-US" sz="2000">
                  <a:cs typeface="Times New Roman" panose="02020603050405020304" pitchFamily="18" charset="0"/>
                </a:rPr>
                <a:t>Harvesting</a:t>
              </a:r>
            </a:p>
            <a:p>
              <a:pPr algn="ctr">
                <a:spcBef>
                  <a:spcPct val="0"/>
                </a:spcBef>
                <a:buClrTx/>
                <a:buFontTx/>
                <a:buNone/>
              </a:pPr>
              <a:r>
                <a:rPr lang="en-US" altLang="en-US" sz="2000">
                  <a:cs typeface="Times New Roman" panose="02020603050405020304" pitchFamily="18" charset="0"/>
                </a:rPr>
                <a:t>Purchasing</a:t>
              </a:r>
            </a:p>
            <a:p>
              <a:pPr algn="ctr">
                <a:spcBef>
                  <a:spcPct val="0"/>
                </a:spcBef>
                <a:buClrTx/>
                <a:buFontTx/>
                <a:buNone/>
              </a:pPr>
              <a:r>
                <a:rPr lang="en-US" altLang="en-US" sz="2000">
                  <a:cs typeface="Times New Roman" panose="02020603050405020304" pitchFamily="18" charset="0"/>
                </a:rPr>
                <a:t>Submitting</a:t>
              </a:r>
              <a:endParaRPr lang="en-US" altLang="en-US" sz="2000"/>
            </a:p>
          </p:txBody>
        </p:sp>
        <p:sp>
          <p:nvSpPr>
            <p:cNvPr id="2283527" name="Rectangle 7">
              <a:extLst>
                <a:ext uri="{FF2B5EF4-FFF2-40B4-BE49-F238E27FC236}">
                  <a16:creationId xmlns:a16="http://schemas.microsoft.com/office/drawing/2014/main" id="{2967BF09-D084-0D40-BFDF-7690E8737BCE}"/>
                </a:ext>
              </a:extLst>
            </p:cNvPr>
            <p:cNvSpPr>
              <a:spLocks noChangeArrowheads="1"/>
            </p:cNvSpPr>
            <p:nvPr/>
          </p:nvSpPr>
          <p:spPr bwMode="auto">
            <a:xfrm>
              <a:off x="2511425" y="2527300"/>
              <a:ext cx="21748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u="sng">
                  <a:cs typeface="Times New Roman" panose="02020603050405020304" pitchFamily="18" charset="0"/>
                </a:rPr>
                <a:t>Preservational</a:t>
              </a:r>
              <a:endParaRPr lang="en-US" altLang="en-US" sz="1800"/>
            </a:p>
          </p:txBody>
        </p:sp>
        <p:sp>
          <p:nvSpPr>
            <p:cNvPr id="2283528" name="Rectangle 8">
              <a:extLst>
                <a:ext uri="{FF2B5EF4-FFF2-40B4-BE49-F238E27FC236}">
                  <a16:creationId xmlns:a16="http://schemas.microsoft.com/office/drawing/2014/main" id="{97C5097C-7E4F-5445-9F71-DFD30E8C7BB0}"/>
                </a:ext>
              </a:extLst>
            </p:cNvPr>
            <p:cNvSpPr>
              <a:spLocks noChangeArrowheads="1"/>
            </p:cNvSpPr>
            <p:nvPr/>
          </p:nvSpPr>
          <p:spPr bwMode="auto">
            <a:xfrm>
              <a:off x="228600" y="2527300"/>
              <a:ext cx="2282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u="sng">
                  <a:cs typeface="Times New Roman" panose="02020603050405020304" pitchFamily="18" charset="0"/>
                </a:rPr>
                <a:t>Creational</a:t>
              </a:r>
              <a:endParaRPr lang="en-US" altLang="en-US" sz="1800"/>
            </a:p>
          </p:txBody>
        </p:sp>
        <p:sp>
          <p:nvSpPr>
            <p:cNvPr id="2283529" name="Rectangle 9">
              <a:extLst>
                <a:ext uri="{FF2B5EF4-FFF2-40B4-BE49-F238E27FC236}">
                  <a16:creationId xmlns:a16="http://schemas.microsoft.com/office/drawing/2014/main" id="{0903C6DA-B59A-9F47-A777-113DA441373F}"/>
                </a:ext>
              </a:extLst>
            </p:cNvPr>
            <p:cNvSpPr>
              <a:spLocks noChangeArrowheads="1"/>
            </p:cNvSpPr>
            <p:nvPr/>
          </p:nvSpPr>
          <p:spPr bwMode="auto">
            <a:xfrm>
              <a:off x="4686300" y="2036763"/>
              <a:ext cx="2355850"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i="1">
                  <a:cs typeface="Times New Roman" panose="02020603050405020304" pitchFamily="18" charset="0"/>
                </a:rPr>
                <a:t>Add</a:t>
              </a:r>
              <a:endParaRPr lang="en-US" altLang="en-US" sz="2400" b="1">
                <a:cs typeface="Times New Roman" panose="02020603050405020304" pitchFamily="18" charset="0"/>
              </a:endParaRPr>
            </a:p>
            <a:p>
              <a:pPr algn="ctr">
                <a:spcBef>
                  <a:spcPct val="0"/>
                </a:spcBef>
                <a:buClrTx/>
                <a:buFontTx/>
                <a:buNone/>
              </a:pPr>
              <a:r>
                <a:rPr lang="en-US" altLang="en-US" sz="2400" b="1" i="1">
                  <a:cs typeface="Times New Roman" panose="02020603050405020304" pitchFamily="18" charset="0"/>
                </a:rPr>
                <a:t>Value</a:t>
              </a:r>
              <a:endParaRPr lang="en-US" altLang="en-US" sz="2400" b="1"/>
            </a:p>
          </p:txBody>
        </p:sp>
        <p:sp>
          <p:nvSpPr>
            <p:cNvPr id="2283530" name="Rectangle 10">
              <a:extLst>
                <a:ext uri="{FF2B5EF4-FFF2-40B4-BE49-F238E27FC236}">
                  <a16:creationId xmlns:a16="http://schemas.microsoft.com/office/drawing/2014/main" id="{CE05E42E-9364-AD43-8248-A846C4E4A1ED}"/>
                </a:ext>
              </a:extLst>
            </p:cNvPr>
            <p:cNvSpPr>
              <a:spLocks noChangeArrowheads="1"/>
            </p:cNvSpPr>
            <p:nvPr/>
          </p:nvSpPr>
          <p:spPr bwMode="auto">
            <a:xfrm>
              <a:off x="228600" y="2036763"/>
              <a:ext cx="44577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i="1">
                  <a:cs typeface="Times New Roman" panose="02020603050405020304" pitchFamily="18" charset="0"/>
                </a:rPr>
                <a:t>Repository-Building</a:t>
              </a:r>
              <a:endParaRPr lang="en-US" altLang="en-US" sz="2400" b="1"/>
            </a:p>
          </p:txBody>
        </p:sp>
        <p:sp>
          <p:nvSpPr>
            <p:cNvPr id="2283531" name="Rectangle 11">
              <a:extLst>
                <a:ext uri="{FF2B5EF4-FFF2-40B4-BE49-F238E27FC236}">
                  <a16:creationId xmlns:a16="http://schemas.microsoft.com/office/drawing/2014/main" id="{41499904-A74A-3A4F-8FE6-19CB099FCDA3}"/>
                </a:ext>
              </a:extLst>
            </p:cNvPr>
            <p:cNvSpPr>
              <a:spLocks noChangeArrowheads="1"/>
            </p:cNvSpPr>
            <p:nvPr/>
          </p:nvSpPr>
          <p:spPr bwMode="auto">
            <a:xfrm>
              <a:off x="7042150" y="1524000"/>
              <a:ext cx="21018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a:cs typeface="Times New Roman" panose="02020603050405020304" pitchFamily="18" charset="0"/>
                </a:rPr>
                <a:t>Information Satisfaction</a:t>
              </a:r>
            </a:p>
            <a:p>
              <a:pPr algn="ctr">
                <a:spcBef>
                  <a:spcPct val="0"/>
                </a:spcBef>
                <a:buClrTx/>
                <a:buFontTx/>
                <a:buNone/>
              </a:pPr>
              <a:r>
                <a:rPr lang="en-US" altLang="en-US" sz="2400" b="1">
                  <a:cs typeface="Times New Roman" panose="02020603050405020304" pitchFamily="18" charset="0"/>
                </a:rPr>
                <a:t>Services</a:t>
              </a:r>
              <a:endParaRPr lang="en-US" altLang="en-US" sz="2400" b="1"/>
            </a:p>
          </p:txBody>
        </p:sp>
        <p:sp>
          <p:nvSpPr>
            <p:cNvPr id="2283532" name="Rectangle 12">
              <a:extLst>
                <a:ext uri="{FF2B5EF4-FFF2-40B4-BE49-F238E27FC236}">
                  <a16:creationId xmlns:a16="http://schemas.microsoft.com/office/drawing/2014/main" id="{DE604AC4-73F9-D640-955B-D7A5F6984904}"/>
                </a:ext>
              </a:extLst>
            </p:cNvPr>
            <p:cNvSpPr>
              <a:spLocks noChangeArrowheads="1"/>
            </p:cNvSpPr>
            <p:nvPr/>
          </p:nvSpPr>
          <p:spPr bwMode="auto">
            <a:xfrm>
              <a:off x="228600" y="1524000"/>
              <a:ext cx="68135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spcBef>
                  <a:spcPct val="0"/>
                </a:spcBef>
                <a:buClrTx/>
                <a:buFontTx/>
                <a:buNone/>
              </a:pPr>
              <a:r>
                <a:rPr lang="en-US" altLang="en-US" sz="2400" b="1">
                  <a:cs typeface="Times New Roman" panose="02020603050405020304" pitchFamily="18" charset="0"/>
                </a:rPr>
                <a:t>Infrastructure Services</a:t>
              </a:r>
            </a:p>
          </p:txBody>
        </p:sp>
        <p:sp>
          <p:nvSpPr>
            <p:cNvPr id="2283533" name="Line 13">
              <a:extLst>
                <a:ext uri="{FF2B5EF4-FFF2-40B4-BE49-F238E27FC236}">
                  <a16:creationId xmlns:a16="http://schemas.microsoft.com/office/drawing/2014/main" id="{BB8B08B9-D45A-8743-AA80-69ADFD2D7A52}"/>
                </a:ext>
              </a:extLst>
            </p:cNvPr>
            <p:cNvSpPr>
              <a:spLocks noChangeShapeType="1"/>
            </p:cNvSpPr>
            <p:nvPr/>
          </p:nvSpPr>
          <p:spPr bwMode="auto">
            <a:xfrm>
              <a:off x="228600" y="1524000"/>
              <a:ext cx="891540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4" name="Line 14">
              <a:extLst>
                <a:ext uri="{FF2B5EF4-FFF2-40B4-BE49-F238E27FC236}">
                  <a16:creationId xmlns:a16="http://schemas.microsoft.com/office/drawing/2014/main" id="{BD45225C-61B2-694A-B582-FE9A98EF1A4C}"/>
                </a:ext>
              </a:extLst>
            </p:cNvPr>
            <p:cNvSpPr>
              <a:spLocks noChangeShapeType="1"/>
            </p:cNvSpPr>
            <p:nvPr/>
          </p:nvSpPr>
          <p:spPr bwMode="auto">
            <a:xfrm>
              <a:off x="228600" y="6629400"/>
              <a:ext cx="891540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5" name="Line 15">
              <a:extLst>
                <a:ext uri="{FF2B5EF4-FFF2-40B4-BE49-F238E27FC236}">
                  <a16:creationId xmlns:a16="http://schemas.microsoft.com/office/drawing/2014/main" id="{71A7E3A8-591A-3B40-9097-7042212D2F1E}"/>
                </a:ext>
              </a:extLst>
            </p:cNvPr>
            <p:cNvSpPr>
              <a:spLocks noChangeShapeType="1"/>
            </p:cNvSpPr>
            <p:nvPr/>
          </p:nvSpPr>
          <p:spPr bwMode="auto">
            <a:xfrm>
              <a:off x="228600" y="1524000"/>
              <a:ext cx="0" cy="510540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6" name="Line 16">
              <a:extLst>
                <a:ext uri="{FF2B5EF4-FFF2-40B4-BE49-F238E27FC236}">
                  <a16:creationId xmlns:a16="http://schemas.microsoft.com/office/drawing/2014/main" id="{F6705A2D-5708-C540-9E9E-AB9A6A874BA2}"/>
                </a:ext>
              </a:extLst>
            </p:cNvPr>
            <p:cNvSpPr>
              <a:spLocks noChangeShapeType="1"/>
            </p:cNvSpPr>
            <p:nvPr/>
          </p:nvSpPr>
          <p:spPr bwMode="auto">
            <a:xfrm>
              <a:off x="9144000" y="1524000"/>
              <a:ext cx="0" cy="510540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7" name="Line 17">
              <a:extLst>
                <a:ext uri="{FF2B5EF4-FFF2-40B4-BE49-F238E27FC236}">
                  <a16:creationId xmlns:a16="http://schemas.microsoft.com/office/drawing/2014/main" id="{CD5D5473-D96E-B544-9F4B-1B58818C3BE6}"/>
                </a:ext>
              </a:extLst>
            </p:cNvPr>
            <p:cNvSpPr>
              <a:spLocks noChangeShapeType="1"/>
            </p:cNvSpPr>
            <p:nvPr/>
          </p:nvSpPr>
          <p:spPr bwMode="auto">
            <a:xfrm>
              <a:off x="228600" y="2036763"/>
              <a:ext cx="681355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8" name="Line 18">
              <a:extLst>
                <a:ext uri="{FF2B5EF4-FFF2-40B4-BE49-F238E27FC236}">
                  <a16:creationId xmlns:a16="http://schemas.microsoft.com/office/drawing/2014/main" id="{184BD6B0-0439-4B49-8CE8-40AF3C29FA2D}"/>
                </a:ext>
              </a:extLst>
            </p:cNvPr>
            <p:cNvSpPr>
              <a:spLocks noChangeShapeType="1"/>
            </p:cNvSpPr>
            <p:nvPr/>
          </p:nvSpPr>
          <p:spPr bwMode="auto">
            <a:xfrm>
              <a:off x="7042150" y="1524000"/>
              <a:ext cx="0" cy="510540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9" name="Line 19">
              <a:extLst>
                <a:ext uri="{FF2B5EF4-FFF2-40B4-BE49-F238E27FC236}">
                  <a16:creationId xmlns:a16="http://schemas.microsoft.com/office/drawing/2014/main" id="{1C0D3362-463A-1A4F-BCDC-89DD236BB383}"/>
                </a:ext>
              </a:extLst>
            </p:cNvPr>
            <p:cNvSpPr>
              <a:spLocks noChangeShapeType="1"/>
            </p:cNvSpPr>
            <p:nvPr/>
          </p:nvSpPr>
          <p:spPr bwMode="auto">
            <a:xfrm>
              <a:off x="228600" y="2527300"/>
              <a:ext cx="445770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0" name="Line 20">
              <a:extLst>
                <a:ext uri="{FF2B5EF4-FFF2-40B4-BE49-F238E27FC236}">
                  <a16:creationId xmlns:a16="http://schemas.microsoft.com/office/drawing/2014/main" id="{3B3B6B4B-93E2-9242-986D-F87BBF3C2F79}"/>
                </a:ext>
              </a:extLst>
            </p:cNvPr>
            <p:cNvSpPr>
              <a:spLocks noChangeShapeType="1"/>
            </p:cNvSpPr>
            <p:nvPr/>
          </p:nvSpPr>
          <p:spPr bwMode="auto">
            <a:xfrm>
              <a:off x="4686300" y="2036763"/>
              <a:ext cx="0" cy="4592637"/>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1" name="Line 21">
              <a:extLst>
                <a:ext uri="{FF2B5EF4-FFF2-40B4-BE49-F238E27FC236}">
                  <a16:creationId xmlns:a16="http://schemas.microsoft.com/office/drawing/2014/main" id="{3F3FCB93-2BA9-C346-9C4A-56A63C50060E}"/>
                </a:ext>
              </a:extLst>
            </p:cNvPr>
            <p:cNvSpPr>
              <a:spLocks noChangeShapeType="1"/>
            </p:cNvSpPr>
            <p:nvPr/>
          </p:nvSpPr>
          <p:spPr bwMode="auto">
            <a:xfrm>
              <a:off x="228600" y="3016250"/>
              <a:ext cx="891540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2" name="Line 22">
              <a:extLst>
                <a:ext uri="{FF2B5EF4-FFF2-40B4-BE49-F238E27FC236}">
                  <a16:creationId xmlns:a16="http://schemas.microsoft.com/office/drawing/2014/main" id="{820AC7A2-22F4-6E48-945B-46C40D9D2A08}"/>
                </a:ext>
              </a:extLst>
            </p:cNvPr>
            <p:cNvSpPr>
              <a:spLocks noChangeShapeType="1"/>
            </p:cNvSpPr>
            <p:nvPr/>
          </p:nvSpPr>
          <p:spPr bwMode="auto">
            <a:xfrm>
              <a:off x="2511425" y="2527300"/>
              <a:ext cx="0" cy="410210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Tree>
    <p:extLst>
      <p:ext uri="{BB962C8B-B14F-4D97-AF65-F5344CB8AC3E}">
        <p14:creationId xmlns:p14="http://schemas.microsoft.com/office/powerpoint/2010/main" val="3671683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0386" name="Rectangle 2">
            <a:extLst>
              <a:ext uri="{FF2B5EF4-FFF2-40B4-BE49-F238E27FC236}">
                <a16:creationId xmlns:a16="http://schemas.microsoft.com/office/drawing/2014/main" id="{16BD5CE7-1A10-A342-9334-6363945A116A}"/>
              </a:ext>
            </a:extLst>
          </p:cNvPr>
          <p:cNvSpPr>
            <a:spLocks noGrp="1" noChangeArrowheads="1"/>
          </p:cNvSpPr>
          <p:nvPr>
            <p:ph type="title"/>
          </p:nvPr>
        </p:nvSpPr>
        <p:spPr>
          <a:xfrm>
            <a:off x="457200" y="0"/>
            <a:ext cx="8229600" cy="1143000"/>
          </a:xfrm>
        </p:spPr>
        <p:txBody>
          <a:bodyPr/>
          <a:lstStyle/>
          <a:p>
            <a:r>
              <a:rPr lang="en-US" altLang="en-US" dirty="0"/>
              <a:t>5SGraph: No Code DL</a:t>
            </a:r>
          </a:p>
        </p:txBody>
      </p:sp>
      <p:pic>
        <p:nvPicPr>
          <p:cNvPr id="2320387" name="Picture 3">
            <a:extLst>
              <a:ext uri="{FF2B5EF4-FFF2-40B4-BE49-F238E27FC236}">
                <a16:creationId xmlns:a16="http://schemas.microsoft.com/office/drawing/2014/main" id="{AE7735B8-9224-1D47-91A2-7E42FD0044C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5029" y="1143000"/>
            <a:ext cx="5257800" cy="4114800"/>
          </a:xfrm>
          <a:noFill/>
          <a:ln/>
        </p:spPr>
      </p:pic>
      <p:sp>
        <p:nvSpPr>
          <p:cNvPr id="2320388" name="Text Box 4">
            <a:extLst>
              <a:ext uri="{FF2B5EF4-FFF2-40B4-BE49-F238E27FC236}">
                <a16:creationId xmlns:a16="http://schemas.microsoft.com/office/drawing/2014/main" id="{681469CD-D926-3645-A43A-16FAD80ECD9B}"/>
              </a:ext>
            </a:extLst>
          </p:cNvPr>
          <p:cNvSpPr txBox="1">
            <a:spLocks noChangeArrowheads="1"/>
          </p:cNvSpPr>
          <p:nvPr/>
        </p:nvSpPr>
        <p:spPr bwMode="auto">
          <a:xfrm>
            <a:off x="6379029" y="2057400"/>
            <a:ext cx="2743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dirty="0"/>
              <a:t>Workspace</a:t>
            </a:r>
          </a:p>
          <a:p>
            <a:pPr eaLnBrk="1" hangingPunct="1">
              <a:spcBef>
                <a:spcPct val="50000"/>
              </a:spcBef>
            </a:pPr>
            <a:r>
              <a:rPr lang="en-US" altLang="en-US" sz="2400" dirty="0"/>
              <a:t>(instance model)</a:t>
            </a:r>
          </a:p>
        </p:txBody>
      </p:sp>
      <p:sp>
        <p:nvSpPr>
          <p:cNvPr id="2320389" name="Text Box 5">
            <a:extLst>
              <a:ext uri="{FF2B5EF4-FFF2-40B4-BE49-F238E27FC236}">
                <a16:creationId xmlns:a16="http://schemas.microsoft.com/office/drawing/2014/main" id="{7BB20C77-ABBA-DD45-AEF4-D7EDB54CF715}"/>
              </a:ext>
            </a:extLst>
          </p:cNvPr>
          <p:cNvSpPr txBox="1">
            <a:spLocks noChangeArrowheads="1"/>
          </p:cNvSpPr>
          <p:nvPr/>
        </p:nvSpPr>
        <p:spPr bwMode="auto">
          <a:xfrm>
            <a:off x="6836229" y="3657600"/>
            <a:ext cx="2133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dirty="0"/>
              <a:t>Structured </a:t>
            </a:r>
          </a:p>
          <a:p>
            <a:pPr eaLnBrk="1" hangingPunct="1">
              <a:spcBef>
                <a:spcPct val="50000"/>
              </a:spcBef>
            </a:pPr>
            <a:r>
              <a:rPr lang="en-US" altLang="en-US" sz="2400" dirty="0"/>
              <a:t>toolbox</a:t>
            </a:r>
          </a:p>
          <a:p>
            <a:pPr eaLnBrk="1" hangingPunct="1">
              <a:spcBef>
                <a:spcPct val="50000"/>
              </a:spcBef>
            </a:pPr>
            <a:r>
              <a:rPr lang="en-US" altLang="en-US" sz="2400" dirty="0"/>
              <a:t>(metamodel)</a:t>
            </a:r>
          </a:p>
        </p:txBody>
      </p:sp>
      <p:sp>
        <p:nvSpPr>
          <p:cNvPr id="2320390" name="Line 6">
            <a:extLst>
              <a:ext uri="{FF2B5EF4-FFF2-40B4-BE49-F238E27FC236}">
                <a16:creationId xmlns:a16="http://schemas.microsoft.com/office/drawing/2014/main" id="{8BEAE1F5-C888-1045-A85A-25AC027A2F73}"/>
              </a:ext>
            </a:extLst>
          </p:cNvPr>
          <p:cNvSpPr>
            <a:spLocks noChangeShapeType="1"/>
          </p:cNvSpPr>
          <p:nvPr/>
        </p:nvSpPr>
        <p:spPr bwMode="auto">
          <a:xfrm flipH="1">
            <a:off x="5388429" y="4419600"/>
            <a:ext cx="12954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0391" name="Line 7">
            <a:extLst>
              <a:ext uri="{FF2B5EF4-FFF2-40B4-BE49-F238E27FC236}">
                <a16:creationId xmlns:a16="http://schemas.microsoft.com/office/drawing/2014/main" id="{8F2217DF-A38A-8746-AE22-78E5FE54E279}"/>
              </a:ext>
            </a:extLst>
          </p:cNvPr>
          <p:cNvSpPr>
            <a:spLocks noChangeShapeType="1"/>
          </p:cNvSpPr>
          <p:nvPr/>
        </p:nvSpPr>
        <p:spPr bwMode="auto">
          <a:xfrm flipH="1">
            <a:off x="5388429" y="2362200"/>
            <a:ext cx="1066800" cy="76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49EB3C81-9BBF-2245-8216-A439B2F39FA8}"/>
              </a:ext>
            </a:extLst>
          </p:cNvPr>
          <p:cNvSpPr/>
          <p:nvPr/>
        </p:nvSpPr>
        <p:spPr>
          <a:xfrm>
            <a:off x="228600" y="5562600"/>
            <a:ext cx="8915400" cy="1200329"/>
          </a:xfrm>
          <a:prstGeom prst="rect">
            <a:avLst/>
          </a:prstGeom>
        </p:spPr>
        <p:txBody>
          <a:bodyPr wrap="square">
            <a:spAutoFit/>
          </a:bodyPr>
          <a:lstStyle/>
          <a:p>
            <a:r>
              <a:rPr lang="en-US" dirty="0"/>
              <a:t>See https://www.gartner.com/en/documents/3956079/magic-quadrant-for-enterprise-low-code-application-platf from August 2019: "By 2024, low-code application development will be responsible for more than 65% of application development activity."</a:t>
            </a:r>
          </a:p>
        </p:txBody>
      </p:sp>
    </p:spTree>
    <p:extLst>
      <p:ext uri="{BB962C8B-B14F-4D97-AF65-F5344CB8AC3E}">
        <p14:creationId xmlns:p14="http://schemas.microsoft.com/office/powerpoint/2010/main" val="247415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5602" name="Rectangle 2">
            <a:extLst>
              <a:ext uri="{FF2B5EF4-FFF2-40B4-BE49-F238E27FC236}">
                <a16:creationId xmlns:a16="http://schemas.microsoft.com/office/drawing/2014/main" id="{0EB8E83E-7E98-8C43-8679-3377A6592A0A}"/>
              </a:ext>
            </a:extLst>
          </p:cNvPr>
          <p:cNvSpPr>
            <a:spLocks noGrp="1" noChangeArrowheads="1"/>
          </p:cNvSpPr>
          <p:nvPr>
            <p:ph type="title"/>
          </p:nvPr>
        </p:nvSpPr>
        <p:spPr>
          <a:xfrm>
            <a:off x="228600" y="152400"/>
            <a:ext cx="8610600" cy="1143000"/>
          </a:xfrm>
        </p:spPr>
        <p:txBody>
          <a:bodyPr/>
          <a:lstStyle/>
          <a:p>
            <a:r>
              <a:rPr lang="en-US" altLang="en-US" b="1" dirty="0"/>
              <a:t>5S-based Architecture for</a:t>
            </a:r>
            <a:br>
              <a:rPr lang="en-US" altLang="en-US" b="1" dirty="0"/>
            </a:br>
            <a:r>
              <a:rPr lang="en-US" altLang="en-US" b="1" dirty="0"/>
              <a:t>DL Modeling and Generation</a:t>
            </a:r>
          </a:p>
        </p:txBody>
      </p:sp>
      <p:grpSp>
        <p:nvGrpSpPr>
          <p:cNvPr id="2585603" name="Group 3">
            <a:extLst>
              <a:ext uri="{FF2B5EF4-FFF2-40B4-BE49-F238E27FC236}">
                <a16:creationId xmlns:a16="http://schemas.microsoft.com/office/drawing/2014/main" id="{720F0054-54FA-1B4E-B08D-CF75C27DB863}"/>
              </a:ext>
            </a:extLst>
          </p:cNvPr>
          <p:cNvGrpSpPr>
            <a:grpSpLocks/>
          </p:cNvGrpSpPr>
          <p:nvPr/>
        </p:nvGrpSpPr>
        <p:grpSpPr bwMode="auto">
          <a:xfrm>
            <a:off x="450850" y="1828800"/>
            <a:ext cx="8312150" cy="4511675"/>
            <a:chOff x="368" y="374"/>
            <a:chExt cx="5236" cy="2842"/>
          </a:xfrm>
        </p:grpSpPr>
        <p:grpSp>
          <p:nvGrpSpPr>
            <p:cNvPr id="2585604" name="Group 4">
              <a:extLst>
                <a:ext uri="{FF2B5EF4-FFF2-40B4-BE49-F238E27FC236}">
                  <a16:creationId xmlns:a16="http://schemas.microsoft.com/office/drawing/2014/main" id="{4E801B54-3338-0548-B583-B56AB3B9BC5C}"/>
                </a:ext>
              </a:extLst>
            </p:cNvPr>
            <p:cNvGrpSpPr>
              <a:grpSpLocks/>
            </p:cNvGrpSpPr>
            <p:nvPr/>
          </p:nvGrpSpPr>
          <p:grpSpPr bwMode="auto">
            <a:xfrm>
              <a:off x="480" y="374"/>
              <a:ext cx="192" cy="480"/>
              <a:chOff x="336" y="336"/>
              <a:chExt cx="192" cy="480"/>
            </a:xfrm>
          </p:grpSpPr>
          <p:sp>
            <p:nvSpPr>
              <p:cNvPr id="2585605" name="Oval 5">
                <a:extLst>
                  <a:ext uri="{FF2B5EF4-FFF2-40B4-BE49-F238E27FC236}">
                    <a16:creationId xmlns:a16="http://schemas.microsoft.com/office/drawing/2014/main" id="{403B816B-3491-1B49-9CC5-435410C93D39}"/>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06" name="Line 6">
                <a:extLst>
                  <a:ext uri="{FF2B5EF4-FFF2-40B4-BE49-F238E27FC236}">
                    <a16:creationId xmlns:a16="http://schemas.microsoft.com/office/drawing/2014/main" id="{698230FC-FE42-834D-813B-EC2E971A0892}"/>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7" name="Line 7">
                <a:extLst>
                  <a:ext uri="{FF2B5EF4-FFF2-40B4-BE49-F238E27FC236}">
                    <a16:creationId xmlns:a16="http://schemas.microsoft.com/office/drawing/2014/main" id="{58D0D377-CE5D-6649-9634-939FDFED8CBD}"/>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8" name="Line 8">
                <a:extLst>
                  <a:ext uri="{FF2B5EF4-FFF2-40B4-BE49-F238E27FC236}">
                    <a16:creationId xmlns:a16="http://schemas.microsoft.com/office/drawing/2014/main" id="{6EE90255-716A-FC4E-94F3-6F1B58C1396D}"/>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9" name="Line 9">
                <a:extLst>
                  <a:ext uri="{FF2B5EF4-FFF2-40B4-BE49-F238E27FC236}">
                    <a16:creationId xmlns:a16="http://schemas.microsoft.com/office/drawing/2014/main" id="{C4D8E2B6-45C1-FD4D-8956-362350A0730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10" name="Line 10">
                <a:extLst>
                  <a:ext uri="{FF2B5EF4-FFF2-40B4-BE49-F238E27FC236}">
                    <a16:creationId xmlns:a16="http://schemas.microsoft.com/office/drawing/2014/main" id="{F3BB772D-9182-3B40-8CEC-15CD805F467E}"/>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85611" name="Group 11">
              <a:extLst>
                <a:ext uri="{FF2B5EF4-FFF2-40B4-BE49-F238E27FC236}">
                  <a16:creationId xmlns:a16="http://schemas.microsoft.com/office/drawing/2014/main" id="{49DF291F-82CC-D94E-84C7-E9A8E396247E}"/>
                </a:ext>
              </a:extLst>
            </p:cNvPr>
            <p:cNvGrpSpPr>
              <a:grpSpLocks/>
            </p:cNvGrpSpPr>
            <p:nvPr/>
          </p:nvGrpSpPr>
          <p:grpSpPr bwMode="auto">
            <a:xfrm>
              <a:off x="1128" y="496"/>
              <a:ext cx="624" cy="576"/>
              <a:chOff x="1128" y="324"/>
              <a:chExt cx="624" cy="576"/>
            </a:xfrm>
          </p:grpSpPr>
          <p:sp>
            <p:nvSpPr>
              <p:cNvPr id="2585612" name="AutoShape 12">
                <a:extLst>
                  <a:ext uri="{FF2B5EF4-FFF2-40B4-BE49-F238E27FC236}">
                    <a16:creationId xmlns:a16="http://schemas.microsoft.com/office/drawing/2014/main" id="{D3F4C9D0-8372-3B40-B68F-9DE67AEFB15B}"/>
                  </a:ext>
                </a:extLst>
              </p:cNvPr>
              <p:cNvSpPr>
                <a:spLocks noChangeArrowheads="1"/>
              </p:cNvSpPr>
              <p:nvPr/>
            </p:nvSpPr>
            <p:spPr bwMode="auto">
              <a:xfrm>
                <a:off x="1152" y="324"/>
                <a:ext cx="576" cy="576"/>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3" name="Text Box 13">
                <a:extLst>
                  <a:ext uri="{FF2B5EF4-FFF2-40B4-BE49-F238E27FC236}">
                    <a16:creationId xmlns:a16="http://schemas.microsoft.com/office/drawing/2014/main" id="{FD5FE210-7113-A341-BE4A-9469B964DA45}"/>
                  </a:ext>
                </a:extLst>
              </p:cNvPr>
              <p:cNvSpPr txBox="1">
                <a:spLocks noChangeArrowheads="1"/>
              </p:cNvSpPr>
              <p:nvPr/>
            </p:nvSpPr>
            <p:spPr bwMode="auto">
              <a:xfrm>
                <a:off x="1128" y="372"/>
                <a:ext cx="6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5S </a:t>
                </a:r>
              </a:p>
              <a:p>
                <a:pPr algn="ctr" eaLnBrk="1" hangingPunct="1"/>
                <a:r>
                  <a:rPr lang="en-US" altLang="en-US" sz="1600" b="1"/>
                  <a:t>Meta</a:t>
                </a:r>
              </a:p>
              <a:p>
                <a:pPr algn="ctr" eaLnBrk="1" hangingPunct="1"/>
                <a:r>
                  <a:rPr lang="en-US" altLang="en-US" sz="1600" b="1"/>
                  <a:t>Model</a:t>
                </a:r>
              </a:p>
            </p:txBody>
          </p:sp>
        </p:grpSp>
        <p:sp>
          <p:nvSpPr>
            <p:cNvPr id="2585614" name="AutoShape 14">
              <a:extLst>
                <a:ext uri="{FF2B5EF4-FFF2-40B4-BE49-F238E27FC236}">
                  <a16:creationId xmlns:a16="http://schemas.microsoft.com/office/drawing/2014/main" id="{CFDD5C1E-39DF-484F-9464-25968AE48B98}"/>
                </a:ext>
              </a:extLst>
            </p:cNvPr>
            <p:cNvSpPr>
              <a:spLocks noChangeArrowheads="1"/>
            </p:cNvSpPr>
            <p:nvPr/>
          </p:nvSpPr>
          <p:spPr bwMode="auto">
            <a:xfrm>
              <a:off x="2160" y="480"/>
              <a:ext cx="1056" cy="480"/>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5" name="Text Box 15">
              <a:extLst>
                <a:ext uri="{FF2B5EF4-FFF2-40B4-BE49-F238E27FC236}">
                  <a16:creationId xmlns:a16="http://schemas.microsoft.com/office/drawing/2014/main" id="{EB256BE0-729D-4449-82AF-7395103A51C3}"/>
                </a:ext>
              </a:extLst>
            </p:cNvPr>
            <p:cNvSpPr txBox="1">
              <a:spLocks noChangeArrowheads="1"/>
            </p:cNvSpPr>
            <p:nvPr/>
          </p:nvSpPr>
          <p:spPr bwMode="auto">
            <a:xfrm>
              <a:off x="2320" y="664"/>
              <a:ext cx="7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dirty="0">
                  <a:hlinkClick r:id="rId3" action="ppaction://hlinksldjump">
                    <a:extLst>
                      <a:ext uri="{A12FA001-AC4F-418D-AE19-62706E023703}">
                        <ahyp:hlinkClr xmlns:ahyp="http://schemas.microsoft.com/office/drawing/2018/hyperlinkcolor" val="tx"/>
                      </a:ext>
                    </a:extLst>
                  </a:hlinkClick>
                </a:rPr>
                <a:t>5SGraph</a:t>
              </a:r>
              <a:endParaRPr lang="en-US" altLang="en-US" sz="2000" dirty="0"/>
            </a:p>
          </p:txBody>
        </p:sp>
        <p:sp>
          <p:nvSpPr>
            <p:cNvPr id="2585616" name="AutoShape 16">
              <a:extLst>
                <a:ext uri="{FF2B5EF4-FFF2-40B4-BE49-F238E27FC236}">
                  <a16:creationId xmlns:a16="http://schemas.microsoft.com/office/drawing/2014/main" id="{A243B342-3F6F-0E4B-8A13-839DA334EA23}"/>
                </a:ext>
              </a:extLst>
            </p:cNvPr>
            <p:cNvSpPr>
              <a:spLocks noChangeArrowheads="1"/>
            </p:cNvSpPr>
            <p:nvPr/>
          </p:nvSpPr>
          <p:spPr bwMode="auto">
            <a:xfrm>
              <a:off x="1784" y="636"/>
              <a:ext cx="336" cy="204"/>
            </a:xfrm>
            <a:prstGeom prst="rightArrow">
              <a:avLst>
                <a:gd name="adj1" fmla="val 50000"/>
                <a:gd name="adj2" fmla="val 4117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7" name="Text Box 17">
              <a:extLst>
                <a:ext uri="{FF2B5EF4-FFF2-40B4-BE49-F238E27FC236}">
                  <a16:creationId xmlns:a16="http://schemas.microsoft.com/office/drawing/2014/main" id="{4070BC80-949B-614C-AEC5-5590F7881816}"/>
                </a:ext>
              </a:extLst>
            </p:cNvPr>
            <p:cNvSpPr txBox="1">
              <a:spLocks noChangeArrowheads="1"/>
            </p:cNvSpPr>
            <p:nvPr/>
          </p:nvSpPr>
          <p:spPr bwMode="auto">
            <a:xfrm>
              <a:off x="368" y="796"/>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a:t>DL </a:t>
              </a:r>
            </a:p>
            <a:p>
              <a:pPr algn="ctr" eaLnBrk="1" hangingPunct="1"/>
              <a:r>
                <a:rPr lang="en-US" altLang="en-US" sz="1800"/>
                <a:t>Expert</a:t>
              </a:r>
            </a:p>
          </p:txBody>
        </p:sp>
        <p:grpSp>
          <p:nvGrpSpPr>
            <p:cNvPr id="2585618" name="Group 18">
              <a:extLst>
                <a:ext uri="{FF2B5EF4-FFF2-40B4-BE49-F238E27FC236}">
                  <a16:creationId xmlns:a16="http://schemas.microsoft.com/office/drawing/2014/main" id="{EB656B35-3671-AC46-AD62-15A7086A19B6}"/>
                </a:ext>
              </a:extLst>
            </p:cNvPr>
            <p:cNvGrpSpPr>
              <a:grpSpLocks/>
            </p:cNvGrpSpPr>
            <p:nvPr/>
          </p:nvGrpSpPr>
          <p:grpSpPr bwMode="auto">
            <a:xfrm>
              <a:off x="3936" y="1344"/>
              <a:ext cx="192" cy="384"/>
              <a:chOff x="336" y="336"/>
              <a:chExt cx="192" cy="480"/>
            </a:xfrm>
          </p:grpSpPr>
          <p:sp>
            <p:nvSpPr>
              <p:cNvPr id="2585619" name="Oval 19">
                <a:extLst>
                  <a:ext uri="{FF2B5EF4-FFF2-40B4-BE49-F238E27FC236}">
                    <a16:creationId xmlns:a16="http://schemas.microsoft.com/office/drawing/2014/main" id="{596D5190-37F7-3341-B5B7-E58591366F25}"/>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20" name="Line 20">
                <a:extLst>
                  <a:ext uri="{FF2B5EF4-FFF2-40B4-BE49-F238E27FC236}">
                    <a16:creationId xmlns:a16="http://schemas.microsoft.com/office/drawing/2014/main" id="{0813FA0F-D9EA-5A4E-B661-7427FE6F070C}"/>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1" name="Line 21">
                <a:extLst>
                  <a:ext uri="{FF2B5EF4-FFF2-40B4-BE49-F238E27FC236}">
                    <a16:creationId xmlns:a16="http://schemas.microsoft.com/office/drawing/2014/main" id="{5FC02CB3-FF80-4F40-9765-E33A9176C7C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2" name="Line 22">
                <a:extLst>
                  <a:ext uri="{FF2B5EF4-FFF2-40B4-BE49-F238E27FC236}">
                    <a16:creationId xmlns:a16="http://schemas.microsoft.com/office/drawing/2014/main" id="{94664DE2-57FE-D543-B19B-801A9DAE219B}"/>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3" name="Line 23">
                <a:extLst>
                  <a:ext uri="{FF2B5EF4-FFF2-40B4-BE49-F238E27FC236}">
                    <a16:creationId xmlns:a16="http://schemas.microsoft.com/office/drawing/2014/main" id="{18AEF3B3-B544-FB46-BAE1-10BA5047A7C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4" name="Line 24">
                <a:extLst>
                  <a:ext uri="{FF2B5EF4-FFF2-40B4-BE49-F238E27FC236}">
                    <a16:creationId xmlns:a16="http://schemas.microsoft.com/office/drawing/2014/main" id="{14E4E405-42D1-AF4D-8802-368E07440559}"/>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25" name="Text Box 25">
              <a:extLst>
                <a:ext uri="{FF2B5EF4-FFF2-40B4-BE49-F238E27FC236}">
                  <a16:creationId xmlns:a16="http://schemas.microsoft.com/office/drawing/2014/main" id="{5EB2577B-0197-A14D-8C2F-C78DF5375F5C}"/>
                </a:ext>
              </a:extLst>
            </p:cNvPr>
            <p:cNvSpPr txBox="1">
              <a:spLocks noChangeArrowheads="1"/>
            </p:cNvSpPr>
            <p:nvPr/>
          </p:nvSpPr>
          <p:spPr bwMode="auto">
            <a:xfrm>
              <a:off x="3888" y="480"/>
              <a:ext cx="63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a:t>DL </a:t>
              </a:r>
            </a:p>
            <a:p>
              <a:pPr algn="ctr" eaLnBrk="1" hangingPunct="1"/>
              <a:r>
                <a:rPr lang="en-US" altLang="en-US" sz="1800"/>
                <a:t>Designer</a:t>
              </a:r>
            </a:p>
          </p:txBody>
        </p:sp>
        <p:grpSp>
          <p:nvGrpSpPr>
            <p:cNvPr id="2585626" name="Group 26">
              <a:extLst>
                <a:ext uri="{FF2B5EF4-FFF2-40B4-BE49-F238E27FC236}">
                  <a16:creationId xmlns:a16="http://schemas.microsoft.com/office/drawing/2014/main" id="{B752AB24-7C0C-7B4E-8313-BFC6C4D93A72}"/>
                </a:ext>
              </a:extLst>
            </p:cNvPr>
            <p:cNvGrpSpPr>
              <a:grpSpLocks/>
            </p:cNvGrpSpPr>
            <p:nvPr/>
          </p:nvGrpSpPr>
          <p:grpSpPr bwMode="auto">
            <a:xfrm>
              <a:off x="2392" y="1264"/>
              <a:ext cx="576" cy="576"/>
              <a:chOff x="3736" y="438"/>
              <a:chExt cx="624" cy="624"/>
            </a:xfrm>
          </p:grpSpPr>
          <p:sp>
            <p:nvSpPr>
              <p:cNvPr id="2585627" name="AutoShape 27">
                <a:extLst>
                  <a:ext uri="{FF2B5EF4-FFF2-40B4-BE49-F238E27FC236}">
                    <a16:creationId xmlns:a16="http://schemas.microsoft.com/office/drawing/2014/main" id="{9B9AE722-46C8-4B4A-90D1-FF6EDE52D47B}"/>
                  </a:ext>
                </a:extLst>
              </p:cNvPr>
              <p:cNvSpPr>
                <a:spLocks noChangeArrowheads="1"/>
              </p:cNvSpPr>
              <p:nvPr/>
            </p:nvSpPr>
            <p:spPr bwMode="auto">
              <a:xfrm>
                <a:off x="3744" y="438"/>
                <a:ext cx="576" cy="624"/>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28" name="Text Box 28">
                <a:extLst>
                  <a:ext uri="{FF2B5EF4-FFF2-40B4-BE49-F238E27FC236}">
                    <a16:creationId xmlns:a16="http://schemas.microsoft.com/office/drawing/2014/main" id="{472DF24D-6737-C644-9DC5-1E9B380AE3C2}"/>
                  </a:ext>
                </a:extLst>
              </p:cNvPr>
              <p:cNvSpPr txBox="1">
                <a:spLocks noChangeArrowheads="1"/>
              </p:cNvSpPr>
              <p:nvPr/>
            </p:nvSpPr>
            <p:spPr bwMode="auto">
              <a:xfrm>
                <a:off x="3736" y="480"/>
                <a:ext cx="624" cy="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5SL </a:t>
                </a:r>
              </a:p>
              <a:p>
                <a:pPr algn="ctr" eaLnBrk="1" hangingPunct="1"/>
                <a:r>
                  <a:rPr lang="en-US" altLang="en-US" sz="1600" b="1"/>
                  <a:t>DL</a:t>
                </a:r>
              </a:p>
              <a:p>
                <a:pPr algn="ctr" eaLnBrk="1" hangingPunct="1"/>
                <a:r>
                  <a:rPr lang="en-US" altLang="en-US" sz="1600" b="1"/>
                  <a:t>Models</a:t>
                </a:r>
              </a:p>
            </p:txBody>
          </p:sp>
        </p:grpSp>
        <p:grpSp>
          <p:nvGrpSpPr>
            <p:cNvPr id="2585629" name="Group 29">
              <a:extLst>
                <a:ext uri="{FF2B5EF4-FFF2-40B4-BE49-F238E27FC236}">
                  <a16:creationId xmlns:a16="http://schemas.microsoft.com/office/drawing/2014/main" id="{035C9B37-EF3D-B84E-8F0D-6B2247C6C862}"/>
                </a:ext>
              </a:extLst>
            </p:cNvPr>
            <p:cNvGrpSpPr>
              <a:grpSpLocks/>
            </p:cNvGrpSpPr>
            <p:nvPr/>
          </p:nvGrpSpPr>
          <p:grpSpPr bwMode="auto">
            <a:xfrm>
              <a:off x="2064" y="2160"/>
              <a:ext cx="1056" cy="816"/>
              <a:chOff x="2064" y="2160"/>
              <a:chExt cx="1056" cy="816"/>
            </a:xfrm>
          </p:grpSpPr>
          <p:sp>
            <p:nvSpPr>
              <p:cNvPr id="2585630" name="AutoShape 30">
                <a:extLst>
                  <a:ext uri="{FF2B5EF4-FFF2-40B4-BE49-F238E27FC236}">
                    <a16:creationId xmlns:a16="http://schemas.microsoft.com/office/drawing/2014/main" id="{432B5494-46CF-A540-835E-BDD55CAC4AE9}"/>
                  </a:ext>
                </a:extLst>
              </p:cNvPr>
              <p:cNvSpPr>
                <a:spLocks noChangeArrowheads="1"/>
              </p:cNvSpPr>
              <p:nvPr/>
            </p:nvSpPr>
            <p:spPr bwMode="auto">
              <a:xfrm>
                <a:off x="2064" y="2160"/>
                <a:ext cx="1056" cy="816"/>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31" name="Text Box 31">
                <a:extLst>
                  <a:ext uri="{FF2B5EF4-FFF2-40B4-BE49-F238E27FC236}">
                    <a16:creationId xmlns:a16="http://schemas.microsoft.com/office/drawing/2014/main" id="{B1FA789B-4690-8748-B913-B2D8966C5FE5}"/>
                  </a:ext>
                </a:extLst>
              </p:cNvPr>
              <p:cNvSpPr txBox="1">
                <a:spLocks noChangeArrowheads="1"/>
              </p:cNvSpPr>
              <p:nvPr/>
            </p:nvSpPr>
            <p:spPr bwMode="auto">
              <a:xfrm>
                <a:off x="2088" y="2512"/>
                <a:ext cx="8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dirty="0"/>
                  <a:t>5SLGen</a:t>
                </a:r>
                <a:r>
                  <a:rPr lang="en-US" altLang="en-US" sz="2000" dirty="0"/>
                  <a:t>     </a:t>
                </a:r>
              </a:p>
            </p:txBody>
          </p:sp>
        </p:grpSp>
        <p:grpSp>
          <p:nvGrpSpPr>
            <p:cNvPr id="2585632" name="Group 32">
              <a:extLst>
                <a:ext uri="{FF2B5EF4-FFF2-40B4-BE49-F238E27FC236}">
                  <a16:creationId xmlns:a16="http://schemas.microsoft.com/office/drawing/2014/main" id="{23CC478B-327F-744F-9E2D-6DF943FA7C93}"/>
                </a:ext>
              </a:extLst>
            </p:cNvPr>
            <p:cNvGrpSpPr>
              <a:grpSpLocks/>
            </p:cNvGrpSpPr>
            <p:nvPr/>
          </p:nvGrpSpPr>
          <p:grpSpPr bwMode="auto">
            <a:xfrm>
              <a:off x="3712" y="384"/>
              <a:ext cx="192" cy="480"/>
              <a:chOff x="336" y="336"/>
              <a:chExt cx="192" cy="480"/>
            </a:xfrm>
          </p:grpSpPr>
          <p:sp>
            <p:nvSpPr>
              <p:cNvPr id="2585633" name="Oval 33">
                <a:extLst>
                  <a:ext uri="{FF2B5EF4-FFF2-40B4-BE49-F238E27FC236}">
                    <a16:creationId xmlns:a16="http://schemas.microsoft.com/office/drawing/2014/main" id="{1DB06092-7B84-AD46-9811-8CE04CC5CB54}"/>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34" name="Line 34">
                <a:extLst>
                  <a:ext uri="{FF2B5EF4-FFF2-40B4-BE49-F238E27FC236}">
                    <a16:creationId xmlns:a16="http://schemas.microsoft.com/office/drawing/2014/main" id="{21A709A9-D23E-034E-AEF3-167423551142}"/>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5" name="Line 35">
                <a:extLst>
                  <a:ext uri="{FF2B5EF4-FFF2-40B4-BE49-F238E27FC236}">
                    <a16:creationId xmlns:a16="http://schemas.microsoft.com/office/drawing/2014/main" id="{191F8E8D-EFFD-E04A-AE5F-20C8FE5F635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6" name="Line 36">
                <a:extLst>
                  <a:ext uri="{FF2B5EF4-FFF2-40B4-BE49-F238E27FC236}">
                    <a16:creationId xmlns:a16="http://schemas.microsoft.com/office/drawing/2014/main" id="{AE205281-6B92-E047-9AE3-28FF9220BE22}"/>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7" name="Line 37">
                <a:extLst>
                  <a:ext uri="{FF2B5EF4-FFF2-40B4-BE49-F238E27FC236}">
                    <a16:creationId xmlns:a16="http://schemas.microsoft.com/office/drawing/2014/main" id="{9D637DF1-BCC8-3F4A-AA51-13DCBEEC9851}"/>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8" name="Line 38">
                <a:extLst>
                  <a:ext uri="{FF2B5EF4-FFF2-40B4-BE49-F238E27FC236}">
                    <a16:creationId xmlns:a16="http://schemas.microsoft.com/office/drawing/2014/main" id="{109CF267-3092-9644-9BFB-7F638C523C01}"/>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39" name="Text Box 39">
              <a:extLst>
                <a:ext uri="{FF2B5EF4-FFF2-40B4-BE49-F238E27FC236}">
                  <a16:creationId xmlns:a16="http://schemas.microsoft.com/office/drawing/2014/main" id="{DB29B84F-AE7D-A24C-9506-5DF288DCF59A}"/>
                </a:ext>
              </a:extLst>
            </p:cNvPr>
            <p:cNvSpPr txBox="1">
              <a:spLocks noChangeArrowheads="1"/>
            </p:cNvSpPr>
            <p:nvPr/>
          </p:nvSpPr>
          <p:spPr bwMode="auto">
            <a:xfrm>
              <a:off x="3656" y="1172"/>
              <a:ext cx="7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t>Practitioner</a:t>
              </a:r>
            </a:p>
          </p:txBody>
        </p:sp>
        <p:sp>
          <p:nvSpPr>
            <p:cNvPr id="2585640" name="Line 40">
              <a:extLst>
                <a:ext uri="{FF2B5EF4-FFF2-40B4-BE49-F238E27FC236}">
                  <a16:creationId xmlns:a16="http://schemas.microsoft.com/office/drawing/2014/main" id="{9219B789-B3BF-0540-A66C-AA76513C05C8}"/>
                </a:ext>
              </a:extLst>
            </p:cNvPr>
            <p:cNvSpPr>
              <a:spLocks noChangeShapeType="1"/>
            </p:cNvSpPr>
            <p:nvPr/>
          </p:nvSpPr>
          <p:spPr bwMode="auto">
            <a:xfrm flipV="1">
              <a:off x="4032" y="1712"/>
              <a:ext cx="0" cy="352"/>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1" name="AutoShape 41">
              <a:extLst>
                <a:ext uri="{FF2B5EF4-FFF2-40B4-BE49-F238E27FC236}">
                  <a16:creationId xmlns:a16="http://schemas.microsoft.com/office/drawing/2014/main" id="{33C7E570-941E-DF43-A5E0-5527CA977744}"/>
                </a:ext>
              </a:extLst>
            </p:cNvPr>
            <p:cNvSpPr>
              <a:spLocks noChangeArrowheads="1"/>
            </p:cNvSpPr>
            <p:nvPr/>
          </p:nvSpPr>
          <p:spPr bwMode="auto">
            <a:xfrm rot="-10797448">
              <a:off x="3168" y="2400"/>
              <a:ext cx="429" cy="192"/>
            </a:xfrm>
            <a:prstGeom prst="leftArrow">
              <a:avLst>
                <a:gd name="adj1" fmla="val 50000"/>
                <a:gd name="adj2" fmla="val 5585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85642" name="Group 42">
              <a:extLst>
                <a:ext uri="{FF2B5EF4-FFF2-40B4-BE49-F238E27FC236}">
                  <a16:creationId xmlns:a16="http://schemas.microsoft.com/office/drawing/2014/main" id="{09DBC680-4C10-B440-9DA8-2E1774B2EB8F}"/>
                </a:ext>
              </a:extLst>
            </p:cNvPr>
            <p:cNvGrpSpPr>
              <a:grpSpLocks/>
            </p:cNvGrpSpPr>
            <p:nvPr/>
          </p:nvGrpSpPr>
          <p:grpSpPr bwMode="auto">
            <a:xfrm>
              <a:off x="5240" y="2312"/>
              <a:ext cx="192" cy="480"/>
              <a:chOff x="336" y="336"/>
              <a:chExt cx="192" cy="480"/>
            </a:xfrm>
          </p:grpSpPr>
          <p:sp>
            <p:nvSpPr>
              <p:cNvPr id="2585643" name="Oval 43">
                <a:extLst>
                  <a:ext uri="{FF2B5EF4-FFF2-40B4-BE49-F238E27FC236}">
                    <a16:creationId xmlns:a16="http://schemas.microsoft.com/office/drawing/2014/main" id="{51752EC2-5B5A-EC4D-BF4B-A8F5C821DD37}"/>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44" name="Line 44">
                <a:extLst>
                  <a:ext uri="{FF2B5EF4-FFF2-40B4-BE49-F238E27FC236}">
                    <a16:creationId xmlns:a16="http://schemas.microsoft.com/office/drawing/2014/main" id="{890C6F39-79EC-CA41-BEAA-E364FC42B55D}"/>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5" name="Line 45">
                <a:extLst>
                  <a:ext uri="{FF2B5EF4-FFF2-40B4-BE49-F238E27FC236}">
                    <a16:creationId xmlns:a16="http://schemas.microsoft.com/office/drawing/2014/main" id="{74003672-29D5-0E4C-B0C9-5CEFB5E303CF}"/>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6" name="Line 46">
                <a:extLst>
                  <a:ext uri="{FF2B5EF4-FFF2-40B4-BE49-F238E27FC236}">
                    <a16:creationId xmlns:a16="http://schemas.microsoft.com/office/drawing/2014/main" id="{8476A08A-9EC2-BC43-95AB-EA0D4D7C1E9B}"/>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7" name="Line 47">
                <a:extLst>
                  <a:ext uri="{FF2B5EF4-FFF2-40B4-BE49-F238E27FC236}">
                    <a16:creationId xmlns:a16="http://schemas.microsoft.com/office/drawing/2014/main" id="{48585A05-3FDD-294C-A42D-68EFBC5BFF4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8" name="Line 48">
                <a:extLst>
                  <a:ext uri="{FF2B5EF4-FFF2-40B4-BE49-F238E27FC236}">
                    <a16:creationId xmlns:a16="http://schemas.microsoft.com/office/drawing/2014/main" id="{93F59722-4F88-1846-A5A7-0E88A1211483}"/>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49" name="Text Box 49">
              <a:extLst>
                <a:ext uri="{FF2B5EF4-FFF2-40B4-BE49-F238E27FC236}">
                  <a16:creationId xmlns:a16="http://schemas.microsoft.com/office/drawing/2014/main" id="{D975C540-1B35-CF4C-B114-89F3F8E1555F}"/>
                </a:ext>
              </a:extLst>
            </p:cNvPr>
            <p:cNvSpPr txBox="1">
              <a:spLocks noChangeArrowheads="1"/>
            </p:cNvSpPr>
            <p:nvPr/>
          </p:nvSpPr>
          <p:spPr bwMode="auto">
            <a:xfrm>
              <a:off x="4848" y="2121"/>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t>Researcher</a:t>
              </a:r>
            </a:p>
          </p:txBody>
        </p:sp>
        <p:grpSp>
          <p:nvGrpSpPr>
            <p:cNvPr id="2585650" name="Group 50">
              <a:extLst>
                <a:ext uri="{FF2B5EF4-FFF2-40B4-BE49-F238E27FC236}">
                  <a16:creationId xmlns:a16="http://schemas.microsoft.com/office/drawing/2014/main" id="{65D64694-431F-D343-B485-DAFB83BB9C8A}"/>
                </a:ext>
              </a:extLst>
            </p:cNvPr>
            <p:cNvGrpSpPr>
              <a:grpSpLocks/>
            </p:cNvGrpSpPr>
            <p:nvPr/>
          </p:nvGrpSpPr>
          <p:grpSpPr bwMode="auto">
            <a:xfrm>
              <a:off x="3408" y="2088"/>
              <a:ext cx="1448" cy="840"/>
              <a:chOff x="3784" y="1776"/>
              <a:chExt cx="1448" cy="840"/>
            </a:xfrm>
          </p:grpSpPr>
          <p:sp>
            <p:nvSpPr>
              <p:cNvPr id="2585651" name="Line 51">
                <a:extLst>
                  <a:ext uri="{FF2B5EF4-FFF2-40B4-BE49-F238E27FC236}">
                    <a16:creationId xmlns:a16="http://schemas.microsoft.com/office/drawing/2014/main" id="{0F7CE1DA-0468-9D4B-9363-ED73DF9976EC}"/>
                  </a:ext>
                </a:extLst>
              </p:cNvPr>
              <p:cNvSpPr>
                <a:spLocks noChangeShapeType="1"/>
              </p:cNvSpPr>
              <p:nvPr/>
            </p:nvSpPr>
            <p:spPr bwMode="auto">
              <a:xfrm>
                <a:off x="4368" y="1776"/>
                <a:ext cx="864"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2" name="Line 52">
                <a:extLst>
                  <a:ext uri="{FF2B5EF4-FFF2-40B4-BE49-F238E27FC236}">
                    <a16:creationId xmlns:a16="http://schemas.microsoft.com/office/drawing/2014/main" id="{7A07E3EB-A9C0-7147-9E82-0E01E2E9A148}"/>
                  </a:ext>
                </a:extLst>
              </p:cNvPr>
              <p:cNvSpPr>
                <a:spLocks noChangeShapeType="1"/>
              </p:cNvSpPr>
              <p:nvPr/>
            </p:nvSpPr>
            <p:spPr bwMode="auto">
              <a:xfrm flipV="1">
                <a:off x="4968" y="2256"/>
                <a:ext cx="247" cy="3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3" name="AutoShape 53">
                <a:extLst>
                  <a:ext uri="{FF2B5EF4-FFF2-40B4-BE49-F238E27FC236}">
                    <a16:creationId xmlns:a16="http://schemas.microsoft.com/office/drawing/2014/main" id="{BC85DDA9-9521-4240-A684-FAA39BFAF513}"/>
                  </a:ext>
                </a:extLst>
              </p:cNvPr>
              <p:cNvSpPr>
                <a:spLocks noChangeArrowheads="1"/>
              </p:cNvSpPr>
              <p:nvPr/>
            </p:nvSpPr>
            <p:spPr bwMode="auto">
              <a:xfrm>
                <a:off x="3784" y="1776"/>
                <a:ext cx="1177" cy="81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54" name="Text Box 54">
                <a:extLst>
                  <a:ext uri="{FF2B5EF4-FFF2-40B4-BE49-F238E27FC236}">
                    <a16:creationId xmlns:a16="http://schemas.microsoft.com/office/drawing/2014/main" id="{1FC53AFB-5816-3944-9731-18F77FAFF44F}"/>
                  </a:ext>
                </a:extLst>
              </p:cNvPr>
              <p:cNvSpPr txBox="1">
                <a:spLocks noChangeArrowheads="1"/>
              </p:cNvSpPr>
              <p:nvPr/>
            </p:nvSpPr>
            <p:spPr bwMode="auto">
              <a:xfrm>
                <a:off x="4016" y="2096"/>
                <a:ext cx="74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Tailored</a:t>
                </a:r>
              </a:p>
              <a:p>
                <a:pPr algn="ctr" eaLnBrk="1" hangingPunct="1"/>
                <a:r>
                  <a:rPr lang="en-US" altLang="en-US" sz="1600" b="1"/>
                  <a:t>DL Services</a:t>
                </a:r>
                <a:endParaRPr lang="en-US" altLang="en-US" sz="2000"/>
              </a:p>
            </p:txBody>
          </p:sp>
        </p:grpSp>
        <p:grpSp>
          <p:nvGrpSpPr>
            <p:cNvPr id="2585655" name="Group 55">
              <a:extLst>
                <a:ext uri="{FF2B5EF4-FFF2-40B4-BE49-F238E27FC236}">
                  <a16:creationId xmlns:a16="http://schemas.microsoft.com/office/drawing/2014/main" id="{47AD5B80-3723-7E4A-9BB5-55956668497B}"/>
                </a:ext>
              </a:extLst>
            </p:cNvPr>
            <p:cNvGrpSpPr>
              <a:grpSpLocks/>
            </p:cNvGrpSpPr>
            <p:nvPr/>
          </p:nvGrpSpPr>
          <p:grpSpPr bwMode="auto">
            <a:xfrm>
              <a:off x="4712" y="1568"/>
              <a:ext cx="192" cy="480"/>
              <a:chOff x="336" y="336"/>
              <a:chExt cx="192" cy="480"/>
            </a:xfrm>
          </p:grpSpPr>
          <p:sp>
            <p:nvSpPr>
              <p:cNvPr id="2585656" name="Oval 56">
                <a:extLst>
                  <a:ext uri="{FF2B5EF4-FFF2-40B4-BE49-F238E27FC236}">
                    <a16:creationId xmlns:a16="http://schemas.microsoft.com/office/drawing/2014/main" id="{BE92F59C-F6C5-0D44-884D-2D1109C2A02F}"/>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57" name="Line 57">
                <a:extLst>
                  <a:ext uri="{FF2B5EF4-FFF2-40B4-BE49-F238E27FC236}">
                    <a16:creationId xmlns:a16="http://schemas.microsoft.com/office/drawing/2014/main" id="{6C2D4951-5385-8541-8156-75B46364FF64}"/>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8" name="Line 58">
                <a:extLst>
                  <a:ext uri="{FF2B5EF4-FFF2-40B4-BE49-F238E27FC236}">
                    <a16:creationId xmlns:a16="http://schemas.microsoft.com/office/drawing/2014/main" id="{E0582234-FFDE-7144-8AF5-C80BE7B68D1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9" name="Line 59">
                <a:extLst>
                  <a:ext uri="{FF2B5EF4-FFF2-40B4-BE49-F238E27FC236}">
                    <a16:creationId xmlns:a16="http://schemas.microsoft.com/office/drawing/2014/main" id="{D4A1B54E-5A75-7440-BAA8-78ABCB92BAE9}"/>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0" name="Line 60">
                <a:extLst>
                  <a:ext uri="{FF2B5EF4-FFF2-40B4-BE49-F238E27FC236}">
                    <a16:creationId xmlns:a16="http://schemas.microsoft.com/office/drawing/2014/main" id="{2A705D6E-10E5-0942-94D1-01D594D0997A}"/>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1" name="Line 61">
                <a:extLst>
                  <a:ext uri="{FF2B5EF4-FFF2-40B4-BE49-F238E27FC236}">
                    <a16:creationId xmlns:a16="http://schemas.microsoft.com/office/drawing/2014/main" id="{1B48256B-2233-894C-A388-81F6AED95C32}"/>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62" name="Text Box 62">
              <a:extLst>
                <a:ext uri="{FF2B5EF4-FFF2-40B4-BE49-F238E27FC236}">
                  <a16:creationId xmlns:a16="http://schemas.microsoft.com/office/drawing/2014/main" id="{F06CB308-D5A8-3C49-94B0-676526CFB522}"/>
                </a:ext>
              </a:extLst>
            </p:cNvPr>
            <p:cNvSpPr txBox="1">
              <a:spLocks noChangeArrowheads="1"/>
            </p:cNvSpPr>
            <p:nvPr/>
          </p:nvSpPr>
          <p:spPr bwMode="auto">
            <a:xfrm>
              <a:off x="4584" y="1384"/>
              <a:ext cx="5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t>Teacher</a:t>
              </a:r>
            </a:p>
          </p:txBody>
        </p:sp>
        <p:sp>
          <p:nvSpPr>
            <p:cNvPr id="2585663" name="AutoShape 63">
              <a:extLst>
                <a:ext uri="{FF2B5EF4-FFF2-40B4-BE49-F238E27FC236}">
                  <a16:creationId xmlns:a16="http://schemas.microsoft.com/office/drawing/2014/main" id="{BE9F64A7-5D45-D043-9BD4-7A93119F3151}"/>
                </a:ext>
              </a:extLst>
            </p:cNvPr>
            <p:cNvSpPr>
              <a:spLocks noChangeArrowheads="1"/>
            </p:cNvSpPr>
            <p:nvPr/>
          </p:nvSpPr>
          <p:spPr bwMode="auto">
            <a:xfrm>
              <a:off x="528" y="1776"/>
              <a:ext cx="1104" cy="1440"/>
            </a:xfrm>
            <a:prstGeom prst="can">
              <a:avLst>
                <a:gd name="adj" fmla="val 326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4" name="Text Box 64">
              <a:extLst>
                <a:ext uri="{FF2B5EF4-FFF2-40B4-BE49-F238E27FC236}">
                  <a16:creationId xmlns:a16="http://schemas.microsoft.com/office/drawing/2014/main" id="{DDD8385A-CEC4-6147-B411-CFF41267746C}"/>
                </a:ext>
              </a:extLst>
            </p:cNvPr>
            <p:cNvSpPr txBox="1">
              <a:spLocks noChangeArrowheads="1"/>
            </p:cNvSpPr>
            <p:nvPr/>
          </p:nvSpPr>
          <p:spPr bwMode="auto">
            <a:xfrm>
              <a:off x="496" y="1728"/>
              <a:ext cx="1056"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000"/>
                <a:t>   c</a:t>
              </a:r>
              <a:r>
                <a:rPr lang="en-US" altLang="en-US" sz="1800"/>
                <a:t>omponent</a:t>
              </a:r>
            </a:p>
            <a:p>
              <a:pPr algn="ctr" eaLnBrk="1" hangingPunct="1"/>
              <a:r>
                <a:rPr lang="en-US" altLang="en-US" sz="1800"/>
                <a:t>  pool</a:t>
              </a:r>
              <a:endParaRPr lang="en-US" altLang="en-US" sz="1800" baseline="-25000"/>
            </a:p>
          </p:txBody>
        </p:sp>
        <p:sp>
          <p:nvSpPr>
            <p:cNvPr id="2585665" name="Text Box 65">
              <a:extLst>
                <a:ext uri="{FF2B5EF4-FFF2-40B4-BE49-F238E27FC236}">
                  <a16:creationId xmlns:a16="http://schemas.microsoft.com/office/drawing/2014/main" id="{26187619-BC2F-E643-B71D-919266DE2FB6}"/>
                </a:ext>
              </a:extLst>
            </p:cNvPr>
            <p:cNvSpPr txBox="1">
              <a:spLocks noChangeArrowheads="1"/>
            </p:cNvSpPr>
            <p:nvPr/>
          </p:nvSpPr>
          <p:spPr bwMode="auto">
            <a:xfrm>
              <a:off x="720" y="2210"/>
              <a:ext cx="1056"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b="1"/>
                <a:t>ODLSearch,</a:t>
              </a:r>
            </a:p>
            <a:p>
              <a:pPr eaLnBrk="1" hangingPunct="1"/>
              <a:r>
                <a:rPr lang="en-US" altLang="en-US" sz="1400" b="1"/>
                <a:t>ODLBrowse,</a:t>
              </a:r>
            </a:p>
            <a:p>
              <a:pPr eaLnBrk="1" hangingPunct="1"/>
              <a:r>
                <a:rPr lang="en-US" altLang="en-US" sz="1400" b="1"/>
                <a:t>ODLRate,</a:t>
              </a:r>
            </a:p>
            <a:p>
              <a:pPr eaLnBrk="1" hangingPunct="1"/>
              <a:r>
                <a:rPr lang="en-US" altLang="en-US" sz="1400" b="1"/>
                <a:t>ODLReview,</a:t>
              </a:r>
            </a:p>
            <a:p>
              <a:pPr algn="ctr" eaLnBrk="1" hangingPunct="1"/>
              <a:r>
                <a:rPr lang="en-US" altLang="en-US" sz="1400" b="1"/>
                <a:t>…….</a:t>
              </a:r>
            </a:p>
            <a:p>
              <a:pPr algn="ctr" eaLnBrk="1" hangingPunct="1"/>
              <a:endParaRPr lang="en-US" altLang="en-US" sz="1400" b="1"/>
            </a:p>
          </p:txBody>
        </p:sp>
        <p:sp>
          <p:nvSpPr>
            <p:cNvPr id="2585666" name="Line 66">
              <a:extLst>
                <a:ext uri="{FF2B5EF4-FFF2-40B4-BE49-F238E27FC236}">
                  <a16:creationId xmlns:a16="http://schemas.microsoft.com/office/drawing/2014/main" id="{E5E751D7-6B2C-C34D-B53E-34F5F5644E29}"/>
                </a:ext>
              </a:extLst>
            </p:cNvPr>
            <p:cNvSpPr>
              <a:spLocks noChangeShapeType="1"/>
            </p:cNvSpPr>
            <p:nvPr/>
          </p:nvSpPr>
          <p:spPr bwMode="auto">
            <a:xfrm rot="2231760" flipV="1">
              <a:off x="4572" y="1952"/>
              <a:ext cx="1" cy="384"/>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7" name="AutoShape 67">
              <a:extLst>
                <a:ext uri="{FF2B5EF4-FFF2-40B4-BE49-F238E27FC236}">
                  <a16:creationId xmlns:a16="http://schemas.microsoft.com/office/drawing/2014/main" id="{0D9CA142-4B92-6F49-A2D1-0DC46242106F}"/>
                </a:ext>
              </a:extLst>
            </p:cNvPr>
            <p:cNvSpPr>
              <a:spLocks noChangeArrowheads="1"/>
            </p:cNvSpPr>
            <p:nvPr/>
          </p:nvSpPr>
          <p:spPr bwMode="auto">
            <a:xfrm>
              <a:off x="1632" y="2480"/>
              <a:ext cx="372" cy="210"/>
            </a:xfrm>
            <a:prstGeom prst="rightArrow">
              <a:avLst>
                <a:gd name="adj1" fmla="val 50000"/>
                <a:gd name="adj2" fmla="val 4428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8" name="AutoShape 68">
              <a:extLst>
                <a:ext uri="{FF2B5EF4-FFF2-40B4-BE49-F238E27FC236}">
                  <a16:creationId xmlns:a16="http://schemas.microsoft.com/office/drawing/2014/main" id="{BA377405-E90A-0342-9687-82AB479FBC48}"/>
                </a:ext>
              </a:extLst>
            </p:cNvPr>
            <p:cNvSpPr>
              <a:spLocks noChangeArrowheads="1"/>
            </p:cNvSpPr>
            <p:nvPr/>
          </p:nvSpPr>
          <p:spPr bwMode="auto">
            <a:xfrm>
              <a:off x="2560" y="992"/>
              <a:ext cx="192" cy="248"/>
            </a:xfrm>
            <a:prstGeom prst="downArrow">
              <a:avLst>
                <a:gd name="adj1" fmla="val 50000"/>
                <a:gd name="adj2" fmla="val 3229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9" name="AutoShape 69">
              <a:extLst>
                <a:ext uri="{FF2B5EF4-FFF2-40B4-BE49-F238E27FC236}">
                  <a16:creationId xmlns:a16="http://schemas.microsoft.com/office/drawing/2014/main" id="{F89C1303-8B72-6E4A-8358-F855B8F4D572}"/>
                </a:ext>
              </a:extLst>
            </p:cNvPr>
            <p:cNvSpPr>
              <a:spLocks noChangeArrowheads="1"/>
            </p:cNvSpPr>
            <p:nvPr/>
          </p:nvSpPr>
          <p:spPr bwMode="auto">
            <a:xfrm>
              <a:off x="2544" y="1888"/>
              <a:ext cx="192" cy="240"/>
            </a:xfrm>
            <a:prstGeom prst="downArrow">
              <a:avLst>
                <a:gd name="adj1" fmla="val 50000"/>
                <a:gd name="adj2" fmla="val 3125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70" name="Line 70">
              <a:extLst>
                <a:ext uri="{FF2B5EF4-FFF2-40B4-BE49-F238E27FC236}">
                  <a16:creationId xmlns:a16="http://schemas.microsoft.com/office/drawing/2014/main" id="{CCB537EA-4686-1449-B7E2-F59064505E57}"/>
                </a:ext>
              </a:extLst>
            </p:cNvPr>
            <p:cNvSpPr>
              <a:spLocks noChangeShapeType="1"/>
            </p:cNvSpPr>
            <p:nvPr/>
          </p:nvSpPr>
          <p:spPr bwMode="auto">
            <a:xfrm flipH="1">
              <a:off x="3264" y="624"/>
              <a:ext cx="3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1" name="Line 71">
              <a:extLst>
                <a:ext uri="{FF2B5EF4-FFF2-40B4-BE49-F238E27FC236}">
                  <a16:creationId xmlns:a16="http://schemas.microsoft.com/office/drawing/2014/main" id="{EB0B0182-CF68-B94D-84BC-F5F93191550A}"/>
                </a:ext>
              </a:extLst>
            </p:cNvPr>
            <p:cNvSpPr>
              <a:spLocks noChangeShapeType="1"/>
            </p:cNvSpPr>
            <p:nvPr/>
          </p:nvSpPr>
          <p:spPr bwMode="auto">
            <a:xfrm flipH="1">
              <a:off x="3120" y="624"/>
              <a:ext cx="528" cy="1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2" name="Line 72">
              <a:extLst>
                <a:ext uri="{FF2B5EF4-FFF2-40B4-BE49-F238E27FC236}">
                  <a16:creationId xmlns:a16="http://schemas.microsoft.com/office/drawing/2014/main" id="{A07B7E60-4D3C-DC40-B2E2-1270AB78C746}"/>
                </a:ext>
              </a:extLst>
            </p:cNvPr>
            <p:cNvSpPr>
              <a:spLocks noChangeShapeType="1"/>
            </p:cNvSpPr>
            <p:nvPr/>
          </p:nvSpPr>
          <p:spPr bwMode="auto">
            <a:xfrm>
              <a:off x="720" y="624"/>
              <a:ext cx="33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3" name="Line 73">
              <a:extLst>
                <a:ext uri="{FF2B5EF4-FFF2-40B4-BE49-F238E27FC236}">
                  <a16:creationId xmlns:a16="http://schemas.microsoft.com/office/drawing/2014/main" id="{BB8C66C4-FC65-4D4B-9629-7763CB244939}"/>
                </a:ext>
              </a:extLst>
            </p:cNvPr>
            <p:cNvSpPr>
              <a:spLocks noChangeShapeType="1"/>
            </p:cNvSpPr>
            <p:nvPr/>
          </p:nvSpPr>
          <p:spPr bwMode="auto">
            <a:xfrm flipH="1">
              <a:off x="4824" y="2616"/>
              <a:ext cx="384" cy="0"/>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74" name="Rectangle 74">
            <a:extLst>
              <a:ext uri="{FF2B5EF4-FFF2-40B4-BE49-F238E27FC236}">
                <a16:creationId xmlns:a16="http://schemas.microsoft.com/office/drawing/2014/main" id="{817535AE-EBE9-8941-A613-8F6627EFDA4D}"/>
              </a:ext>
            </a:extLst>
          </p:cNvPr>
          <p:cNvSpPr>
            <a:spLocks noChangeArrowheads="1"/>
          </p:cNvSpPr>
          <p:nvPr/>
        </p:nvSpPr>
        <p:spPr bwMode="auto">
          <a:xfrm>
            <a:off x="228600" y="1752600"/>
            <a:ext cx="8686800"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58289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b="1"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28</a:t>
            </a:fld>
            <a:endParaRPr lang="en-US"/>
          </a:p>
        </p:txBody>
      </p:sp>
    </p:spTree>
    <p:extLst>
      <p:ext uri="{BB962C8B-B14F-4D97-AF65-F5344CB8AC3E}">
        <p14:creationId xmlns:p14="http://schemas.microsoft.com/office/powerpoint/2010/main" val="623076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482" name="Object 2">
            <a:extLst>
              <a:ext uri="{FF2B5EF4-FFF2-40B4-BE49-F238E27FC236}">
                <a16:creationId xmlns:a16="http://schemas.microsoft.com/office/drawing/2014/main" id="{425A2296-EF7A-9647-AE80-216F7BB5FC8E}"/>
              </a:ext>
            </a:extLst>
          </p:cNvPr>
          <p:cNvGraphicFramePr>
            <a:graphicFrameLocks noChangeAspect="1"/>
          </p:cNvGraphicFramePr>
          <p:nvPr>
            <p:extLst>
              <p:ext uri="{D42A27DB-BD31-4B8C-83A1-F6EECF244321}">
                <p14:modId xmlns:p14="http://schemas.microsoft.com/office/powerpoint/2010/main" val="2377729569"/>
              </p:ext>
            </p:extLst>
          </p:nvPr>
        </p:nvGraphicFramePr>
        <p:xfrm>
          <a:off x="-76200" y="-21771"/>
          <a:ext cx="9144000" cy="6858000"/>
        </p:xfrm>
        <a:graphic>
          <a:graphicData uri="http://schemas.openxmlformats.org/presentationml/2006/ole">
            <mc:AlternateContent xmlns:mc="http://schemas.openxmlformats.org/markup-compatibility/2006">
              <mc:Choice xmlns:v="urn:schemas-microsoft-com:vml" Requires="v">
                <p:oleObj spid="_x0000_s63533" name="Slide" r:id="rId3" imgW="4572000" imgH="3429000" progId="PowerPoint.Slide.8">
                  <p:embed/>
                </p:oleObj>
              </mc:Choice>
              <mc:Fallback>
                <p:oleObj name="Slide" r:id="rId3" imgW="4572000" imgH="3429000" progId="PowerPoint.Slide.8">
                  <p:embed/>
                  <p:pic>
                    <p:nvPicPr>
                      <p:cNvPr id="2580482" name="Object 2">
                        <a:extLst>
                          <a:ext uri="{FF2B5EF4-FFF2-40B4-BE49-F238E27FC236}">
                            <a16:creationId xmlns:a16="http://schemas.microsoft.com/office/drawing/2014/main" id="{425A2296-EF7A-9647-AE80-216F7BB5F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77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EE91782B-25B3-5D4C-BD2E-E5D5D12441EC}"/>
              </a:ext>
            </a:extLst>
          </p:cNvPr>
          <p:cNvSpPr/>
          <p:nvPr/>
        </p:nvSpPr>
        <p:spPr>
          <a:xfrm>
            <a:off x="4408714" y="4294448"/>
            <a:ext cx="4735286" cy="2585323"/>
          </a:xfrm>
          <a:prstGeom prst="rect">
            <a:avLst/>
          </a:prstGeom>
        </p:spPr>
        <p:txBody>
          <a:bodyPr wrap="square">
            <a:spAutoFit/>
          </a:bodyPr>
          <a:lstStyle/>
          <a:p>
            <a:pPr algn="r"/>
            <a:r>
              <a:rPr lang="en-US" dirty="0"/>
              <a:t>Adapted</a:t>
            </a:r>
          </a:p>
          <a:p>
            <a:pPr algn="r"/>
            <a:r>
              <a:rPr lang="en-US" dirty="0"/>
              <a:t>from:</a:t>
            </a:r>
          </a:p>
          <a:p>
            <a:pPr algn="r"/>
            <a:r>
              <a:rPr lang="en-US" dirty="0"/>
              <a:t>Social</a:t>
            </a:r>
          </a:p>
          <a:p>
            <a:pPr algn="r"/>
            <a:r>
              <a:rPr lang="en-US" dirty="0"/>
              <a:t>aspects of</a:t>
            </a:r>
            <a:br>
              <a:rPr lang="en-US" dirty="0"/>
            </a:br>
            <a:r>
              <a:rPr lang="en-US" dirty="0"/>
              <a:t>digital libraries,</a:t>
            </a:r>
          </a:p>
          <a:p>
            <a:pPr algn="r"/>
            <a:r>
              <a:rPr lang="en-US" dirty="0"/>
              <a:t>UCLA 1996,</a:t>
            </a:r>
          </a:p>
          <a:p>
            <a:pPr algn="r"/>
            <a:r>
              <a:rPr lang="en-US" dirty="0"/>
              <a:t>eds. Christine L.</a:t>
            </a:r>
          </a:p>
          <a:p>
            <a:pPr algn="r"/>
            <a:r>
              <a:rPr lang="en-US" dirty="0" err="1"/>
              <a:t>Borgman</a:t>
            </a:r>
            <a:r>
              <a:rPr lang="en-US" dirty="0"/>
              <a:t> et al., https://</a:t>
            </a:r>
          </a:p>
          <a:p>
            <a:pPr algn="r"/>
            <a:r>
              <a:rPr lang="en-US" dirty="0" err="1"/>
              <a:t>works.bepress.com</a:t>
            </a:r>
            <a:r>
              <a:rPr lang="en-US" dirty="0"/>
              <a:t>/borgman/183/</a:t>
            </a:r>
          </a:p>
        </p:txBody>
      </p:sp>
      <p:sp>
        <p:nvSpPr>
          <p:cNvPr id="6" name="TextBox 5">
            <a:extLst>
              <a:ext uri="{FF2B5EF4-FFF2-40B4-BE49-F238E27FC236}">
                <a16:creationId xmlns:a16="http://schemas.microsoft.com/office/drawing/2014/main" id="{676857A7-E61D-4445-A4A9-E5C5DA0CD8D7}"/>
              </a:ext>
            </a:extLst>
          </p:cNvPr>
          <p:cNvSpPr txBox="1"/>
          <p:nvPr/>
        </p:nvSpPr>
        <p:spPr>
          <a:xfrm>
            <a:off x="10886" y="6096000"/>
            <a:ext cx="2547492" cy="707886"/>
          </a:xfrm>
          <a:prstGeom prst="rect">
            <a:avLst/>
          </a:prstGeom>
          <a:noFill/>
        </p:spPr>
        <p:txBody>
          <a:bodyPr wrap="none" rtlCol="0">
            <a:spAutoFit/>
          </a:bodyPr>
          <a:lstStyle/>
          <a:p>
            <a:r>
              <a:rPr lang="en-US" sz="4000" dirty="0"/>
              <a:t>Exploring</a:t>
            </a:r>
          </a:p>
        </p:txBody>
      </p:sp>
      <p:sp>
        <p:nvSpPr>
          <p:cNvPr id="7" name="TextBox 6">
            <a:extLst>
              <a:ext uri="{FF2B5EF4-FFF2-40B4-BE49-F238E27FC236}">
                <a16:creationId xmlns:a16="http://schemas.microsoft.com/office/drawing/2014/main" id="{BE4B2014-9F9D-BE43-8FB9-B77B85587F0B}"/>
              </a:ext>
            </a:extLst>
          </p:cNvPr>
          <p:cNvSpPr txBox="1"/>
          <p:nvPr/>
        </p:nvSpPr>
        <p:spPr>
          <a:xfrm>
            <a:off x="-76200" y="-76200"/>
            <a:ext cx="2723823" cy="1754326"/>
          </a:xfrm>
          <a:prstGeom prst="rect">
            <a:avLst/>
          </a:prstGeom>
          <a:noFill/>
        </p:spPr>
        <p:txBody>
          <a:bodyPr wrap="none" rtlCol="0">
            <a:spAutoFit/>
          </a:bodyPr>
          <a:lstStyle/>
          <a:p>
            <a:r>
              <a:rPr lang="en-US" sz="3600" dirty="0"/>
              <a:t>Information</a:t>
            </a:r>
          </a:p>
          <a:p>
            <a:r>
              <a:rPr lang="en-US" sz="3600" dirty="0"/>
              <a:t>Life</a:t>
            </a:r>
          </a:p>
          <a:p>
            <a:r>
              <a:rPr lang="en-US" sz="3600" dirty="0"/>
              <a:t>Cycle</a:t>
            </a:r>
          </a:p>
        </p:txBody>
      </p:sp>
    </p:spTree>
    <p:extLst>
      <p:ext uri="{BB962C8B-B14F-4D97-AF65-F5344CB8AC3E}">
        <p14:creationId xmlns:p14="http://schemas.microsoft.com/office/powerpoint/2010/main" val="355697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228600"/>
            <a:ext cx="8229600" cy="1143000"/>
          </a:xfrm>
        </p:spPr>
        <p:txBody>
          <a:bodyPr/>
          <a:lstStyle/>
          <a:p>
            <a:r>
              <a:rPr lang="en-US" altLang="en-US" b="1" dirty="0"/>
              <a:t>Perspectives</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0" y="914400"/>
            <a:ext cx="9144000" cy="4756150"/>
          </a:xfrm>
        </p:spPr>
        <p:txBody>
          <a:bodyPr/>
          <a:lstStyle/>
          <a:p>
            <a:pPr marL="457200" indent="-457200">
              <a:spcBef>
                <a:spcPct val="50000"/>
              </a:spcBef>
            </a:pPr>
            <a:r>
              <a:rPr lang="en-US" altLang="en-US" dirty="0"/>
              <a:t>Member of ACM (1967-), IEEE (2004-)</a:t>
            </a:r>
          </a:p>
          <a:p>
            <a:pPr marL="457200" indent="-457200">
              <a:spcBef>
                <a:spcPct val="50000"/>
              </a:spcBef>
            </a:pPr>
            <a:r>
              <a:rPr lang="en-US" altLang="en-US" dirty="0"/>
              <a:t>Professor of CS (</a:t>
            </a:r>
            <a:r>
              <a:rPr lang="en-US" altLang="en-US" dirty="0" err="1"/>
              <a:t>cs.vt.edu</a:t>
            </a:r>
            <a:r>
              <a:rPr lang="en-US" altLang="en-US" dirty="0"/>
              <a:t>, 1983-)</a:t>
            </a:r>
          </a:p>
          <a:p>
            <a:pPr marL="457200" indent="-457200">
              <a:spcBef>
                <a:spcPct val="50000"/>
              </a:spcBef>
            </a:pPr>
            <a:r>
              <a:rPr lang="en-US" altLang="en-US" dirty="0"/>
              <a:t>Digital libraries (</a:t>
            </a:r>
            <a:r>
              <a:rPr lang="en-US" altLang="en-US" dirty="0" err="1"/>
              <a:t>dlib.vt.edu</a:t>
            </a:r>
            <a:r>
              <a:rPr lang="en-US" altLang="en-US" dirty="0"/>
              <a:t>, 1991-)</a:t>
            </a:r>
          </a:p>
          <a:p>
            <a:pPr marL="457200" indent="-457200">
              <a:spcBef>
                <a:spcPct val="50000"/>
              </a:spcBef>
            </a:pPr>
            <a:r>
              <a:rPr lang="en-US" altLang="en-US" dirty="0"/>
              <a:t>Event archiving (</a:t>
            </a:r>
            <a:r>
              <a:rPr lang="en-US" altLang="en-US" dirty="0" err="1"/>
              <a:t>eventsarchive.org</a:t>
            </a:r>
            <a:r>
              <a:rPr lang="en-US" altLang="en-US" dirty="0"/>
              <a:t>: web, social media, 2007-)</a:t>
            </a:r>
          </a:p>
          <a:p>
            <a:pPr marL="457200" indent="-457200">
              <a:spcBef>
                <a:spcPct val="50000"/>
              </a:spcBef>
            </a:pPr>
            <a:r>
              <a:rPr lang="en-US" altLang="en-US" dirty="0"/>
              <a:t>CTO of startup (</a:t>
            </a:r>
            <a:r>
              <a:rPr lang="en-US" altLang="en-US" dirty="0" err="1"/>
              <a:t>claimedge.co</a:t>
            </a:r>
            <a:r>
              <a:rPr lang="en-US" altLang="en-US" dirty="0"/>
              <a:t>, 2018-) working to connect law and insurance firms with summarization, extensible workflows, and AI support of guidance; NSF I-Corps customer discovery</a:t>
            </a:r>
          </a:p>
          <a:p>
            <a:pPr marL="457200" indent="-457200">
              <a:spcBef>
                <a:spcPct val="50000"/>
              </a:spcBef>
            </a:pPr>
            <a:endParaRPr lang="en-US" altLang="en-US" dirty="0"/>
          </a:p>
        </p:txBody>
      </p:sp>
    </p:spTree>
    <p:extLst>
      <p:ext uri="{BB962C8B-B14F-4D97-AF65-F5344CB8AC3E}">
        <p14:creationId xmlns:p14="http://schemas.microsoft.com/office/powerpoint/2010/main" val="256815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2C1E66B-C556-8443-842D-F6858B7475E0}"/>
              </a:ext>
            </a:extLst>
          </p:cNvPr>
          <p:cNvSpPr>
            <a:spLocks noChangeArrowheads="1"/>
          </p:cNvSpPr>
          <p:nvPr/>
        </p:nvSpPr>
        <p:spPr bwMode="auto">
          <a:xfrm>
            <a:off x="0" y="106680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ko-KR" sz="3600">
                <a:solidFill>
                  <a:srgbClr val="993300"/>
                </a:solidFill>
                <a:ea typeface="굴림" panose="020B0600000101010101" pitchFamily="34" charset="-127"/>
              </a:rPr>
              <a:t>Exploring Digital Libraries: Integrating Browsing, Searching, and Visualization</a:t>
            </a:r>
          </a:p>
        </p:txBody>
      </p:sp>
      <p:sp>
        <p:nvSpPr>
          <p:cNvPr id="5123" name="Rectangle 3">
            <a:extLst>
              <a:ext uri="{FF2B5EF4-FFF2-40B4-BE49-F238E27FC236}">
                <a16:creationId xmlns:a16="http://schemas.microsoft.com/office/drawing/2014/main" id="{CAAB5D94-CE44-7D4A-B504-B005DD3EC046}"/>
              </a:ext>
            </a:extLst>
          </p:cNvPr>
          <p:cNvSpPr>
            <a:spLocks noChangeArrowheads="1"/>
          </p:cNvSpPr>
          <p:nvPr/>
        </p:nvSpPr>
        <p:spPr bwMode="auto">
          <a:xfrm>
            <a:off x="0" y="36576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pPr>
            <a:r>
              <a:rPr lang="en-US" altLang="zh-CN" sz="2800" b="1" dirty="0">
                <a:ea typeface="宋体" panose="02010600030101010101" pitchFamily="2" charset="-122"/>
              </a:rPr>
              <a:t>JCDL 2006, Chapel Hill, NC, June 12, 2006</a:t>
            </a:r>
          </a:p>
          <a:p>
            <a:pPr algn="ctr">
              <a:lnSpc>
                <a:spcPct val="80000"/>
              </a:lnSpc>
              <a:spcBef>
                <a:spcPct val="20000"/>
              </a:spcBef>
            </a:pPr>
            <a:endParaRPr lang="en-US" altLang="zh-CN" sz="2800" b="1" dirty="0">
              <a:ea typeface="宋体" panose="02010600030101010101" pitchFamily="2" charset="-122"/>
            </a:endParaRPr>
          </a:p>
          <a:p>
            <a:pPr algn="ctr">
              <a:lnSpc>
                <a:spcPct val="80000"/>
              </a:lnSpc>
              <a:spcBef>
                <a:spcPct val="20000"/>
              </a:spcBef>
            </a:pPr>
            <a:r>
              <a:rPr lang="en-US" altLang="zh-CN" sz="2800" dirty="0">
                <a:solidFill>
                  <a:schemeClr val="accent2"/>
                </a:solidFill>
                <a:ea typeface="宋体" panose="02010600030101010101" pitchFamily="2" charset="-122"/>
              </a:rPr>
              <a:t>Rao Shen, Naga Srinivas </a:t>
            </a:r>
            <a:r>
              <a:rPr lang="en-US" altLang="zh-CN" sz="2800" dirty="0" err="1">
                <a:solidFill>
                  <a:schemeClr val="accent2"/>
                </a:solidFill>
                <a:ea typeface="宋体" panose="02010600030101010101" pitchFamily="2" charset="-122"/>
              </a:rPr>
              <a:t>Vemuri</a:t>
            </a:r>
            <a:r>
              <a:rPr lang="en-US" altLang="zh-CN" sz="2800" dirty="0">
                <a:solidFill>
                  <a:schemeClr val="accent2"/>
                </a:solidFill>
                <a:ea typeface="宋体" panose="02010600030101010101" pitchFamily="2" charset="-122"/>
              </a:rPr>
              <a:t>, </a:t>
            </a:r>
            <a:r>
              <a:rPr lang="en-US" altLang="zh-CN" sz="2800" dirty="0" err="1">
                <a:solidFill>
                  <a:schemeClr val="accent2"/>
                </a:solidFill>
                <a:ea typeface="宋体" panose="02010600030101010101" pitchFamily="2" charset="-122"/>
              </a:rPr>
              <a:t>Weiguo</a:t>
            </a:r>
            <a:r>
              <a:rPr lang="en-US" altLang="zh-CN" sz="2800" dirty="0">
                <a:solidFill>
                  <a:schemeClr val="accent2"/>
                </a:solidFill>
                <a:ea typeface="宋体" panose="02010600030101010101" pitchFamily="2" charset="-122"/>
              </a:rPr>
              <a:t> Fan, </a:t>
            </a:r>
          </a:p>
          <a:p>
            <a:pPr algn="ctr">
              <a:lnSpc>
                <a:spcPct val="80000"/>
              </a:lnSpc>
              <a:spcBef>
                <a:spcPct val="20000"/>
              </a:spcBef>
            </a:pPr>
            <a:r>
              <a:rPr lang="en-US" altLang="zh-CN" sz="2800" dirty="0">
                <a:solidFill>
                  <a:schemeClr val="accent2"/>
                </a:solidFill>
                <a:ea typeface="宋体" panose="02010600030101010101" pitchFamily="2" charset="-122"/>
              </a:rPr>
              <a:t>Ricardo da S. Torres, and Edward A. Fox</a:t>
            </a:r>
          </a:p>
          <a:p>
            <a:pPr algn="ctr">
              <a:lnSpc>
                <a:spcPct val="80000"/>
              </a:lnSpc>
              <a:spcBef>
                <a:spcPct val="20000"/>
              </a:spcBef>
            </a:pPr>
            <a:endParaRPr lang="en-US" altLang="zh-CN" sz="2800" dirty="0">
              <a:solidFill>
                <a:schemeClr val="accent2"/>
              </a:solidFill>
              <a:ea typeface="宋体" panose="02010600030101010101" pitchFamily="2" charset="-122"/>
            </a:endParaRPr>
          </a:p>
          <a:p>
            <a:pPr algn="ctr">
              <a:lnSpc>
                <a:spcPct val="80000"/>
              </a:lnSpc>
            </a:pPr>
            <a:r>
              <a:rPr lang="en-US" altLang="zh-CN" sz="2400" dirty="0">
                <a:ea typeface="宋体" panose="02010600030101010101" pitchFamily="2" charset="-122"/>
              </a:rPr>
              <a:t>DOI </a:t>
            </a:r>
            <a:r>
              <a:rPr lang="en-US" sz="2400" b="0" dirty="0"/>
              <a:t>10.1145/1141753.1141755</a:t>
            </a:r>
          </a:p>
          <a:p>
            <a:pPr algn="ctr">
              <a:lnSpc>
                <a:spcPct val="80000"/>
              </a:lnSpc>
            </a:pPr>
            <a:endParaRPr lang="en-US" altLang="zh-CN" sz="2400" dirty="0">
              <a:ea typeface="宋体" panose="02010600030101010101" pitchFamily="2" charset="-122"/>
            </a:endParaRPr>
          </a:p>
          <a:p>
            <a:pPr algn="ctr">
              <a:lnSpc>
                <a:spcPct val="80000"/>
              </a:lnSpc>
            </a:pPr>
            <a:r>
              <a:rPr lang="en-US" altLang="zh-CN" sz="2400" dirty="0">
                <a:ea typeface="宋体" panose="02010600030101010101" pitchFamily="2" charset="-122"/>
              </a:rPr>
              <a:t>http://</a:t>
            </a:r>
            <a:r>
              <a:rPr lang="en-US" altLang="zh-CN" sz="2400" dirty="0" err="1">
                <a:ea typeface="宋体" panose="02010600030101010101" pitchFamily="2" charset="-122"/>
              </a:rPr>
              <a:t>fox.cs.vt.edu</a:t>
            </a:r>
            <a:r>
              <a:rPr lang="en-US" altLang="zh-CN" sz="2400" dirty="0">
                <a:ea typeface="宋体" panose="02010600030101010101" pitchFamily="2" charset="-122"/>
              </a:rPr>
              <a:t>/talks/2006/20060612JCDL06exploring.ppt</a:t>
            </a:r>
            <a:endParaRPr lang="en-US" altLang="ko-KR" sz="2400" dirty="0">
              <a:ea typeface="宋体" panose="02010600030101010101" pitchFamily="2" charset="-122"/>
            </a:endParaRPr>
          </a:p>
        </p:txBody>
      </p:sp>
    </p:spTree>
    <p:extLst>
      <p:ext uri="{BB962C8B-B14F-4D97-AF65-F5344CB8AC3E}">
        <p14:creationId xmlns:p14="http://schemas.microsoft.com/office/powerpoint/2010/main" val="4274904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7587FFB-5450-3D46-B729-94495662E063}"/>
              </a:ext>
            </a:extLst>
          </p:cNvPr>
          <p:cNvSpPr>
            <a:spLocks noChangeArrowheads="1"/>
          </p:cNvSpPr>
          <p:nvPr/>
        </p:nvSpPr>
        <p:spPr bwMode="auto">
          <a:xfrm>
            <a:off x="457200"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400">
                <a:solidFill>
                  <a:schemeClr val="tx2"/>
                </a:solidFill>
                <a:ea typeface="宋体" panose="02010600030101010101" pitchFamily="2" charset="-122"/>
              </a:rPr>
              <a:t>Introduction</a:t>
            </a:r>
          </a:p>
        </p:txBody>
      </p:sp>
      <p:sp>
        <p:nvSpPr>
          <p:cNvPr id="54275" name="Rectangle 3">
            <a:extLst>
              <a:ext uri="{FF2B5EF4-FFF2-40B4-BE49-F238E27FC236}">
                <a16:creationId xmlns:a16="http://schemas.microsoft.com/office/drawing/2014/main" id="{1D68E076-D175-EB4B-AD79-C401A6D523CB}"/>
              </a:ext>
            </a:extLst>
          </p:cNvPr>
          <p:cNvSpPr>
            <a:spLocks noChangeArrowheads="1"/>
          </p:cNvSpPr>
          <p:nvPr/>
        </p:nvSpPr>
        <p:spPr bwMode="auto">
          <a:xfrm>
            <a:off x="609600" y="2286000"/>
            <a:ext cx="7353300"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bg2"/>
              </a:buClr>
              <a:buSzPct val="75000"/>
              <a:buFont typeface="Wingdings" pitchFamily="2" charset="2"/>
              <a:buChar char="n"/>
            </a:pPr>
            <a:r>
              <a:rPr lang="en-US" altLang="zh-CN" sz="3200" dirty="0">
                <a:ea typeface="宋体" panose="02010600030101010101" pitchFamily="2" charset="-122"/>
              </a:rPr>
              <a:t>What’s exploring?</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searching, browsing, investigating, studying, or analyzing</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for purposes of discovery,</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pursuing truth or facts about something </a:t>
            </a:r>
          </a:p>
        </p:txBody>
      </p:sp>
    </p:spTree>
    <p:extLst>
      <p:ext uri="{BB962C8B-B14F-4D97-AF65-F5344CB8AC3E}">
        <p14:creationId xmlns:p14="http://schemas.microsoft.com/office/powerpoint/2010/main" val="4260909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8ED3E6D-2FC1-FF48-8897-08BCDB4B3588}"/>
              </a:ext>
            </a:extLst>
          </p:cNvPr>
          <p:cNvSpPr>
            <a:spLocks noChangeArrowheads="1"/>
          </p:cNvSpPr>
          <p:nvPr/>
        </p:nvSpPr>
        <p:spPr bwMode="auto">
          <a:xfrm>
            <a:off x="457200"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400">
                <a:solidFill>
                  <a:schemeClr val="tx2"/>
                </a:solidFill>
                <a:ea typeface="宋体" panose="02010600030101010101" pitchFamily="2" charset="-122"/>
              </a:rPr>
              <a:t>Introduction (Cont.)</a:t>
            </a:r>
          </a:p>
        </p:txBody>
      </p:sp>
      <p:sp>
        <p:nvSpPr>
          <p:cNvPr id="57347" name="Rectangle 3">
            <a:extLst>
              <a:ext uri="{FF2B5EF4-FFF2-40B4-BE49-F238E27FC236}">
                <a16:creationId xmlns:a16="http://schemas.microsoft.com/office/drawing/2014/main" id="{D079E7BA-A20E-0342-9249-2230544350BF}"/>
              </a:ext>
            </a:extLst>
          </p:cNvPr>
          <p:cNvSpPr>
            <a:spLocks noChangeArrowheads="1"/>
          </p:cNvSpPr>
          <p:nvPr/>
        </p:nvSpPr>
        <p:spPr bwMode="auto">
          <a:xfrm>
            <a:off x="304800" y="1981200"/>
            <a:ext cx="8610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bg2"/>
              </a:buClr>
              <a:buSzPct val="75000"/>
              <a:buFont typeface="Wingdings" pitchFamily="2" charset="2"/>
              <a:buChar char="n"/>
            </a:pPr>
            <a:r>
              <a:rPr lang="en-US" altLang="zh-CN" sz="2800">
                <a:ea typeface="宋体" panose="02010600030101010101" pitchFamily="2" charset="-122"/>
              </a:rPr>
              <a:t>Are browsing and searching duals or can they be converted to each other when certain conditions are met? </a:t>
            </a:r>
          </a:p>
          <a:p>
            <a:pPr>
              <a:spcBef>
                <a:spcPct val="20000"/>
              </a:spcBef>
              <a:buClr>
                <a:schemeClr val="bg2"/>
              </a:buClr>
              <a:buSzPct val="75000"/>
              <a:buFont typeface="Wingdings" pitchFamily="2" charset="2"/>
              <a:buNone/>
            </a:pPr>
            <a:endParaRPr lang="en-US" altLang="zh-CN" sz="2800">
              <a:ea typeface="宋体" panose="02010600030101010101" pitchFamily="2" charset="-122"/>
            </a:endParaRPr>
          </a:p>
          <a:p>
            <a:pPr>
              <a:spcBef>
                <a:spcPct val="20000"/>
              </a:spcBef>
              <a:buClr>
                <a:schemeClr val="bg2"/>
              </a:buClr>
              <a:buSzPct val="75000"/>
              <a:buFont typeface="Wingdings" pitchFamily="2" charset="2"/>
              <a:buChar char="n"/>
            </a:pPr>
            <a:r>
              <a:rPr lang="en-US" altLang="zh-CN" sz="2800">
                <a:ea typeface="宋体" panose="02010600030101010101" pitchFamily="2" charset="-122"/>
              </a:rPr>
              <a:t>Can we generalize these DL exploring services within a formal DL framework?</a:t>
            </a:r>
          </a:p>
          <a:p>
            <a:pPr>
              <a:spcBef>
                <a:spcPct val="20000"/>
              </a:spcBef>
              <a:buClr>
                <a:schemeClr val="bg2"/>
              </a:buClr>
              <a:buSzPct val="75000"/>
              <a:buFont typeface="Wingdings" pitchFamily="2" charset="2"/>
              <a:buChar char="n"/>
            </a:pPr>
            <a:endParaRPr lang="en-US" altLang="zh-CN" sz="2800">
              <a:ea typeface="宋体" panose="02010600030101010101" pitchFamily="2" charset="-122"/>
            </a:endParaRPr>
          </a:p>
          <a:p>
            <a:pPr>
              <a:spcBef>
                <a:spcPct val="20000"/>
              </a:spcBef>
              <a:buClr>
                <a:schemeClr val="bg2"/>
              </a:buClr>
              <a:buSzPct val="75000"/>
              <a:buFont typeface="Wingdings" pitchFamily="2" charset="2"/>
              <a:buChar char="n"/>
            </a:pPr>
            <a:r>
              <a:rPr lang="en-US" altLang="zh-CN" sz="2800">
                <a:ea typeface="宋体" panose="02010600030101010101" pitchFamily="2" charset="-122"/>
              </a:rPr>
              <a:t>Can the formal generalization guide development of exploring services for domain focused DLs?</a:t>
            </a:r>
          </a:p>
        </p:txBody>
      </p:sp>
    </p:spTree>
    <p:extLst>
      <p:ext uri="{BB962C8B-B14F-4D97-AF65-F5344CB8AC3E}">
        <p14:creationId xmlns:p14="http://schemas.microsoft.com/office/powerpoint/2010/main" val="3083076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9EC8BA8-A9A4-7A4E-A32D-087F7ED93E82}"/>
              </a:ext>
            </a:extLst>
          </p:cNvPr>
          <p:cNvSpPr>
            <a:spLocks noChangeArrowheads="1"/>
          </p:cNvSpPr>
          <p:nvPr/>
        </p:nvSpPr>
        <p:spPr bwMode="auto">
          <a:xfrm>
            <a:off x="622300" y="1587500"/>
            <a:ext cx="8305800"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a:spcBef>
                <a:spcPct val="20000"/>
              </a:spcBef>
              <a:buChar char="•"/>
              <a:defRPr sz="2800">
                <a:solidFill>
                  <a:schemeClr val="tx1"/>
                </a:solidFill>
                <a:latin typeface="Arial" panose="020B0604020202020204" pitchFamily="34" charset="0"/>
              </a:defRPr>
            </a:lvl1pPr>
            <a:lvl2pPr marL="990600" indent="-533400" algn="l">
              <a:spcBef>
                <a:spcPct val="20000"/>
              </a:spcBef>
              <a:buChar char="–"/>
              <a:defRPr sz="2400">
                <a:solidFill>
                  <a:schemeClr val="tx1"/>
                </a:solidFill>
                <a:latin typeface="Arial" panose="020B0604020202020204" pitchFamily="34" charset="0"/>
              </a:defRPr>
            </a:lvl2pPr>
            <a:lvl3pPr marL="1371600" indent="-457200" algn="l">
              <a:spcBef>
                <a:spcPct val="20000"/>
              </a:spcBef>
              <a:buChar char="•"/>
              <a:defRPr sz="2000">
                <a:solidFill>
                  <a:schemeClr val="tx1"/>
                </a:solidFill>
                <a:latin typeface="Arial" panose="020B0604020202020204" pitchFamily="34" charset="0"/>
              </a:defRPr>
            </a:lvl3pPr>
            <a:lvl4pPr marL="1752600" indent="-381000" algn="l">
              <a:spcBef>
                <a:spcPct val="20000"/>
              </a:spcBef>
              <a:buChar char="–"/>
              <a:defRPr>
                <a:solidFill>
                  <a:schemeClr val="tx1"/>
                </a:solidFill>
                <a:latin typeface="Arial" panose="020B0604020202020204" pitchFamily="34" charset="0"/>
              </a:defRPr>
            </a:lvl4pPr>
            <a:lvl5pPr marL="2209800" indent="-381000" algn="l">
              <a:spcBef>
                <a:spcPct val="20000"/>
              </a:spcBef>
              <a:buChar char="»"/>
              <a:defRPr>
                <a:solidFill>
                  <a:schemeClr val="tx1"/>
                </a:solidFill>
                <a:latin typeface="Arial" panose="020B0604020202020204" pitchFamily="34" charset="0"/>
              </a:defRPr>
            </a:lvl5pPr>
            <a:lvl6pPr marL="2667000" indent="-381000" fontAlgn="base">
              <a:spcBef>
                <a:spcPct val="20000"/>
              </a:spcBef>
              <a:spcAft>
                <a:spcPct val="0"/>
              </a:spcAft>
              <a:buChar char="»"/>
              <a:defRPr>
                <a:solidFill>
                  <a:schemeClr val="tx1"/>
                </a:solidFill>
                <a:latin typeface="Arial" panose="020B0604020202020204" pitchFamily="34" charset="0"/>
              </a:defRPr>
            </a:lvl6pPr>
            <a:lvl7pPr marL="3124200" indent="-381000" fontAlgn="base">
              <a:spcBef>
                <a:spcPct val="20000"/>
              </a:spcBef>
              <a:spcAft>
                <a:spcPct val="0"/>
              </a:spcAft>
              <a:buChar char="»"/>
              <a:defRPr>
                <a:solidFill>
                  <a:schemeClr val="tx1"/>
                </a:solidFill>
                <a:latin typeface="Arial" panose="020B0604020202020204" pitchFamily="34" charset="0"/>
              </a:defRPr>
            </a:lvl7pPr>
            <a:lvl8pPr marL="3581400" indent="-381000" fontAlgn="base">
              <a:spcBef>
                <a:spcPct val="20000"/>
              </a:spcBef>
              <a:spcAft>
                <a:spcPct val="0"/>
              </a:spcAft>
              <a:buChar char="»"/>
              <a:defRPr>
                <a:solidFill>
                  <a:schemeClr val="tx1"/>
                </a:solidFill>
                <a:latin typeface="Arial" panose="020B0604020202020204" pitchFamily="34" charset="0"/>
              </a:defRPr>
            </a:lvl8pPr>
            <a:lvl9pPr marL="4038600" indent="-3810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bg2"/>
              </a:buClr>
              <a:buSzPct val="80000"/>
              <a:buFont typeface="Wingdings" pitchFamily="2" charset="2"/>
              <a:buChar char="n"/>
            </a:pPr>
            <a:r>
              <a:rPr lang="en-US" altLang="zh-CN" i="1" dirty="0">
                <a:ea typeface="宋体" panose="02010600030101010101" pitchFamily="2" charset="-122"/>
              </a:rPr>
              <a:t>Within the 5S Framework </a:t>
            </a:r>
          </a:p>
          <a:p>
            <a:pPr>
              <a:lnSpc>
                <a:spcPct val="90000"/>
              </a:lnSpc>
              <a:buClr>
                <a:schemeClr val="bg2"/>
              </a:buClr>
              <a:buSzPct val="80000"/>
              <a:buFont typeface="Wingdings" pitchFamily="2" charset="2"/>
              <a:buChar char="n"/>
            </a:pPr>
            <a:endParaRPr lang="en-US" altLang="zh-CN" sz="900" i="1" dirty="0">
              <a:ea typeface="宋体" panose="02010600030101010101" pitchFamily="2" charset="-122"/>
            </a:endParaRPr>
          </a:p>
          <a:p>
            <a:pPr>
              <a:lnSpc>
                <a:spcPct val="90000"/>
              </a:lnSpc>
              <a:buClr>
                <a:schemeClr val="bg2"/>
              </a:buClr>
              <a:buSzPct val="75000"/>
              <a:buFont typeface="Wingdings" pitchFamily="2" charset="2"/>
              <a:buChar char="n"/>
            </a:pPr>
            <a:r>
              <a:rPr lang="en-US" altLang="zh-CN" i="1" dirty="0">
                <a:ea typeface="Arial Unicode MS" panose="020B0604020202020204" pitchFamily="34" charset="-128"/>
                <a:cs typeface="Arial Unicode MS" panose="020B0604020202020204" pitchFamily="34" charset="-128"/>
              </a:rPr>
              <a:t>Generalize DL exploring services such as browsing, searching, clustering, and visualization.</a:t>
            </a:r>
          </a:p>
          <a:p>
            <a:pPr>
              <a:lnSpc>
                <a:spcPct val="90000"/>
              </a:lnSpc>
              <a:buClr>
                <a:schemeClr val="bg2"/>
              </a:buClr>
              <a:buSzPct val="75000"/>
              <a:buFont typeface="Wingdings" pitchFamily="2" charset="2"/>
              <a:buChar char="n"/>
            </a:pPr>
            <a:endParaRPr lang="en-US" altLang="zh-CN" sz="900" i="1" dirty="0">
              <a:ea typeface="宋体" panose="02010600030101010101" pitchFamily="2" charset="-122"/>
            </a:endParaRPr>
          </a:p>
          <a:p>
            <a:pPr>
              <a:lnSpc>
                <a:spcPct val="90000"/>
              </a:lnSpc>
              <a:buClr>
                <a:schemeClr val="bg2"/>
              </a:buClr>
              <a:buSzPct val="75000"/>
              <a:buFont typeface="Wingdings" pitchFamily="2" charset="2"/>
              <a:buChar char="n"/>
            </a:pPr>
            <a:r>
              <a:rPr lang="en-US" altLang="zh-CN" i="1" dirty="0">
                <a:ea typeface="Arial Unicode MS" panose="020B0604020202020204" pitchFamily="34" charset="-128"/>
                <a:cs typeface="Arial Unicode MS" panose="020B0604020202020204" pitchFamily="34" charset="-128"/>
              </a:rPr>
              <a:t>Prove theorems and lemmas based on the generalization</a:t>
            </a:r>
          </a:p>
          <a:p>
            <a:pPr lvl="1">
              <a:buClr>
                <a:schemeClr val="accent2"/>
              </a:buClr>
              <a:buSzPct val="80000"/>
              <a:buFont typeface="Wingdings" pitchFamily="2" charset="2"/>
              <a:buBlip>
                <a:blip r:embed="rId2"/>
              </a:buBlip>
            </a:pPr>
            <a:r>
              <a:rPr lang="en-US" altLang="zh-CN" i="1" dirty="0">
                <a:ea typeface="宋体" panose="02010600030101010101" pitchFamily="2" charset="-122"/>
              </a:rPr>
              <a:t>searching 		browsing</a:t>
            </a:r>
          </a:p>
        </p:txBody>
      </p:sp>
      <p:sp>
        <p:nvSpPr>
          <p:cNvPr id="59395" name="Rectangle 3">
            <a:extLst>
              <a:ext uri="{FF2B5EF4-FFF2-40B4-BE49-F238E27FC236}">
                <a16:creationId xmlns:a16="http://schemas.microsoft.com/office/drawing/2014/main" id="{C7F97824-267A-984E-998E-9649CDAAB81F}"/>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a:t>
            </a:r>
          </a:p>
        </p:txBody>
      </p:sp>
      <p:pic>
        <p:nvPicPr>
          <p:cNvPr id="59397" name="Picture 5">
            <a:hlinkClick r:id="rId3" action="ppaction://hlinksldjump"/>
            <a:extLst>
              <a:ext uri="{FF2B5EF4-FFF2-40B4-BE49-F238E27FC236}">
                <a16:creationId xmlns:a16="http://schemas.microsoft.com/office/drawing/2014/main" id="{8D30ADED-13EC-424C-8251-5F43C0841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28775"/>
            <a:ext cx="381000" cy="363538"/>
          </a:xfrm>
          <a:prstGeom prst="rect">
            <a:avLst/>
          </a:prstGeom>
          <a:noFill/>
          <a:extLst>
            <a:ext uri="{909E8E84-426E-40DD-AFC4-6F175D3DCCD1}">
              <a14:hiddenFill xmlns:a14="http://schemas.microsoft.com/office/drawing/2010/main">
                <a:solidFill>
                  <a:srgbClr val="FFFFFF"/>
                </a:solidFill>
              </a14:hiddenFill>
            </a:ext>
          </a:extLst>
        </p:spPr>
      </p:pic>
      <p:sp>
        <p:nvSpPr>
          <p:cNvPr id="59398" name="AutoShape 6">
            <a:extLst>
              <a:ext uri="{FF2B5EF4-FFF2-40B4-BE49-F238E27FC236}">
                <a16:creationId xmlns:a16="http://schemas.microsoft.com/office/drawing/2014/main" id="{8275B31A-D5C4-9140-95E6-EEA15B388654}"/>
              </a:ext>
            </a:extLst>
          </p:cNvPr>
          <p:cNvSpPr>
            <a:spLocks noChangeArrowheads="1"/>
          </p:cNvSpPr>
          <p:nvPr/>
        </p:nvSpPr>
        <p:spPr bwMode="auto">
          <a:xfrm>
            <a:off x="3276600" y="4648200"/>
            <a:ext cx="914400" cy="152400"/>
          </a:xfrm>
          <a:prstGeom prst="leftRightArrow">
            <a:avLst>
              <a:gd name="adj1" fmla="val 50000"/>
              <a:gd name="adj2" fmla="val 120000"/>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52778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Group 2">
            <a:extLst>
              <a:ext uri="{FF2B5EF4-FFF2-40B4-BE49-F238E27FC236}">
                <a16:creationId xmlns:a16="http://schemas.microsoft.com/office/drawing/2014/main" id="{F1E588F0-3C79-724E-9666-45F8A15A831B}"/>
              </a:ext>
            </a:extLst>
          </p:cNvPr>
          <p:cNvGraphicFramePr>
            <a:graphicFrameLocks noGrp="1"/>
          </p:cNvGraphicFramePr>
          <p:nvPr/>
        </p:nvGraphicFramePr>
        <p:xfrm>
          <a:off x="76200" y="990600"/>
          <a:ext cx="8991600" cy="5101337"/>
        </p:xfrm>
        <a:graphic>
          <a:graphicData uri="http://schemas.openxmlformats.org/drawingml/2006/table">
            <a:tbl>
              <a:tblPr/>
              <a:tblGrid>
                <a:gridCol w="3103563">
                  <a:extLst>
                    <a:ext uri="{9D8B030D-6E8A-4147-A177-3AD203B41FA5}">
                      <a16:colId xmlns:a16="http://schemas.microsoft.com/office/drawing/2014/main" val="3042283836"/>
                    </a:ext>
                  </a:extLst>
                </a:gridCol>
                <a:gridCol w="1390650">
                  <a:extLst>
                    <a:ext uri="{9D8B030D-6E8A-4147-A177-3AD203B41FA5}">
                      <a16:colId xmlns:a16="http://schemas.microsoft.com/office/drawing/2014/main" val="495369097"/>
                    </a:ext>
                  </a:extLst>
                </a:gridCol>
                <a:gridCol w="1314450">
                  <a:extLst>
                    <a:ext uri="{9D8B030D-6E8A-4147-A177-3AD203B41FA5}">
                      <a16:colId xmlns:a16="http://schemas.microsoft.com/office/drawing/2014/main" val="1219236729"/>
                    </a:ext>
                  </a:extLst>
                </a:gridCol>
                <a:gridCol w="1592262">
                  <a:extLst>
                    <a:ext uri="{9D8B030D-6E8A-4147-A177-3AD203B41FA5}">
                      <a16:colId xmlns:a16="http://schemas.microsoft.com/office/drawing/2014/main" val="473188969"/>
                    </a:ext>
                  </a:extLst>
                </a:gridCol>
                <a:gridCol w="1590675">
                  <a:extLst>
                    <a:ext uri="{9D8B030D-6E8A-4147-A177-3AD203B41FA5}">
                      <a16:colId xmlns:a16="http://schemas.microsoft.com/office/drawing/2014/main" val="2558472028"/>
                    </a:ext>
                  </a:extLst>
                </a:gridCol>
              </a:tblGrid>
              <a:tr h="7778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Theorems and Lemmas</a:t>
                      </a:r>
                      <a:endPar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Searching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s</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Browsing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b</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Clustering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clu</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Visualization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viz</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6142585"/>
                  </a:ext>
                </a:extLst>
              </a:tr>
              <a:tr h="3810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1366270"/>
                  </a:ext>
                </a:extLst>
              </a:tr>
              <a:tr h="3048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2</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260359"/>
                  </a:ext>
                </a:extLst>
              </a:tr>
              <a:tr h="3206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3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clu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8221833"/>
                  </a:ext>
                </a:extLst>
              </a:tr>
              <a:tr h="4127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4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viz</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42084"/>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7867244"/>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2</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2092322"/>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b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3003338"/>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b</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6578583"/>
                  </a:ext>
                </a:extLst>
              </a:tr>
            </a:tbl>
          </a:graphicData>
        </a:graphic>
      </p:graphicFrame>
      <p:sp>
        <p:nvSpPr>
          <p:cNvPr id="67648" name="Rectangle 64">
            <a:extLst>
              <a:ext uri="{FF2B5EF4-FFF2-40B4-BE49-F238E27FC236}">
                <a16:creationId xmlns:a16="http://schemas.microsoft.com/office/drawing/2014/main" id="{FA19A35F-3382-CC4E-A834-0AE7CCEB34A3}"/>
              </a:ext>
            </a:extLst>
          </p:cNvPr>
          <p:cNvSpPr>
            <a:spLocks noChangeArrowheads="1"/>
          </p:cNvSpPr>
          <p:nvPr/>
        </p:nvSpPr>
        <p:spPr bwMode="auto">
          <a:xfrm>
            <a:off x="76200" y="152400"/>
            <a:ext cx="899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a:ea typeface="宋体" panose="02010600030101010101" pitchFamily="2" charset="-122"/>
              </a:rPr>
              <a:t>Theorems &amp; Lemmas</a:t>
            </a:r>
            <a:r>
              <a:rPr lang="en-US" altLang="zh-CN" sz="3600">
                <a:ea typeface="宋体" panose="02010600030101010101" pitchFamily="2" charset="-122"/>
              </a:rPr>
              <a:t> </a:t>
            </a:r>
            <a:r>
              <a:rPr lang="en-US" altLang="zh-CN" sz="3200">
                <a:ea typeface="宋体" panose="02010600030101010101" pitchFamily="2" charset="-122"/>
              </a:rPr>
              <a:t>related to Operations</a:t>
            </a:r>
          </a:p>
        </p:txBody>
      </p:sp>
      <p:pic>
        <p:nvPicPr>
          <p:cNvPr id="67650" name="Picture 66">
            <a:hlinkClick r:id="" action="ppaction://noaction"/>
            <a:extLst>
              <a:ext uri="{FF2B5EF4-FFF2-40B4-BE49-F238E27FC236}">
                <a16:creationId xmlns:a16="http://schemas.microsoft.com/office/drawing/2014/main" id="{7307ED49-9B03-8F48-9095-2E08309BF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8161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1" name="Picture 67">
            <a:hlinkClick r:id="" action="ppaction://noaction"/>
            <a:extLst>
              <a:ext uri="{FF2B5EF4-FFF2-40B4-BE49-F238E27FC236}">
                <a16:creationId xmlns:a16="http://schemas.microsoft.com/office/drawing/2014/main" id="{FA625EE3-1B2B-4C41-AB4D-18B4ADC5C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2098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2" name="Picture 68">
            <a:hlinkClick r:id="" action="ppaction://noaction"/>
            <a:extLst>
              <a:ext uri="{FF2B5EF4-FFF2-40B4-BE49-F238E27FC236}">
                <a16:creationId xmlns:a16="http://schemas.microsoft.com/office/drawing/2014/main" id="{918EC2F3-34B2-5A49-9761-025801BB5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895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3" name="Picture 69">
            <a:hlinkClick r:id="" action="ppaction://noaction"/>
            <a:extLst>
              <a:ext uri="{FF2B5EF4-FFF2-40B4-BE49-F238E27FC236}">
                <a16:creationId xmlns:a16="http://schemas.microsoft.com/office/drawing/2014/main" id="{EE792110-58E2-2E4E-B0FD-FF36ACEBE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5052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4" name="Picture 70">
            <a:hlinkClick r:id="" action="ppaction://noaction"/>
            <a:extLst>
              <a:ext uri="{FF2B5EF4-FFF2-40B4-BE49-F238E27FC236}">
                <a16:creationId xmlns:a16="http://schemas.microsoft.com/office/drawing/2014/main" id="{A797C980-0EE3-6941-A67B-AEFFAE48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4038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5" name="Picture 71">
            <a:hlinkClick r:id="" action="ppaction://noaction"/>
            <a:extLst>
              <a:ext uri="{FF2B5EF4-FFF2-40B4-BE49-F238E27FC236}">
                <a16:creationId xmlns:a16="http://schemas.microsoft.com/office/drawing/2014/main" id="{F1F6F4CB-8E45-B249-981D-0374BB41F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4419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6" name="Picture 72">
            <a:hlinkClick r:id="" action="ppaction://noaction"/>
            <a:extLst>
              <a:ext uri="{FF2B5EF4-FFF2-40B4-BE49-F238E27FC236}">
                <a16:creationId xmlns:a16="http://schemas.microsoft.com/office/drawing/2014/main" id="{F07E251A-9138-2C4A-B14C-C4F1B448C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0292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7" name="Picture 73">
            <a:hlinkClick r:id="" action="ppaction://noaction"/>
            <a:extLst>
              <a:ext uri="{FF2B5EF4-FFF2-40B4-BE49-F238E27FC236}">
                <a16:creationId xmlns:a16="http://schemas.microsoft.com/office/drawing/2014/main" id="{946A9C60-9C5D-3B42-850A-5F126D139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15000"/>
            <a:ext cx="304800" cy="29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292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D8EC143-5C58-044F-B133-C6A1DD5E0BA6}"/>
              </a:ext>
            </a:extLst>
          </p:cNvPr>
          <p:cNvSpPr>
            <a:spLocks noGrp="1" noChangeArrowheads="1"/>
          </p:cNvSpPr>
          <p:nvPr>
            <p:ph type="title"/>
          </p:nvPr>
        </p:nvSpPr>
        <p:spPr>
          <a:xfrm>
            <a:off x="457200" y="609600"/>
            <a:ext cx="8229600" cy="2819400"/>
          </a:xfrm>
          <a:noFill/>
          <a:ln/>
        </p:spPr>
        <p:txBody>
          <a:bodyPr/>
          <a:lstStyle/>
          <a:p>
            <a:r>
              <a:rPr lang="en-US" altLang="zh-CN" sz="3600">
                <a:ea typeface="宋体" panose="02010600030101010101" pitchFamily="2" charset="-122"/>
              </a:rPr>
              <a:t>Theory-based approach to describing DL Exploring Services</a:t>
            </a:r>
            <a:br>
              <a:rPr lang="en-US" altLang="zh-CN" sz="3600">
                <a:ea typeface="宋体" panose="02010600030101010101" pitchFamily="2" charset="-122"/>
              </a:rPr>
            </a:br>
            <a:br>
              <a:rPr lang="en-US" altLang="zh-CN" sz="3600">
                <a:ea typeface="宋体" panose="02010600030101010101" pitchFamily="2" charset="-122"/>
              </a:rPr>
            </a:br>
            <a:r>
              <a:rPr lang="en-US" altLang="zh-CN" sz="3600">
                <a:ea typeface="宋体" panose="02010600030101010101" pitchFamily="2" charset="-122"/>
                <a:cs typeface="Arial" panose="020B0604020202020204" pitchFamily="34" charset="0"/>
              </a:rPr>
              <a:t>— guides us to design and implement exploring services for ETANA-DL</a:t>
            </a:r>
          </a:p>
        </p:txBody>
      </p:sp>
      <p:sp>
        <p:nvSpPr>
          <p:cNvPr id="62467" name="Rectangle 3">
            <a:extLst>
              <a:ext uri="{FF2B5EF4-FFF2-40B4-BE49-F238E27FC236}">
                <a16:creationId xmlns:a16="http://schemas.microsoft.com/office/drawing/2014/main" id="{F3B614CA-2730-6440-9248-B56C4E7B6F7F}"/>
              </a:ext>
            </a:extLst>
          </p:cNvPr>
          <p:cNvSpPr>
            <a:spLocks noGrp="1" noChangeArrowheads="1"/>
          </p:cNvSpPr>
          <p:nvPr>
            <p:ph type="body" idx="1"/>
          </p:nvPr>
        </p:nvSpPr>
        <p:spPr>
          <a:xfrm>
            <a:off x="609600" y="3810000"/>
            <a:ext cx="7772400" cy="2286000"/>
          </a:xfrm>
          <a:noFill/>
          <a:ln/>
        </p:spPr>
        <p:txBody>
          <a:bodyPr/>
          <a:lstStyle/>
          <a:p>
            <a:pPr>
              <a:lnSpc>
                <a:spcPct val="90000"/>
              </a:lnSpc>
            </a:pPr>
            <a:r>
              <a:rPr lang="en-US" altLang="zh-CN">
                <a:ea typeface="宋体" panose="02010600030101010101" pitchFamily="2" charset="-122"/>
              </a:rPr>
              <a:t>Multi-dimensional browsing</a:t>
            </a:r>
          </a:p>
          <a:p>
            <a:pPr>
              <a:lnSpc>
                <a:spcPct val="90000"/>
              </a:lnSpc>
            </a:pPr>
            <a:r>
              <a:rPr lang="en-US" altLang="zh-CN">
                <a:ea typeface="宋体" panose="02010600030101010101" pitchFamily="2" charset="-122"/>
              </a:rPr>
              <a:t>Searching and browsing integration</a:t>
            </a:r>
          </a:p>
          <a:p>
            <a:pPr>
              <a:lnSpc>
                <a:spcPct val="90000"/>
              </a:lnSpc>
            </a:pPr>
            <a:r>
              <a:rPr lang="en-US" altLang="zh-CN">
                <a:ea typeface="宋体" panose="02010600030101010101" pitchFamily="2" charset="-122"/>
              </a:rPr>
              <a:t>Visualization</a:t>
            </a:r>
          </a:p>
          <a:p>
            <a:pPr>
              <a:lnSpc>
                <a:spcPct val="90000"/>
              </a:lnSpc>
            </a:pPr>
            <a:r>
              <a:rPr lang="en-US" altLang="zh-CN">
                <a:ea typeface="宋体" panose="02010600030101010101" pitchFamily="2" charset="-122"/>
              </a:rPr>
              <a:t>Usability evaluation</a:t>
            </a:r>
          </a:p>
        </p:txBody>
      </p:sp>
      <p:sp>
        <p:nvSpPr>
          <p:cNvPr id="62468" name="AutoShape 4">
            <a:hlinkClick r:id="rId2" action="ppaction://hlinksldjump"/>
            <a:extLst>
              <a:ext uri="{FF2B5EF4-FFF2-40B4-BE49-F238E27FC236}">
                <a16:creationId xmlns:a16="http://schemas.microsoft.com/office/drawing/2014/main" id="{A5265A1B-820D-7047-9424-1227BBD14F13}"/>
              </a:ext>
            </a:extLst>
          </p:cNvPr>
          <p:cNvSpPr>
            <a:spLocks noChangeArrowheads="1"/>
          </p:cNvSpPr>
          <p:nvPr/>
        </p:nvSpPr>
        <p:spPr bwMode="auto">
          <a:xfrm>
            <a:off x="304800" y="4033838"/>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9" name="AutoShape 5">
            <a:hlinkClick r:id="rId3" action="ppaction://hlinksldjump"/>
            <a:extLst>
              <a:ext uri="{FF2B5EF4-FFF2-40B4-BE49-F238E27FC236}">
                <a16:creationId xmlns:a16="http://schemas.microsoft.com/office/drawing/2014/main" id="{33F44D9D-1BD7-3F40-8388-DC8A3B5AD2B8}"/>
              </a:ext>
            </a:extLst>
          </p:cNvPr>
          <p:cNvSpPr>
            <a:spLocks noChangeArrowheads="1"/>
          </p:cNvSpPr>
          <p:nvPr/>
        </p:nvSpPr>
        <p:spPr bwMode="auto">
          <a:xfrm>
            <a:off x="304800" y="45720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AutoShape 6">
            <a:hlinkClick r:id="rId4" action="ppaction://hlinksldjump"/>
            <a:extLst>
              <a:ext uri="{FF2B5EF4-FFF2-40B4-BE49-F238E27FC236}">
                <a16:creationId xmlns:a16="http://schemas.microsoft.com/office/drawing/2014/main" id="{62B9AD39-19A7-DE48-B9C7-5CBD4D353AD4}"/>
              </a:ext>
            </a:extLst>
          </p:cNvPr>
          <p:cNvSpPr>
            <a:spLocks noChangeArrowheads="1"/>
          </p:cNvSpPr>
          <p:nvPr/>
        </p:nvSpPr>
        <p:spPr bwMode="auto">
          <a:xfrm>
            <a:off x="304800" y="51054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1" name="AutoShape 7">
            <a:hlinkClick r:id="rId5" action="ppaction://hlinksldjump"/>
            <a:extLst>
              <a:ext uri="{FF2B5EF4-FFF2-40B4-BE49-F238E27FC236}">
                <a16:creationId xmlns:a16="http://schemas.microsoft.com/office/drawing/2014/main" id="{334B4B2B-D1A5-1B49-A935-3BB7F380E73E}"/>
              </a:ext>
            </a:extLst>
          </p:cNvPr>
          <p:cNvSpPr>
            <a:spLocks noChangeArrowheads="1"/>
          </p:cNvSpPr>
          <p:nvPr/>
        </p:nvSpPr>
        <p:spPr bwMode="auto">
          <a:xfrm>
            <a:off x="304800" y="56388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30846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a:extLst>
              <a:ext uri="{FF2B5EF4-FFF2-40B4-BE49-F238E27FC236}">
                <a16:creationId xmlns:a16="http://schemas.microsoft.com/office/drawing/2014/main" id="{962F2C67-33FE-7842-B13B-B4FB1D19F8F5}"/>
              </a:ext>
            </a:extLst>
          </p:cNvPr>
          <p:cNvGraphicFramePr>
            <a:graphicFrameLocks noGrp="1"/>
          </p:cNvGraphicFramePr>
          <p:nvPr/>
        </p:nvGraphicFramePr>
        <p:xfrm>
          <a:off x="228600" y="2362200"/>
          <a:ext cx="8763000" cy="2895601"/>
        </p:xfrm>
        <a:graphic>
          <a:graphicData uri="http://schemas.openxmlformats.org/drawingml/2006/table">
            <a:tbl>
              <a:tblPr/>
              <a:tblGrid>
                <a:gridCol w="1371600">
                  <a:extLst>
                    <a:ext uri="{9D8B030D-6E8A-4147-A177-3AD203B41FA5}">
                      <a16:colId xmlns:a16="http://schemas.microsoft.com/office/drawing/2014/main" val="4110038344"/>
                    </a:ext>
                  </a:extLst>
                </a:gridCol>
                <a:gridCol w="1600200">
                  <a:extLst>
                    <a:ext uri="{9D8B030D-6E8A-4147-A177-3AD203B41FA5}">
                      <a16:colId xmlns:a16="http://schemas.microsoft.com/office/drawing/2014/main" val="4077575553"/>
                    </a:ext>
                  </a:extLst>
                </a:gridCol>
                <a:gridCol w="1524000">
                  <a:extLst>
                    <a:ext uri="{9D8B030D-6E8A-4147-A177-3AD203B41FA5}">
                      <a16:colId xmlns:a16="http://schemas.microsoft.com/office/drawing/2014/main" val="3100988367"/>
                    </a:ext>
                  </a:extLst>
                </a:gridCol>
                <a:gridCol w="2209800">
                  <a:extLst>
                    <a:ext uri="{9D8B030D-6E8A-4147-A177-3AD203B41FA5}">
                      <a16:colId xmlns:a16="http://schemas.microsoft.com/office/drawing/2014/main" val="3768475181"/>
                    </a:ext>
                  </a:extLst>
                </a:gridCol>
                <a:gridCol w="2057400">
                  <a:extLst>
                    <a:ext uri="{9D8B030D-6E8A-4147-A177-3AD203B41FA5}">
                      <a16:colId xmlns:a16="http://schemas.microsoft.com/office/drawing/2014/main" val="4187746855"/>
                    </a:ext>
                  </a:extLst>
                </a:gridCol>
              </a:tblGrid>
              <a:tr h="22431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Browse</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Search</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EtanaViz</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Save navigation path</a:t>
                      </a:r>
                      <a:endPar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(SNP)</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Search within browsing</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context (SWBC)</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extLst>
                  <a:ext uri="{0D108BD9-81ED-4DB2-BD59-A6C34878D82A}">
                    <a16:rowId xmlns:a16="http://schemas.microsoft.com/office/drawing/2014/main" val="3205481224"/>
                  </a:ext>
                </a:extLst>
              </a:tr>
              <a:tr h="652463">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4.5</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4.5</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125807"/>
                  </a:ext>
                </a:extLst>
              </a:tr>
            </a:tbl>
          </a:graphicData>
        </a:graphic>
      </p:graphicFrame>
      <p:sp>
        <p:nvSpPr>
          <p:cNvPr id="105494" name="Rectangle 22">
            <a:extLst>
              <a:ext uri="{FF2B5EF4-FFF2-40B4-BE49-F238E27FC236}">
                <a16:creationId xmlns:a16="http://schemas.microsoft.com/office/drawing/2014/main" id="{2D880A63-9B7D-5C4F-AB83-2BCDC9112C24}"/>
              </a:ext>
            </a:extLst>
          </p:cNvPr>
          <p:cNvSpPr>
            <a:spLocks noChangeArrowheads="1"/>
          </p:cNvSpPr>
          <p:nvPr/>
        </p:nvSpPr>
        <p:spPr bwMode="auto">
          <a:xfrm>
            <a:off x="457200" y="457200"/>
            <a:ext cx="8001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dirty="0">
                <a:ea typeface="宋体" panose="02010600030101010101" pitchFamily="2" charset="-122"/>
              </a:rPr>
              <a:t>Evaluation of ETANA-DL services (N=28, Scale 0-5) </a:t>
            </a:r>
          </a:p>
        </p:txBody>
      </p:sp>
    </p:spTree>
    <p:extLst>
      <p:ext uri="{BB962C8B-B14F-4D97-AF65-F5344CB8AC3E}">
        <p14:creationId xmlns:p14="http://schemas.microsoft.com/office/powerpoint/2010/main" val="1819124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30F77F6-317E-894D-A940-BE20315DA92D}"/>
              </a:ext>
            </a:extLst>
          </p:cNvPr>
          <p:cNvSpPr>
            <a:spLocks noChangeArrowheads="1"/>
          </p:cNvSpPr>
          <p:nvPr/>
        </p:nvSpPr>
        <p:spPr bwMode="auto">
          <a:xfrm>
            <a:off x="457200" y="304800"/>
            <a:ext cx="82296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000">
                <a:solidFill>
                  <a:schemeClr val="tx2"/>
                </a:solidFill>
                <a:ea typeface="宋体" panose="02010600030101010101" pitchFamily="2" charset="-122"/>
              </a:rPr>
              <a:t>Conclusions</a:t>
            </a:r>
          </a:p>
        </p:txBody>
      </p:sp>
      <p:sp>
        <p:nvSpPr>
          <p:cNvPr id="50179" name="Rectangle 3">
            <a:extLst>
              <a:ext uri="{FF2B5EF4-FFF2-40B4-BE49-F238E27FC236}">
                <a16:creationId xmlns:a16="http://schemas.microsoft.com/office/drawing/2014/main" id="{383FAD1A-90DF-E04B-B110-447933410F62}"/>
              </a:ext>
            </a:extLst>
          </p:cNvPr>
          <p:cNvSpPr>
            <a:spLocks noChangeArrowheads="1"/>
          </p:cNvSpPr>
          <p:nvPr/>
        </p:nvSpPr>
        <p:spPr bwMode="auto">
          <a:xfrm>
            <a:off x="304800" y="1295400"/>
            <a:ext cx="8610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itchFamily="2" charset="2"/>
              <a:buChar char="Ø"/>
            </a:pPr>
            <a:r>
              <a:rPr lang="en-US" altLang="zh-CN" sz="2800">
                <a:ea typeface="宋体" panose="02010600030101010101" pitchFamily="2" charset="-122"/>
              </a:rPr>
              <a:t>Approach DL exploring services based on a DL theory.</a:t>
            </a:r>
          </a:p>
          <a:p>
            <a:pPr>
              <a:spcBef>
                <a:spcPct val="20000"/>
              </a:spcBef>
              <a:buFont typeface="Wingdings" pitchFamily="2" charset="2"/>
              <a:buChar char="Ø"/>
            </a:pPr>
            <a:r>
              <a:rPr lang="en-US" altLang="zh-CN" sz="2800">
                <a:ea typeface="宋体" panose="02010600030101010101" pitchFamily="2" charset="-122"/>
              </a:rPr>
              <a:t>Develop  theorems indicating browsing and searching can be converted and switched to each other under certain conditions.</a:t>
            </a:r>
          </a:p>
          <a:p>
            <a:pPr>
              <a:spcBef>
                <a:spcPct val="20000"/>
              </a:spcBef>
              <a:buFont typeface="Wingdings" pitchFamily="2" charset="2"/>
              <a:buChar char="Ø"/>
            </a:pPr>
            <a:r>
              <a:rPr lang="en-US" altLang="zh-CN" sz="2800">
                <a:ea typeface="宋体" panose="02010600030101010101" pitchFamily="2" charset="-122"/>
              </a:rPr>
              <a:t>Provide a systematic and functional method to design and implement DL exploring services in an integrated archaeological DL, ETANA-DL, which was used as a case study.</a:t>
            </a:r>
          </a:p>
          <a:p>
            <a:pPr>
              <a:spcBef>
                <a:spcPct val="20000"/>
              </a:spcBef>
              <a:buFont typeface="Wingdings" pitchFamily="2" charset="2"/>
              <a:buChar char="Ø"/>
            </a:pPr>
            <a:r>
              <a:rPr lang="en-US" altLang="zh-CN" sz="2800">
                <a:ea typeface="宋体" panose="02010600030101010101" pitchFamily="2" charset="-122"/>
              </a:rPr>
              <a:t>Made contributions to aid both users and developers of DLs</a:t>
            </a:r>
            <a:r>
              <a:rPr lang="en-US" altLang="zh-CN">
                <a:ea typeface="宋体" panose="02010600030101010101" pitchFamily="2" charset="-122"/>
              </a:rPr>
              <a:t>.</a:t>
            </a:r>
          </a:p>
        </p:txBody>
      </p:sp>
    </p:spTree>
    <p:extLst>
      <p:ext uri="{BB962C8B-B14F-4D97-AF65-F5344CB8AC3E}">
        <p14:creationId xmlns:p14="http://schemas.microsoft.com/office/powerpoint/2010/main" val="752661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dirty="0"/>
              <a:t>Exploring (incl. from JCDL 2006)</a:t>
            </a:r>
          </a:p>
          <a:p>
            <a:r>
              <a:rPr lang="en-US" b="1"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38</a:t>
            </a:fld>
            <a:endParaRPr lang="en-US"/>
          </a:p>
        </p:txBody>
      </p:sp>
    </p:spTree>
    <p:extLst>
      <p:ext uri="{BB962C8B-B14F-4D97-AF65-F5344CB8AC3E}">
        <p14:creationId xmlns:p14="http://schemas.microsoft.com/office/powerpoint/2010/main" val="1539970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Working toward the Future</a:t>
            </a:r>
          </a:p>
        </p:txBody>
      </p:sp>
      <p:sp>
        <p:nvSpPr>
          <p:cNvPr id="3" name="Content Placeholder 2"/>
          <p:cNvSpPr>
            <a:spLocks noGrp="1"/>
          </p:cNvSpPr>
          <p:nvPr>
            <p:ph idx="1"/>
          </p:nvPr>
        </p:nvSpPr>
        <p:spPr>
          <a:xfrm>
            <a:off x="76200" y="1600200"/>
            <a:ext cx="8991600" cy="4525963"/>
          </a:xfrm>
        </p:spPr>
        <p:txBody>
          <a:bodyPr/>
          <a:lstStyle/>
          <a:p>
            <a:pPr marL="514350" indent="-514350">
              <a:buFont typeface="+mj-lt"/>
              <a:buAutoNum type="arabicPeriod"/>
            </a:pPr>
            <a:r>
              <a:rPr lang="en-US" dirty="0"/>
              <a:t>Collecting information for DS</a:t>
            </a:r>
          </a:p>
          <a:p>
            <a:pPr marL="514350" indent="-514350">
              <a:buFont typeface="+mj-lt"/>
              <a:buAutoNum type="arabicPeriod"/>
            </a:pPr>
            <a:r>
              <a:rPr lang="en-US" dirty="0"/>
              <a:t>Curating and archiving content (IS)</a:t>
            </a:r>
          </a:p>
          <a:p>
            <a:pPr marL="514350" indent="-514350">
              <a:buFont typeface="+mj-lt"/>
              <a:buAutoNum type="arabicPeriod"/>
            </a:pPr>
            <a:r>
              <a:rPr lang="en-US" dirty="0"/>
              <a:t>Text and data analysis (DS)</a:t>
            </a:r>
          </a:p>
          <a:p>
            <a:pPr marL="514350" indent="-514350">
              <a:buFont typeface="+mj-lt"/>
              <a:buAutoNum type="arabicPeriod"/>
            </a:pPr>
            <a:r>
              <a:rPr lang="en-US" dirty="0"/>
              <a:t>Discovering personas, customers (HCI)</a:t>
            </a:r>
          </a:p>
          <a:p>
            <a:pPr marL="514350" indent="-514350">
              <a:buFont typeface="+mj-lt"/>
              <a:buAutoNum type="arabicPeriod"/>
            </a:pPr>
            <a:r>
              <a:rPr lang="en-US" dirty="0"/>
              <a:t>Mapping goals to tasks to services (UX, SMEs, DevOps) -&gt; knowledge representation</a:t>
            </a:r>
          </a:p>
          <a:p>
            <a:pPr marL="514350" indent="-514350">
              <a:buFont typeface="+mj-lt"/>
              <a:buAutoNum type="arabicPeriod"/>
            </a:pPr>
            <a:r>
              <a:rPr lang="en-US" dirty="0"/>
              <a:t>Dynamically solving information needs (IR)</a:t>
            </a:r>
          </a:p>
          <a:p>
            <a:pPr marL="514350" indent="-514350">
              <a:buFont typeface="+mj-lt"/>
              <a:buAutoNum type="arabicPeriod"/>
            </a:pPr>
            <a:r>
              <a:rPr lang="en-US" dirty="0"/>
              <a:t>Semi-automatically continuously improving the information system (DS, IR, IS, HCI)</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39</a:t>
            </a:fld>
            <a:endParaRPr lang="en-US"/>
          </a:p>
        </p:txBody>
      </p:sp>
    </p:spTree>
    <p:extLst>
      <p:ext uri="{BB962C8B-B14F-4D97-AF65-F5344CB8AC3E}">
        <p14:creationId xmlns:p14="http://schemas.microsoft.com/office/powerpoint/2010/main" val="24052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Short Version</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0" y="1127125"/>
            <a:ext cx="9144000" cy="4756150"/>
          </a:xfrm>
        </p:spPr>
        <p:txBody>
          <a:bodyPr/>
          <a:lstStyle/>
          <a:p>
            <a:pPr marL="457200" indent="-457200">
              <a:spcBef>
                <a:spcPct val="50000"/>
              </a:spcBef>
            </a:pPr>
            <a:r>
              <a:rPr lang="en-US" altLang="en-US" dirty="0"/>
              <a:t>Exploration is a fundamental need, and so should be well supported in future DLs:</a:t>
            </a:r>
          </a:p>
          <a:p>
            <a:pPr marL="457200" indent="-457200">
              <a:spcBef>
                <a:spcPct val="50000"/>
              </a:spcBef>
            </a:pPr>
            <a:r>
              <a:rPr lang="en-US" altLang="en-US" dirty="0"/>
              <a:t>for all Societies: Humans and/with Computers;</a:t>
            </a:r>
          </a:p>
          <a:p>
            <a:pPr marL="457200" indent="-457200">
              <a:spcBef>
                <a:spcPct val="50000"/>
              </a:spcBef>
            </a:pPr>
            <a:r>
              <a:rPr lang="en-US" altLang="en-US" dirty="0"/>
              <a:t>through diverse Scenarios, aided by Spaces and Structures, covering all types of Streams.</a:t>
            </a:r>
          </a:p>
          <a:p>
            <a:pPr marL="457200" indent="-457200">
              <a:spcBef>
                <a:spcPct val="50000"/>
              </a:spcBef>
            </a:pPr>
            <a:r>
              <a:rPr lang="en-US" altLang="en-US" dirty="0"/>
              <a:t>Theory-&gt; Design-&gt; Implementation-&gt; DevOps</a:t>
            </a:r>
          </a:p>
          <a:p>
            <a:pPr marL="457200" indent="-457200">
              <a:spcBef>
                <a:spcPct val="50000"/>
              </a:spcBef>
            </a:pPr>
            <a:r>
              <a:rPr lang="en-US" altLang="en-US" dirty="0"/>
              <a:t>Integrating </a:t>
            </a:r>
            <a:r>
              <a:rPr lang="en-US" altLang="en-US" u="sng" dirty="0"/>
              <a:t>Sciences: computing, library, </a:t>
            </a:r>
            <a:r>
              <a:rPr lang="en-US" altLang="en-US" u="sng" dirty="0" err="1"/>
              <a:t>infor</a:t>
            </a:r>
            <a:r>
              <a:rPr lang="en-US" altLang="en-US" u="sng" dirty="0"/>
              <a:t>.</a:t>
            </a:r>
            <a:r>
              <a:rPr lang="en-US" altLang="en-US" dirty="0"/>
              <a:t>; AI, Archiving, DB, DS, HCI, HPC, Hypermedia, IR, Networking, NLP, Psychology, Sociology,...</a:t>
            </a:r>
          </a:p>
        </p:txBody>
      </p:sp>
    </p:spTree>
    <p:extLst>
      <p:ext uri="{BB962C8B-B14F-4D97-AF65-F5344CB8AC3E}">
        <p14:creationId xmlns:p14="http://schemas.microsoft.com/office/powerpoint/2010/main" val="2974211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Group 333"/>
          <p:cNvGrpSpPr/>
          <p:nvPr/>
        </p:nvGrpSpPr>
        <p:grpSpPr>
          <a:xfrm>
            <a:off x="94033" y="1717812"/>
            <a:ext cx="2718429" cy="4941097"/>
            <a:chOff x="0" y="0"/>
            <a:chExt cx="2718428" cy="4941096"/>
          </a:xfrm>
        </p:grpSpPr>
        <p:sp>
          <p:nvSpPr>
            <p:cNvPr id="331" name="Shape 331"/>
            <p:cNvSpPr/>
            <p:nvPr/>
          </p:nvSpPr>
          <p:spPr>
            <a:xfrm>
              <a:off x="0" y="0"/>
              <a:ext cx="2718429" cy="4941097"/>
            </a:xfrm>
            <a:prstGeom prst="roundRect">
              <a:avLst>
                <a:gd name="adj" fmla="val 8497"/>
              </a:avLst>
            </a:prstGeom>
            <a:solidFill>
              <a:srgbClr val="FFFFFF"/>
            </a:solidFill>
            <a:ln w="25400" cap="flat">
              <a:solidFill>
                <a:schemeClr val="accent1">
                  <a:lumMod val="50000"/>
                </a:schemeClr>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32" name="Shape 332"/>
            <p:cNvSpPr/>
            <p:nvPr/>
          </p:nvSpPr>
          <p:spPr>
            <a:xfrm>
              <a:off x="67653" y="67652"/>
              <a:ext cx="2583122" cy="929637"/>
            </a:xfrm>
            <a:prstGeom prst="rect">
              <a:avLst/>
            </a:prstGeom>
            <a:noFill/>
            <a:ln w="1270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 Digital Library of SME System Req. Descriptions</a:t>
              </a:r>
            </a:p>
          </p:txBody>
        </p:sp>
      </p:grpSp>
      <p:grpSp>
        <p:nvGrpSpPr>
          <p:cNvPr id="336" name="Group 336"/>
          <p:cNvGrpSpPr/>
          <p:nvPr/>
        </p:nvGrpSpPr>
        <p:grpSpPr>
          <a:xfrm>
            <a:off x="181069" y="3687051"/>
            <a:ext cx="2544356" cy="2237310"/>
            <a:chOff x="-1" y="-1"/>
            <a:chExt cx="2544354" cy="2237309"/>
          </a:xfrm>
        </p:grpSpPr>
        <p:sp>
          <p:nvSpPr>
            <p:cNvPr id="334" name="Shape 334"/>
            <p:cNvSpPr/>
            <p:nvPr/>
          </p:nvSpPr>
          <p:spPr>
            <a:xfrm>
              <a:off x="-1" y="-1"/>
              <a:ext cx="2544354" cy="2237309"/>
            </a:xfrm>
            <a:prstGeom prst="rect">
              <a:avLst/>
            </a:prstGeom>
            <a:solidFill>
              <a:srgbClr val="FFFFFF"/>
            </a:solidFill>
            <a:ln w="25400" cap="flat">
              <a:solidFill>
                <a:schemeClr val="accent1"/>
              </a:solidFill>
              <a:prstDash val="solid"/>
              <a:round/>
            </a:ln>
            <a:effectLst/>
          </p:spPr>
          <p:txBody>
            <a:bodyPr wrap="square" lIns="45718" tIns="45718" rIns="45718" bIns="45718" numCol="1" anchor="t">
              <a:noAutofit/>
            </a:bodyPr>
            <a:lstStyle/>
            <a:p>
              <a:pPr>
                <a:defRPr>
                  <a:solidFill>
                    <a:schemeClr val="accent2"/>
                  </a:solidFill>
                </a:defRPr>
              </a:pPr>
              <a:endParaRPr dirty="0"/>
            </a:p>
          </p:txBody>
        </p:sp>
        <p:sp>
          <p:nvSpPr>
            <p:cNvPr id="335" name="Shape 335"/>
            <p:cNvSpPr/>
            <p:nvPr/>
          </p:nvSpPr>
          <p:spPr>
            <a:xfrm>
              <a:off x="-1" y="-1"/>
              <a:ext cx="2544354" cy="923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defRPr>
                  <a:solidFill>
                    <a:schemeClr val="accent2"/>
                  </a:solidFill>
                </a:defRPr>
              </a:pPr>
              <a:r>
                <a:rPr dirty="0"/>
                <a:t>Catalog of system req. descriptions</a:t>
              </a:r>
              <a:endParaRPr lang="en-US" dirty="0"/>
            </a:p>
            <a:p>
              <a:pPr algn="ctr">
                <a:defRPr>
                  <a:solidFill>
                    <a:schemeClr val="accent2"/>
                  </a:solidFill>
                </a:defRPr>
              </a:pPr>
              <a:r>
                <a:rPr dirty="0"/>
                <a:t>Case   UX ARTIFACTS</a:t>
              </a:r>
            </a:p>
          </p:txBody>
        </p:sp>
      </p:grpSp>
      <p:sp>
        <p:nvSpPr>
          <p:cNvPr id="337" name="Shape 337"/>
          <p:cNvSpPr/>
          <p:nvPr/>
        </p:nvSpPr>
        <p:spPr>
          <a:xfrm>
            <a:off x="174873" y="4304872"/>
            <a:ext cx="254435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45718" tIns="45718" rIns="45718" bIns="45718"/>
          <a:lstStyle/>
          <a:p>
            <a:pPr>
              <a:defRPr>
                <a:solidFill>
                  <a:schemeClr val="accent1"/>
                </a:solidFill>
              </a:defRPr>
            </a:pPr>
            <a:endParaRPr/>
          </a:p>
        </p:txBody>
      </p:sp>
      <p:sp>
        <p:nvSpPr>
          <p:cNvPr id="338" name="Shape 338"/>
          <p:cNvSpPr/>
          <p:nvPr/>
        </p:nvSpPr>
        <p:spPr>
          <a:xfrm flipV="1">
            <a:off x="834157" y="4300282"/>
            <a:ext cx="2" cy="1614328"/>
          </a:xfrm>
          <a:prstGeom prst="line">
            <a:avLst/>
          </a:prstGeom>
          <a:ln w="25400">
            <a:solidFill>
              <a:schemeClr val="accent1"/>
            </a:solidFill>
          </a:ln>
        </p:spPr>
        <p:txBody>
          <a:bodyPr lIns="45718" tIns="45718" rIns="45718" bIns="45718"/>
          <a:lstStyle/>
          <a:p>
            <a:pPr>
              <a:defRPr>
                <a:solidFill>
                  <a:schemeClr val="accent1"/>
                </a:solidFill>
              </a:defRPr>
            </a:pPr>
            <a:endParaRPr/>
          </a:p>
        </p:txBody>
      </p:sp>
      <p:sp>
        <p:nvSpPr>
          <p:cNvPr id="339" name="Shape 339"/>
          <p:cNvSpPr/>
          <p:nvPr/>
        </p:nvSpPr>
        <p:spPr>
          <a:xfrm>
            <a:off x="200273" y="4571572"/>
            <a:ext cx="2506680"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45718" tIns="45718" rIns="45718" bIns="45718"/>
          <a:lstStyle/>
          <a:p>
            <a:pPr>
              <a:defRPr>
                <a:solidFill>
                  <a:schemeClr val="accent1"/>
                </a:solidFill>
              </a:defRPr>
            </a:pPr>
            <a:endParaRPr/>
          </a:p>
        </p:txBody>
      </p:sp>
      <p:sp>
        <p:nvSpPr>
          <p:cNvPr id="344" name="Shape 344"/>
          <p:cNvSpPr>
            <a:spLocks noGrp="1"/>
          </p:cNvSpPr>
          <p:nvPr>
            <p:ph type="title" idx="4294967295"/>
          </p:nvPr>
        </p:nvSpPr>
        <p:spPr>
          <a:xfrm>
            <a:off x="457200" y="76200"/>
            <a:ext cx="8229600" cy="1385440"/>
          </a:xfrm>
          <a:prstGeom prst="rect">
            <a:avLst/>
          </a:prstGeom>
          <a:solidFill>
            <a:srgbClr val="FFFFFF"/>
          </a:solidFill>
          <a:ln w="25400">
            <a:solidFill>
              <a:schemeClr val="accent1">
                <a:lumMod val="50000"/>
              </a:schemeClr>
            </a:solidFill>
            <a:round/>
          </a:ln>
          <a:extLst>
            <a:ext uri="{C572A759-6A51-4108-AA02-DFA0A04FC94B}">
              <ma14:wrappingTextBoxFlag xmlns="" xmlns:ma14="http://schemas.microsoft.com/office/mac/drawingml/2011/main" val="1"/>
            </a:ext>
          </a:extLst>
        </p:spPr>
        <p:txBody>
          <a:bodyPr>
            <a:normAutofit fontScale="90000"/>
          </a:bodyPr>
          <a:lstStyle>
            <a:lvl1pPr algn="ctr" defTabSz="914400">
              <a:lnSpc>
                <a:spcPct val="100000"/>
              </a:lnSpc>
              <a:defRPr sz="4000" spc="0">
                <a:solidFill>
                  <a:schemeClr val="accent1"/>
                </a:solidFill>
                <a:latin typeface="+mj-lt"/>
                <a:ea typeface="+mj-ea"/>
                <a:cs typeface="+mj-cs"/>
                <a:sym typeface="Helvetica"/>
              </a:defRPr>
            </a:lvl1pPr>
          </a:lstStyle>
          <a:p>
            <a:r>
              <a:rPr lang="en-US" b="1" dirty="0">
                <a:solidFill>
                  <a:schemeClr val="tx1"/>
                </a:solidFill>
              </a:rPr>
              <a:t>Future: </a:t>
            </a:r>
            <a:r>
              <a:rPr lang="en-US" dirty="0">
                <a:solidFill>
                  <a:schemeClr val="accent1">
                    <a:lumMod val="50000"/>
                  </a:schemeClr>
                </a:solidFill>
              </a:rPr>
              <a:t>Prashant Chandrasekar’s </a:t>
            </a:r>
            <a:r>
              <a:rPr dirty="0">
                <a:solidFill>
                  <a:schemeClr val="accent1">
                    <a:lumMod val="50000"/>
                  </a:schemeClr>
                </a:solidFill>
              </a:rPr>
              <a:t>Architecture of </a:t>
            </a:r>
            <a:r>
              <a:rPr lang="en-US" dirty="0">
                <a:solidFill>
                  <a:schemeClr val="accent1">
                    <a:lumMod val="50000"/>
                  </a:schemeClr>
                </a:solidFill>
              </a:rPr>
              <a:t>DL for SME Exploration</a:t>
            </a:r>
            <a:endParaRPr dirty="0">
              <a:solidFill>
                <a:schemeClr val="accent1">
                  <a:lumMod val="50000"/>
                </a:schemeClr>
              </a:solidFill>
            </a:endParaRPr>
          </a:p>
        </p:txBody>
      </p:sp>
      <p:grpSp>
        <p:nvGrpSpPr>
          <p:cNvPr id="347" name="Group 347"/>
          <p:cNvGrpSpPr/>
          <p:nvPr/>
        </p:nvGrpSpPr>
        <p:grpSpPr>
          <a:xfrm>
            <a:off x="6172200" y="2242140"/>
            <a:ext cx="2873321" cy="4315015"/>
            <a:chOff x="-53320" y="0"/>
            <a:chExt cx="2873320" cy="4315013"/>
          </a:xfrm>
        </p:grpSpPr>
        <p:sp>
          <p:nvSpPr>
            <p:cNvPr id="345" name="Shape 345"/>
            <p:cNvSpPr/>
            <p:nvPr/>
          </p:nvSpPr>
          <p:spPr>
            <a:xfrm>
              <a:off x="-53320" y="0"/>
              <a:ext cx="2873320" cy="4315013"/>
            </a:xfrm>
            <a:prstGeom prst="roundRect">
              <a:avLst>
                <a:gd name="adj" fmla="val 8166"/>
              </a:avLst>
            </a:prstGeom>
            <a:solidFill>
              <a:srgbClr val="FFFFFF"/>
            </a:solidFill>
            <a:ln w="19050" cap="flat">
              <a:solidFill>
                <a:schemeClr val="accent1">
                  <a:lumMod val="50000"/>
                </a:schemeClr>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46" name="Shape 346"/>
            <p:cNvSpPr/>
            <p:nvPr/>
          </p:nvSpPr>
          <p:spPr>
            <a:xfrm>
              <a:off x="67446" y="67447"/>
              <a:ext cx="2685108" cy="650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defRPr>
                  <a:solidFill>
                    <a:schemeClr val="accent2"/>
                  </a:solidFill>
                </a:defRPr>
              </a:pPr>
              <a:r>
                <a:rPr dirty="0"/>
                <a:t> CS</a:t>
              </a:r>
              <a:r>
                <a:rPr baseline="-5998" dirty="0"/>
                <a:t>1</a:t>
              </a:r>
              <a:r>
                <a:rPr dirty="0"/>
                <a:t> - Information System</a:t>
              </a:r>
            </a:p>
          </p:txBody>
        </p:sp>
      </p:grpSp>
      <p:sp>
        <p:nvSpPr>
          <p:cNvPr id="348" name="Shape 348"/>
          <p:cNvSpPr/>
          <p:nvPr/>
        </p:nvSpPr>
        <p:spPr>
          <a:xfrm flipV="1">
            <a:off x="7663940" y="2940866"/>
            <a:ext cx="2" cy="1533528"/>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49" name="Shape 349"/>
          <p:cNvSpPr/>
          <p:nvPr/>
        </p:nvSpPr>
        <p:spPr>
          <a:xfrm flipH="1">
            <a:off x="6897178" y="3669529"/>
            <a:ext cx="1533528" cy="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0" name="Shape 350"/>
          <p:cNvSpPr/>
          <p:nvPr/>
        </p:nvSpPr>
        <p:spPr>
          <a:xfrm flipV="1">
            <a:off x="7028940" y="3034528"/>
            <a:ext cx="1270002" cy="127000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1" name="Shape 351"/>
          <p:cNvSpPr/>
          <p:nvPr/>
        </p:nvSpPr>
        <p:spPr>
          <a:xfrm>
            <a:off x="7028940" y="3072628"/>
            <a:ext cx="1270002" cy="127000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2" name="Shape 352"/>
          <p:cNvSpPr/>
          <p:nvPr/>
        </p:nvSpPr>
        <p:spPr>
          <a:xfrm>
            <a:off x="7581369"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3" name="Shape 353"/>
          <p:cNvSpPr/>
          <p:nvPr/>
        </p:nvSpPr>
        <p:spPr>
          <a:xfrm>
            <a:off x="8196884"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4" name="Shape 354"/>
          <p:cNvSpPr/>
          <p:nvPr/>
        </p:nvSpPr>
        <p:spPr>
          <a:xfrm>
            <a:off x="7581369"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5" name="Shape 355"/>
          <p:cNvSpPr/>
          <p:nvPr/>
        </p:nvSpPr>
        <p:spPr>
          <a:xfrm>
            <a:off x="8323884"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6" name="Shape 356"/>
          <p:cNvSpPr/>
          <p:nvPr/>
        </p:nvSpPr>
        <p:spPr>
          <a:xfrm>
            <a:off x="8196884" y="4230494"/>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7" name="Shape 357"/>
          <p:cNvSpPr/>
          <p:nvPr/>
        </p:nvSpPr>
        <p:spPr>
          <a:xfrm>
            <a:off x="7581369" y="439413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8" name="Shape 358"/>
          <p:cNvSpPr/>
          <p:nvPr/>
        </p:nvSpPr>
        <p:spPr>
          <a:xfrm>
            <a:off x="6965853"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9" name="Shape 359"/>
          <p:cNvSpPr/>
          <p:nvPr/>
        </p:nvSpPr>
        <p:spPr>
          <a:xfrm>
            <a:off x="6901940"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60" name="Shape 360"/>
          <p:cNvSpPr/>
          <p:nvPr/>
        </p:nvSpPr>
        <p:spPr>
          <a:xfrm>
            <a:off x="6901940" y="4265933"/>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61" name="Shape 361"/>
          <p:cNvSpPr/>
          <p:nvPr/>
        </p:nvSpPr>
        <p:spPr>
          <a:xfrm>
            <a:off x="3019012" y="4644890"/>
            <a:ext cx="2879324" cy="370840"/>
          </a:xfrm>
          <a:prstGeom prst="rightArrow">
            <a:avLst>
              <a:gd name="adj1" fmla="val 32000"/>
              <a:gd name="adj2" fmla="val 219179"/>
            </a:avLst>
          </a:prstGeom>
          <a:gradFill>
            <a:gsLst>
              <a:gs pos="0">
                <a:schemeClr val="accent2">
                  <a:hueOff val="-543750"/>
                  <a:satOff val="20087"/>
                  <a:lumOff val="29635"/>
                </a:schemeClr>
              </a:gs>
              <a:gs pos="35000">
                <a:srgbClr val="FFD4C8"/>
              </a:gs>
              <a:gs pos="100000">
                <a:schemeClr val="accent2">
                  <a:hueOff val="-620891"/>
                  <a:satOff val="20087"/>
                  <a:lumOff val="40795"/>
                </a:schemeClr>
              </a:gs>
            </a:gsLst>
            <a:lin ang="16200000"/>
          </a:gradFill>
          <a:ln w="25400">
            <a:solidFill>
              <a:srgbClr val="A95724"/>
            </a:solidFill>
          </a:ln>
        </p:spPr>
        <p:txBody>
          <a:bodyPr lIns="45718" tIns="45718" rIns="45718" bIns="45718"/>
          <a:lstStyle/>
          <a:p>
            <a:endParaRPr/>
          </a:p>
        </p:txBody>
      </p:sp>
      <p:sp>
        <p:nvSpPr>
          <p:cNvPr id="363" name="Shape 363"/>
          <p:cNvSpPr/>
          <p:nvPr/>
        </p:nvSpPr>
        <p:spPr>
          <a:xfrm>
            <a:off x="6248400" y="5486400"/>
            <a:ext cx="2754943" cy="369328"/>
          </a:xfrm>
          <a:prstGeom prst="rect">
            <a:avLst/>
          </a:prstGeom>
          <a:noFill/>
          <a:ln w="28575"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a:solidFill>
                  <a:schemeClr val="accent2"/>
                </a:solidFill>
              </a:defRPr>
            </a:lvl1pPr>
          </a:lstStyle>
          <a:p>
            <a:r>
              <a:rPr dirty="0">
                <a:solidFill>
                  <a:schemeClr val="tx1"/>
                </a:solidFill>
              </a:rPr>
              <a:t>WORKFLOW MANAGER</a:t>
            </a:r>
          </a:p>
        </p:txBody>
      </p:sp>
      <p:sp>
        <p:nvSpPr>
          <p:cNvPr id="366" name="Shape 366"/>
          <p:cNvSpPr/>
          <p:nvPr/>
        </p:nvSpPr>
        <p:spPr>
          <a:xfrm>
            <a:off x="6248400" y="5961405"/>
            <a:ext cx="2742243" cy="370838"/>
          </a:xfrm>
          <a:prstGeom prst="rect">
            <a:avLst/>
          </a:prstGeom>
          <a:noFill/>
          <a:ln w="28575"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SERVICES REGISTRY</a:t>
            </a:r>
          </a:p>
        </p:txBody>
      </p:sp>
      <p:sp>
        <p:nvSpPr>
          <p:cNvPr id="368" name="Shape 368"/>
          <p:cNvSpPr/>
          <p:nvPr/>
        </p:nvSpPr>
        <p:spPr>
          <a:xfrm>
            <a:off x="6532160" y="4556786"/>
            <a:ext cx="2298126"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solidFill>
                  <a:schemeClr val="accent2"/>
                </a:solidFill>
              </a:defRPr>
            </a:lvl1pPr>
          </a:lstStyle>
          <a:p>
            <a:r>
              <a:rPr>
                <a:solidFill>
                  <a:schemeClr val="tx1"/>
                </a:solidFill>
              </a:rPr>
              <a:t>GRAPH INTERFACE</a:t>
            </a:r>
          </a:p>
        </p:txBody>
      </p:sp>
      <p:sp>
        <p:nvSpPr>
          <p:cNvPr id="369" name="Shape 369"/>
          <p:cNvSpPr/>
          <p:nvPr/>
        </p:nvSpPr>
        <p:spPr>
          <a:xfrm flipV="1">
            <a:off x="7686319" y="4881798"/>
            <a:ext cx="2" cy="458904"/>
          </a:xfrm>
          <a:prstGeom prst="line">
            <a:avLst/>
          </a:prstGeom>
          <a:ln w="28575">
            <a:solidFill>
              <a:schemeClr val="accent1">
                <a:lumMod val="50000"/>
              </a:schemeClr>
            </a:solidFill>
            <a:miter lim="400000"/>
            <a:headEnd type="triangle"/>
            <a:tailEnd type="triangle"/>
          </a:ln>
        </p:spPr>
        <p:txBody>
          <a:bodyPr lIns="45718" tIns="45718" rIns="45718" bIns="45718"/>
          <a:lstStyle/>
          <a:p>
            <a:pPr>
              <a:defRPr>
                <a:solidFill>
                  <a:schemeClr val="accent1"/>
                </a:solidFill>
              </a:defRPr>
            </a:pPr>
            <a:endParaRPr/>
          </a:p>
        </p:txBody>
      </p:sp>
      <p:grpSp>
        <p:nvGrpSpPr>
          <p:cNvPr id="373" name="Group 373"/>
          <p:cNvGrpSpPr/>
          <p:nvPr/>
        </p:nvGrpSpPr>
        <p:grpSpPr>
          <a:xfrm>
            <a:off x="3426810" y="1753531"/>
            <a:ext cx="711436" cy="711436"/>
            <a:chOff x="0" y="0"/>
            <a:chExt cx="711434" cy="711434"/>
          </a:xfrm>
        </p:grpSpPr>
        <p:sp>
          <p:nvSpPr>
            <p:cNvPr id="371" name="Shape 371"/>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600">
                  <a:solidFill>
                    <a:schemeClr val="accent1"/>
                  </a:solidFill>
                </a:defRPr>
              </a:pPr>
              <a:endParaRPr/>
            </a:p>
          </p:txBody>
        </p:sp>
        <p:sp>
          <p:nvSpPr>
            <p:cNvPr id="372" name="Shape 372"/>
            <p:cNvSpPr/>
            <p:nvPr/>
          </p:nvSpPr>
          <p:spPr>
            <a:xfrm>
              <a:off x="104186" y="63332"/>
              <a:ext cx="503061" cy="584769"/>
            </a:xfrm>
            <a:prstGeom prst="rect">
              <a:avLst/>
            </a:prstGeom>
            <a:noFill/>
            <a:ln w="1270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1600">
                  <a:solidFill>
                    <a:schemeClr val="accent1"/>
                  </a:solidFill>
                </a:defRPr>
              </a:lvl1pPr>
            </a:lstStyle>
            <a:p>
              <a:r>
                <a:rPr>
                  <a:solidFill>
                    <a:schemeClr val="tx1"/>
                  </a:solidFill>
                </a:rPr>
                <a:t>UXR</a:t>
              </a:r>
            </a:p>
          </p:txBody>
        </p:sp>
      </p:grpSp>
      <p:grpSp>
        <p:nvGrpSpPr>
          <p:cNvPr id="376" name="Group 376"/>
          <p:cNvGrpSpPr/>
          <p:nvPr/>
        </p:nvGrpSpPr>
        <p:grpSpPr>
          <a:xfrm>
            <a:off x="5115093" y="1753531"/>
            <a:ext cx="711435" cy="711435"/>
            <a:chOff x="0" y="0"/>
            <a:chExt cx="711433" cy="711433"/>
          </a:xfrm>
        </p:grpSpPr>
        <p:sp>
          <p:nvSpPr>
            <p:cNvPr id="374" name="Shape 374"/>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defRPr sz="1400">
                  <a:solidFill>
                    <a:schemeClr val="accent1"/>
                  </a:solidFill>
                </a:defRPr>
              </a:pPr>
              <a:endParaRPr/>
            </a:p>
          </p:txBody>
        </p:sp>
        <p:sp>
          <p:nvSpPr>
            <p:cNvPr id="375" name="Shape 375"/>
            <p:cNvSpPr/>
            <p:nvPr/>
          </p:nvSpPr>
          <p:spPr>
            <a:xfrm>
              <a:off x="104186" y="202048"/>
              <a:ext cx="503061" cy="307337"/>
            </a:xfrm>
            <a:prstGeom prst="rect">
              <a:avLst/>
            </a:prstGeom>
            <a:noFill/>
            <a:ln w="1270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defRPr sz="1400">
                  <a:solidFill>
                    <a:schemeClr val="accent1"/>
                  </a:solidFill>
                </a:defRPr>
              </a:lvl1pPr>
            </a:lstStyle>
            <a:p>
              <a:r>
                <a:rPr>
                  <a:solidFill>
                    <a:schemeClr val="tx1"/>
                  </a:solidFill>
                </a:rPr>
                <a:t>SME</a:t>
              </a:r>
            </a:p>
          </p:txBody>
        </p:sp>
      </p:grpSp>
      <p:sp>
        <p:nvSpPr>
          <p:cNvPr id="377" name="Shape 377"/>
          <p:cNvSpPr/>
          <p:nvPr/>
        </p:nvSpPr>
        <p:spPr>
          <a:xfrm>
            <a:off x="4206321" y="2108200"/>
            <a:ext cx="840698" cy="0"/>
          </a:xfrm>
          <a:prstGeom prst="line">
            <a:avLst/>
          </a:prstGeom>
          <a:ln w="28575">
            <a:solidFill>
              <a:schemeClr val="accent1">
                <a:lumMod val="50000"/>
              </a:schemeClr>
            </a:solidFill>
            <a:headEnd type="triangle"/>
            <a:tailEnd type="triangle"/>
          </a:ln>
        </p:spPr>
        <p:txBody>
          <a:bodyPr lIns="45718" tIns="45718" rIns="45718" bIns="45718"/>
          <a:lstStyle/>
          <a:p>
            <a:pPr>
              <a:defRPr>
                <a:solidFill>
                  <a:schemeClr val="accent1"/>
                </a:solidFill>
              </a:defRPr>
            </a:pPr>
            <a:endParaRPr/>
          </a:p>
        </p:txBody>
      </p:sp>
      <p:sp>
        <p:nvSpPr>
          <p:cNvPr id="378" name="Shape 378"/>
          <p:cNvSpPr/>
          <p:nvPr/>
        </p:nvSpPr>
        <p:spPr>
          <a:xfrm>
            <a:off x="5396381" y="2476943"/>
            <a:ext cx="816440" cy="227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18" y="11251"/>
                  <a:pt x="12018" y="18451"/>
                  <a:pt x="21600" y="21600"/>
                </a:cubicBezTo>
              </a:path>
            </a:pathLst>
          </a:custGeom>
          <a:ln w="28575">
            <a:solidFill>
              <a:schemeClr val="accent1">
                <a:lumMod val="50000"/>
              </a:schemeClr>
            </a:solidFill>
            <a:headEnd type="triangle"/>
            <a:tailEnd type="triangle"/>
          </a:ln>
        </p:spPr>
        <p:txBody>
          <a:bodyPr lIns="45718" tIns="45718" rIns="45718" bIns="45718"/>
          <a:lstStyle/>
          <a:p>
            <a:pPr>
              <a:defRPr>
                <a:solidFill>
                  <a:schemeClr val="accent1"/>
                </a:solidFill>
              </a:defRPr>
            </a:pPr>
            <a:endParaRPr/>
          </a:p>
        </p:txBody>
      </p:sp>
      <p:sp>
        <p:nvSpPr>
          <p:cNvPr id="406" name="Shape 406"/>
          <p:cNvSpPr/>
          <p:nvPr/>
        </p:nvSpPr>
        <p:spPr>
          <a:xfrm>
            <a:off x="2825326" y="2354618"/>
            <a:ext cx="682309" cy="6090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8575">
            <a:solidFill>
              <a:schemeClr val="accent1">
                <a:lumMod val="50000"/>
              </a:schemeClr>
            </a:solidFill>
            <a:headEnd type="triangle"/>
          </a:ln>
        </p:spPr>
        <p:txBody>
          <a:bodyPr/>
          <a:lstStyle/>
          <a:p>
            <a:endParaRPr/>
          </a:p>
        </p:txBody>
      </p:sp>
      <p:sp>
        <p:nvSpPr>
          <p:cNvPr id="380" name="Shape 380"/>
          <p:cNvSpPr/>
          <p:nvPr/>
        </p:nvSpPr>
        <p:spPr>
          <a:xfrm>
            <a:off x="4065939" y="2101850"/>
            <a:ext cx="1121457" cy="4924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300" u="sng">
                <a:solidFill>
                  <a:srgbClr val="000000"/>
                </a:solidFill>
              </a:defRPr>
            </a:pPr>
            <a:r>
              <a:t>Conduct</a:t>
            </a:r>
            <a:br/>
            <a:r>
              <a:t>UX Research</a:t>
            </a:r>
          </a:p>
        </p:txBody>
      </p:sp>
      <p:sp>
        <p:nvSpPr>
          <p:cNvPr id="381" name="Shape 381"/>
          <p:cNvSpPr/>
          <p:nvPr/>
        </p:nvSpPr>
        <p:spPr>
          <a:xfrm>
            <a:off x="5272564" y="4201186"/>
            <a:ext cx="574833" cy="29238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300">
                <a:solidFill>
                  <a:srgbClr val="000000"/>
                </a:solidFill>
              </a:defRPr>
            </a:lvl1pPr>
          </a:lstStyle>
          <a:p>
            <a:r>
              <a:rPr>
                <a:solidFill>
                  <a:schemeClr val="tx1"/>
                </a:solidFill>
              </a:rPr>
              <a:t>Query</a:t>
            </a:r>
          </a:p>
        </p:txBody>
      </p:sp>
      <p:sp>
        <p:nvSpPr>
          <p:cNvPr id="382" name="Shape 382"/>
          <p:cNvSpPr/>
          <p:nvPr/>
        </p:nvSpPr>
        <p:spPr>
          <a:xfrm>
            <a:off x="3049314" y="2806330"/>
            <a:ext cx="1206416" cy="4924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1300">
                <a:solidFill>
                  <a:srgbClr val="000000"/>
                </a:solidFill>
              </a:defRPr>
            </a:pPr>
            <a:r>
              <a:t>Capture User </a:t>
            </a:r>
            <a:br/>
            <a:r>
              <a:t>Requirements</a:t>
            </a:r>
          </a:p>
        </p:txBody>
      </p:sp>
      <p:sp>
        <p:nvSpPr>
          <p:cNvPr id="383" name="Shape 383"/>
          <p:cNvSpPr/>
          <p:nvPr/>
        </p:nvSpPr>
        <p:spPr>
          <a:xfrm>
            <a:off x="3638789" y="4467886"/>
            <a:ext cx="1247248" cy="3708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solidFill>
                  <a:srgbClr val="000000"/>
                </a:solidFill>
              </a:defRPr>
            </a:lvl1pPr>
          </a:lstStyle>
          <a:p>
            <a:r>
              <a:rPr>
                <a:solidFill>
                  <a:schemeClr val="tx1"/>
                </a:solidFill>
              </a:rPr>
              <a:t>PRODUCE</a:t>
            </a:r>
          </a:p>
        </p:txBody>
      </p:sp>
      <p:grpSp>
        <p:nvGrpSpPr>
          <p:cNvPr id="386" name="Group 386"/>
          <p:cNvGrpSpPr/>
          <p:nvPr/>
        </p:nvGrpSpPr>
        <p:grpSpPr>
          <a:xfrm>
            <a:off x="3514539" y="5067388"/>
            <a:ext cx="755375" cy="755375"/>
            <a:chOff x="-1" y="-1"/>
            <a:chExt cx="755374" cy="755374"/>
          </a:xfrm>
        </p:grpSpPr>
        <p:sp>
          <p:nvSpPr>
            <p:cNvPr id="384" name="Shape 384"/>
            <p:cNvSpPr/>
            <p:nvPr/>
          </p:nvSpPr>
          <p:spPr>
            <a:xfrm>
              <a:off x="-1" y="-1"/>
              <a:ext cx="755374" cy="755374"/>
            </a:xfrm>
            <a:prstGeom prst="ellipse">
              <a:avLst/>
            </a:prstGeom>
            <a:solidFill>
              <a:srgbClr val="FFFFFF"/>
            </a:solidFill>
            <a:ln w="1905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85" name="Shape 385"/>
            <p:cNvSpPr/>
            <p:nvPr/>
          </p:nvSpPr>
          <p:spPr>
            <a:xfrm>
              <a:off x="110622" y="239188"/>
              <a:ext cx="534127" cy="276995"/>
            </a:xfrm>
            <a:prstGeom prst="rect">
              <a:avLst/>
            </a:prstGeom>
            <a:noFill/>
            <a:ln w="1905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UXR</a:t>
              </a:r>
            </a:p>
          </p:txBody>
        </p:sp>
      </p:grpSp>
      <p:grpSp>
        <p:nvGrpSpPr>
          <p:cNvPr id="389" name="Group 389"/>
          <p:cNvGrpSpPr/>
          <p:nvPr/>
        </p:nvGrpSpPr>
        <p:grpSpPr>
          <a:xfrm>
            <a:off x="4267200" y="5410200"/>
            <a:ext cx="755376" cy="755373"/>
            <a:chOff x="-15843" y="-52801"/>
            <a:chExt cx="755374" cy="755372"/>
          </a:xfrm>
        </p:grpSpPr>
        <p:sp>
          <p:nvSpPr>
            <p:cNvPr id="387" name="Shape 387"/>
            <p:cNvSpPr/>
            <p:nvPr/>
          </p:nvSpPr>
          <p:spPr>
            <a:xfrm>
              <a:off x="-15843" y="-5280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88" name="Shape 388"/>
            <p:cNvSpPr/>
            <p:nvPr/>
          </p:nvSpPr>
          <p:spPr>
            <a:xfrm>
              <a:off x="136557" y="99599"/>
              <a:ext cx="473696" cy="473901"/>
            </a:xfrm>
            <a:prstGeom prst="rect">
              <a:avLst/>
            </a:prstGeom>
            <a:noFill/>
            <a:ln w="1905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Developer</a:t>
              </a:r>
            </a:p>
          </p:txBody>
        </p:sp>
      </p:grpSp>
      <p:grpSp>
        <p:nvGrpSpPr>
          <p:cNvPr id="392" name="Group 392"/>
          <p:cNvGrpSpPr/>
          <p:nvPr/>
        </p:nvGrpSpPr>
        <p:grpSpPr>
          <a:xfrm>
            <a:off x="3505200" y="5867400"/>
            <a:ext cx="840915" cy="701928"/>
            <a:chOff x="-1" y="-1"/>
            <a:chExt cx="755374" cy="755372"/>
          </a:xfrm>
        </p:grpSpPr>
        <p:sp>
          <p:nvSpPr>
            <p:cNvPr id="390" name="Shape 390"/>
            <p:cNvSpPr/>
            <p:nvPr/>
          </p:nvSpPr>
          <p:spPr>
            <a:xfrm>
              <a:off x="-1" y="-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91" name="Shape 391"/>
            <p:cNvSpPr/>
            <p:nvPr/>
          </p:nvSpPr>
          <p:spPr>
            <a:xfrm>
              <a:off x="68449" y="246004"/>
              <a:ext cx="616038" cy="298085"/>
            </a:xfrm>
            <a:prstGeom prst="rect">
              <a:avLst/>
            </a:prstGeom>
            <a:noFill/>
            <a:ln w="19050" cap="flat">
              <a:solidFill>
                <a:schemeClr val="accent1">
                  <a:lumMod val="50000"/>
                </a:schemeClr>
              </a:solid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Analyst</a:t>
              </a:r>
            </a:p>
          </p:txBody>
        </p:sp>
      </p:grpSp>
      <p:sp>
        <p:nvSpPr>
          <p:cNvPr id="393" name="Shape 393"/>
          <p:cNvSpPr/>
          <p:nvPr/>
        </p:nvSpPr>
        <p:spPr>
          <a:xfrm>
            <a:off x="3281052" y="4958105"/>
            <a:ext cx="1782765" cy="1782765"/>
          </a:xfrm>
          <a:prstGeom prst="ellipse">
            <a:avLst/>
          </a:prstGeom>
          <a:ln w="25400">
            <a:solidFill>
              <a:srgbClr val="000000"/>
            </a:solidFill>
            <a:prstDash val="sysDot"/>
            <a:miter lim="400000"/>
          </a:ln>
        </p:spPr>
        <p:txBody>
          <a:bodyPr lIns="45718" tIns="45718" rIns="45718" bIns="45718"/>
          <a:lstStyle/>
          <a:p>
            <a:pPr>
              <a:defRPr>
                <a:solidFill>
                  <a:srgbClr val="000000"/>
                </a:solidFill>
              </a:defRPr>
            </a:pPr>
            <a:endParaRPr/>
          </a:p>
        </p:txBody>
      </p:sp>
      <p:grpSp>
        <p:nvGrpSpPr>
          <p:cNvPr id="396" name="Group 396"/>
          <p:cNvGrpSpPr/>
          <p:nvPr/>
        </p:nvGrpSpPr>
        <p:grpSpPr>
          <a:xfrm>
            <a:off x="166834" y="6012205"/>
            <a:ext cx="2572826" cy="370837"/>
            <a:chOff x="0" y="0"/>
            <a:chExt cx="2572825" cy="370835"/>
          </a:xfrm>
        </p:grpSpPr>
        <p:sp>
          <p:nvSpPr>
            <p:cNvPr id="394" name="Shape 394"/>
            <p:cNvSpPr/>
            <p:nvPr/>
          </p:nvSpPr>
          <p:spPr>
            <a:xfrm>
              <a:off x="0" y="0"/>
              <a:ext cx="2572826" cy="338671"/>
            </a:xfrm>
            <a:prstGeom prst="rect">
              <a:avLst/>
            </a:prstGeom>
            <a:solidFill>
              <a:srgbClr val="FFFFFF"/>
            </a:solidFill>
            <a:ln w="25400" cap="flat">
              <a:solidFill>
                <a:schemeClr val="accent1"/>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95" name="Shape 395"/>
            <p:cNvSpPr/>
            <p:nvPr/>
          </p:nvSpPr>
          <p:spPr>
            <a:xfrm>
              <a:off x="0" y="0"/>
              <a:ext cx="2572826" cy="370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ARTIFACT MANAGER</a:t>
              </a:r>
            </a:p>
          </p:txBody>
        </p:sp>
      </p:grpSp>
      <p:sp>
        <p:nvSpPr>
          <p:cNvPr id="397" name="Shape 397"/>
          <p:cNvSpPr/>
          <p:nvPr/>
        </p:nvSpPr>
        <p:spPr>
          <a:xfrm>
            <a:off x="213717" y="2854973"/>
            <a:ext cx="824902" cy="29238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x</a:t>
            </a:r>
          </a:p>
        </p:txBody>
      </p:sp>
      <p:sp>
        <p:nvSpPr>
          <p:cNvPr id="398" name="Shape 398"/>
          <p:cNvSpPr/>
          <p:nvPr/>
        </p:nvSpPr>
        <p:spPr>
          <a:xfrm>
            <a:off x="1015395" y="2863833"/>
            <a:ext cx="824902" cy="29238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y</a:t>
            </a:r>
          </a:p>
        </p:txBody>
      </p:sp>
      <p:sp>
        <p:nvSpPr>
          <p:cNvPr id="399" name="Shape 399"/>
          <p:cNvSpPr/>
          <p:nvPr/>
        </p:nvSpPr>
        <p:spPr>
          <a:xfrm>
            <a:off x="1821881" y="2852460"/>
            <a:ext cx="815284" cy="29238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z</a:t>
            </a:r>
          </a:p>
        </p:txBody>
      </p:sp>
      <p:sp>
        <p:nvSpPr>
          <p:cNvPr id="400" name="Shape 400"/>
          <p:cNvSpPr/>
          <p:nvPr/>
        </p:nvSpPr>
        <p:spPr>
          <a:xfrm flipV="1">
            <a:off x="1427845" y="3160340"/>
            <a:ext cx="2" cy="458905"/>
          </a:xfrm>
          <a:prstGeom prst="line">
            <a:avLst/>
          </a:prstGeom>
          <a:ln w="28575">
            <a:solidFill>
              <a:schemeClr val="accent1">
                <a:lumMod val="50000"/>
              </a:schemeClr>
            </a:solidFill>
            <a:miter lim="400000"/>
            <a:headEnd type="triangle"/>
            <a:tailEnd type="triangle"/>
          </a:ln>
        </p:spPr>
        <p:txBody>
          <a:bodyPr lIns="45718" tIns="45718" rIns="45718" bIns="45718"/>
          <a:lstStyle/>
          <a:p>
            <a:pPr>
              <a:defRPr>
                <a:solidFill>
                  <a:schemeClr val="accent1"/>
                </a:solidFill>
              </a:defRPr>
            </a:pPr>
            <a:endParaRPr/>
          </a:p>
        </p:txBody>
      </p:sp>
      <p:sp>
        <p:nvSpPr>
          <p:cNvPr id="401" name="Shape 401"/>
          <p:cNvSpPr/>
          <p:nvPr/>
        </p:nvSpPr>
        <p:spPr>
          <a:xfrm>
            <a:off x="4787881" y="2728285"/>
            <a:ext cx="696662" cy="29238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300">
                <a:solidFill>
                  <a:srgbClr val="000000"/>
                </a:solidFill>
              </a:defRPr>
            </a:lvl1pPr>
          </a:lstStyle>
          <a:p>
            <a:r>
              <a:rPr>
                <a:solidFill>
                  <a:schemeClr val="tx1"/>
                </a:solidFill>
              </a:rPr>
              <a:t>Results</a:t>
            </a:r>
          </a:p>
        </p:txBody>
      </p:sp>
      <p:sp>
        <p:nvSpPr>
          <p:cNvPr id="402" name="Shape 402"/>
          <p:cNvSpPr/>
          <p:nvPr/>
        </p:nvSpPr>
        <p:spPr>
          <a:xfrm>
            <a:off x="6019800" y="1833892"/>
            <a:ext cx="3057441" cy="4941344"/>
          </a:xfrm>
          <a:prstGeom prst="roundRect">
            <a:avLst>
              <a:gd name="adj" fmla="val 15247"/>
            </a:avLst>
          </a:prstGeom>
          <a:ln w="25400">
            <a:solidFill>
              <a:schemeClr val="accent1">
                <a:lumMod val="50000"/>
              </a:schemeClr>
            </a:solidFill>
          </a:ln>
        </p:spPr>
        <p:txBody>
          <a:bodyPr lIns="45718" tIns="45718" rIns="45718" bIns="45718"/>
          <a:lstStyle/>
          <a:p>
            <a:pPr>
              <a:defRPr>
                <a:solidFill>
                  <a:schemeClr val="accent1"/>
                </a:solidFill>
              </a:defRPr>
            </a:pPr>
            <a:endParaRPr/>
          </a:p>
        </p:txBody>
      </p:sp>
      <p:sp>
        <p:nvSpPr>
          <p:cNvPr id="403" name="Shape 403"/>
          <p:cNvSpPr/>
          <p:nvPr/>
        </p:nvSpPr>
        <p:spPr>
          <a:xfrm>
            <a:off x="6165607" y="1821192"/>
            <a:ext cx="2857509"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a:solidFill>
                  <a:schemeClr val="accent2"/>
                </a:solidFill>
              </a:defRPr>
            </a:pPr>
            <a:r>
              <a:t>CS</a:t>
            </a:r>
            <a:r>
              <a:rPr baseline="-5998"/>
              <a:t>2</a:t>
            </a:r>
            <a:r>
              <a:t> - Information System</a:t>
            </a:r>
          </a:p>
        </p:txBody>
      </p:sp>
      <p:sp>
        <p:nvSpPr>
          <p:cNvPr id="404" name="Shape 404"/>
          <p:cNvSpPr/>
          <p:nvPr/>
        </p:nvSpPr>
        <p:spPr>
          <a:xfrm>
            <a:off x="5867400" y="1546278"/>
            <a:ext cx="3230940" cy="5284164"/>
          </a:xfrm>
          <a:prstGeom prst="roundRect">
            <a:avLst>
              <a:gd name="adj" fmla="val 15000"/>
            </a:avLst>
          </a:prstGeom>
          <a:ln w="25400">
            <a:solidFill>
              <a:schemeClr val="accent1">
                <a:lumMod val="50000"/>
              </a:schemeClr>
            </a:solidFill>
          </a:ln>
        </p:spPr>
        <p:txBody>
          <a:bodyPr lIns="45718" tIns="45718" rIns="45718" bIns="45718"/>
          <a:lstStyle/>
          <a:p>
            <a:pPr>
              <a:defRPr>
                <a:solidFill>
                  <a:schemeClr val="accent1"/>
                </a:solidFill>
              </a:defRPr>
            </a:pPr>
            <a:endParaRPr/>
          </a:p>
        </p:txBody>
      </p:sp>
      <p:sp>
        <p:nvSpPr>
          <p:cNvPr id="405" name="Shape 405"/>
          <p:cNvSpPr/>
          <p:nvPr/>
        </p:nvSpPr>
        <p:spPr>
          <a:xfrm>
            <a:off x="6123479" y="1480815"/>
            <a:ext cx="2857509"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a:solidFill>
                  <a:schemeClr val="accent2"/>
                </a:solidFill>
              </a:defRPr>
            </a:pPr>
            <a:r>
              <a:rPr dirty="0"/>
              <a:t>CS</a:t>
            </a:r>
            <a:r>
              <a:rPr lang="en-US" baseline="-5998" dirty="0"/>
              <a:t>1</a:t>
            </a:r>
            <a:r>
              <a:rPr dirty="0"/>
              <a:t> - Information System</a:t>
            </a:r>
          </a:p>
        </p:txBody>
      </p:sp>
      <p:sp>
        <p:nvSpPr>
          <p:cNvPr id="2" name="TextBox 1">
            <a:extLst>
              <a:ext uri="{FF2B5EF4-FFF2-40B4-BE49-F238E27FC236}">
                <a16:creationId xmlns:a16="http://schemas.microsoft.com/office/drawing/2014/main" id="{C77633B6-3425-8948-9BC0-D6389F03F1C3}"/>
              </a:ext>
            </a:extLst>
          </p:cNvPr>
          <p:cNvSpPr txBox="1"/>
          <p:nvPr/>
        </p:nvSpPr>
        <p:spPr>
          <a:xfrm>
            <a:off x="152400" y="4572000"/>
            <a:ext cx="712054" cy="1384995"/>
          </a:xfrm>
          <a:prstGeom prst="rect">
            <a:avLst/>
          </a:prstGeom>
          <a:noFill/>
        </p:spPr>
        <p:txBody>
          <a:bodyPr wrap="none" rtlCol="0">
            <a:spAutoFit/>
          </a:bodyPr>
          <a:lstStyle/>
          <a:p>
            <a:r>
              <a:rPr lang="en-US" sz="1400" dirty="0"/>
              <a:t>Case1</a:t>
            </a:r>
          </a:p>
          <a:p>
            <a:endParaRPr lang="en-US" sz="1400" dirty="0"/>
          </a:p>
          <a:p>
            <a:r>
              <a:rPr lang="en-US" sz="1400" dirty="0"/>
              <a:t>Case2</a:t>
            </a:r>
          </a:p>
          <a:p>
            <a:endParaRPr lang="en-US" sz="1400" dirty="0"/>
          </a:p>
          <a:p>
            <a:r>
              <a:rPr lang="en-US" sz="1400" dirty="0"/>
              <a:t>Case3</a:t>
            </a:r>
          </a:p>
          <a:p>
            <a:r>
              <a:rPr lang="en-US" sz="1400" dirty="0"/>
              <a:t>. . . </a:t>
            </a:r>
          </a:p>
        </p:txBody>
      </p:sp>
      <p:sp>
        <p:nvSpPr>
          <p:cNvPr id="79" name="TextBox 78">
            <a:extLst>
              <a:ext uri="{FF2B5EF4-FFF2-40B4-BE49-F238E27FC236}">
                <a16:creationId xmlns:a16="http://schemas.microsoft.com/office/drawing/2014/main" id="{06E17CC6-CF73-DB47-91F9-145099F9E3EC}"/>
              </a:ext>
            </a:extLst>
          </p:cNvPr>
          <p:cNvSpPr txBox="1"/>
          <p:nvPr/>
        </p:nvSpPr>
        <p:spPr>
          <a:xfrm>
            <a:off x="990600" y="4572000"/>
            <a:ext cx="1600200" cy="1384995"/>
          </a:xfrm>
          <a:prstGeom prst="rect">
            <a:avLst/>
          </a:prstGeom>
          <a:noFill/>
        </p:spPr>
        <p:txBody>
          <a:bodyPr wrap="square" rtlCol="0">
            <a:spAutoFit/>
          </a:bodyPr>
          <a:lstStyle/>
          <a:p>
            <a:r>
              <a:rPr lang="en-US" sz="1400" dirty="0"/>
              <a:t>-- -----    ----   ---- -</a:t>
            </a:r>
          </a:p>
          <a:p>
            <a:endParaRPr lang="en-US" sz="1400" dirty="0"/>
          </a:p>
          <a:p>
            <a:r>
              <a:rPr lang="en-US" sz="1400" dirty="0"/>
              <a:t>----  ---    -----   ----</a:t>
            </a:r>
          </a:p>
          <a:p>
            <a:endParaRPr lang="en-US" sz="1400" dirty="0"/>
          </a:p>
          <a:p>
            <a:r>
              <a:rPr lang="en-US" sz="1400" dirty="0"/>
              <a:t>---  ---  ---   ------- -</a:t>
            </a:r>
          </a:p>
          <a:p>
            <a:r>
              <a:rPr lang="en-US" sz="1400" dirty="0"/>
              <a:t>            . . . </a:t>
            </a:r>
          </a:p>
        </p:txBody>
      </p:sp>
    </p:spTree>
    <p:extLst>
      <p:ext uri="{BB962C8B-B14F-4D97-AF65-F5344CB8AC3E}">
        <p14:creationId xmlns:p14="http://schemas.microsoft.com/office/powerpoint/2010/main" val="333266479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Future</a:t>
            </a:r>
          </a:p>
        </p:txBody>
      </p:sp>
      <p:sp>
        <p:nvSpPr>
          <p:cNvPr id="3" name="Content Placeholder 2"/>
          <p:cNvSpPr>
            <a:spLocks noGrp="1"/>
          </p:cNvSpPr>
          <p:nvPr>
            <p:ph idx="1"/>
          </p:nvPr>
        </p:nvSpPr>
        <p:spPr>
          <a:xfrm>
            <a:off x="228600" y="1600200"/>
            <a:ext cx="8686800" cy="4525963"/>
          </a:xfrm>
        </p:spPr>
        <p:txBody>
          <a:bodyPr/>
          <a:lstStyle/>
          <a:p>
            <a:pPr marL="514350" indent="-514350">
              <a:buFont typeface="+mj-lt"/>
              <a:buAutoNum type="arabicPeriod"/>
            </a:pPr>
            <a:r>
              <a:rPr lang="en-US" dirty="0"/>
              <a:t>Facilitate curiosity and wonder</a:t>
            </a:r>
          </a:p>
          <a:p>
            <a:pPr marL="514350" indent="-514350">
              <a:buFont typeface="+mj-lt"/>
              <a:buAutoNum type="arabicPeriod"/>
            </a:pPr>
            <a:r>
              <a:rPr lang="en-US" dirty="0"/>
              <a:t>Aid learning, discovery, and leveraging</a:t>
            </a:r>
          </a:p>
          <a:p>
            <a:pPr marL="514350" indent="-514350">
              <a:buFont typeface="+mj-lt"/>
              <a:buAutoNum type="arabicPeriod"/>
            </a:pPr>
            <a:r>
              <a:rPr lang="en-US" dirty="0"/>
              <a:t>Promote truth and understanding</a:t>
            </a:r>
          </a:p>
          <a:p>
            <a:pPr marL="514350" indent="-514350">
              <a:buFont typeface="+mj-lt"/>
              <a:buAutoNum type="arabicPeriod"/>
            </a:pPr>
            <a:r>
              <a:rPr lang="en-US" dirty="0"/>
              <a:t>Enable collaboration in the small and large</a:t>
            </a:r>
          </a:p>
          <a:p>
            <a:pPr marL="514350" indent="-514350">
              <a:buFont typeface="+mj-lt"/>
              <a:buAutoNum type="arabicPeriod"/>
            </a:pPr>
            <a:r>
              <a:rPr lang="en-US" dirty="0"/>
              <a:t>Support specialization and synthesis</a:t>
            </a:r>
          </a:p>
          <a:p>
            <a:pPr marL="514350" indent="-514350">
              <a:buFont typeface="+mj-lt"/>
              <a:buAutoNum type="arabicPeriod"/>
            </a:pPr>
            <a:r>
              <a:rPr lang="en-US" dirty="0"/>
              <a:t>Meet short and long term goals, with history</a:t>
            </a:r>
          </a:p>
          <a:p>
            <a:pPr marL="514350" indent="-514350">
              <a:buFont typeface="+mj-lt"/>
              <a:buAutoNum type="arabicPeriod"/>
            </a:pPr>
            <a:r>
              <a:rPr lang="en-US" dirty="0"/>
              <a:t>Tailor to groups, personalize to individuals</a:t>
            </a:r>
          </a:p>
          <a:p>
            <a:pPr marL="514350" indent="-514350">
              <a:buFont typeface="+mj-lt"/>
              <a:buAutoNum type="arabicPeriod"/>
            </a:pPr>
            <a:r>
              <a:rPr lang="en-US" dirty="0"/>
              <a:t>Cover the full information life cycle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41</a:t>
            </a:fld>
            <a:endParaRPr lang="en-US"/>
          </a:p>
        </p:txBody>
      </p:sp>
    </p:spTree>
    <p:extLst>
      <p:ext uri="{BB962C8B-B14F-4D97-AF65-F5344CB8AC3E}">
        <p14:creationId xmlns:p14="http://schemas.microsoft.com/office/powerpoint/2010/main" val="2272608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Summary</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42</a:t>
            </a:fld>
            <a:endParaRPr lang="en-US"/>
          </a:p>
        </p:txBody>
      </p:sp>
    </p:spTree>
    <p:extLst>
      <p:ext uri="{BB962C8B-B14F-4D97-AF65-F5344CB8AC3E}">
        <p14:creationId xmlns:p14="http://schemas.microsoft.com/office/powerpoint/2010/main" val="857033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43</a:t>
            </a:fld>
            <a:endParaRPr lang="en-US"/>
          </a:p>
        </p:txBody>
      </p:sp>
      <p:sp>
        <p:nvSpPr>
          <p:cNvPr id="276483" name="Rectangle 4"/>
          <p:cNvSpPr>
            <a:spLocks noGrp="1" noChangeArrowheads="1"/>
          </p:cNvSpPr>
          <p:nvPr>
            <p:ph type="ctrTitle"/>
          </p:nvPr>
        </p:nvSpPr>
        <p:spPr>
          <a:xfrm>
            <a:off x="685800" y="1752600"/>
            <a:ext cx="7772400" cy="1470025"/>
          </a:xfrm>
        </p:spPr>
        <p:txBody>
          <a:bodyPr/>
          <a:lstStyle/>
          <a:p>
            <a:pPr eaLnBrk="1" hangingPunct="1"/>
            <a:r>
              <a:rPr lang="en-US" dirty="0"/>
              <a:t>Questions?</a:t>
            </a:r>
            <a:br>
              <a:rPr lang="en-US" dirty="0"/>
            </a:br>
            <a:r>
              <a:rPr lang="en-US" dirty="0"/>
              <a:t>Discussion?</a:t>
            </a:r>
          </a:p>
        </p:txBody>
      </p:sp>
      <p:sp>
        <p:nvSpPr>
          <p:cNvPr id="276484" name="Rectangle 5"/>
          <p:cNvSpPr>
            <a:spLocks noGrp="1" noChangeArrowheads="1"/>
          </p:cNvSpPr>
          <p:nvPr>
            <p:ph type="subTitle" idx="1"/>
          </p:nvPr>
        </p:nvSpPr>
        <p:spPr>
          <a:xfrm>
            <a:off x="1371600" y="228600"/>
            <a:ext cx="6400800" cy="1295400"/>
          </a:xfrm>
        </p:spPr>
        <p:txBody>
          <a:bodyPr/>
          <a:lstStyle/>
          <a:p>
            <a:pPr eaLnBrk="1" hangingPunct="1"/>
            <a:r>
              <a:rPr lang="en-US" dirty="0"/>
              <a:t>Thank You!</a:t>
            </a:r>
          </a:p>
          <a:p>
            <a:pPr eaLnBrk="1" hangingPunct="1"/>
            <a:r>
              <a:rPr lang="en-US" dirty="0" err="1"/>
              <a:t>fox@vt.edu</a:t>
            </a:r>
            <a:endParaRPr lang="en-US" dirty="0"/>
          </a:p>
        </p:txBody>
      </p:sp>
      <p:sp>
        <p:nvSpPr>
          <p:cNvPr id="5" name="Rectangle 5">
            <a:extLst>
              <a:ext uri="{FF2B5EF4-FFF2-40B4-BE49-F238E27FC236}">
                <a16:creationId xmlns:a16="http://schemas.microsoft.com/office/drawing/2014/main" id="{CD3B006A-55E4-8246-B09B-9077B18A51B3}"/>
              </a:ext>
            </a:extLst>
          </p:cNvPr>
          <p:cNvSpPr txBox="1">
            <a:spLocks noChangeArrowheads="1"/>
          </p:cNvSpPr>
          <p:nvPr/>
        </p:nvSpPr>
        <p:spPr bwMode="auto">
          <a:xfrm>
            <a:off x="1371600" y="3898900"/>
            <a:ext cx="64008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eaLnBrk="1" hangingPunct="1"/>
            <a:r>
              <a:rPr lang="en-US" sz="1800" kern="0" dirty="0"/>
              <a:t>Upcoming related publications:</a:t>
            </a:r>
          </a:p>
          <a:p>
            <a:pPr marL="285750" indent="-285750" algn="l" eaLnBrk="1" hangingPunct="1">
              <a:buFont typeface="Arial" panose="020B0604020202020204" pitchFamily="34" charset="0"/>
              <a:buChar char="•"/>
            </a:pPr>
            <a:r>
              <a:rPr lang="en-US" sz="1800" b="0" kern="0" dirty="0"/>
              <a:t>Edward A. Fox and Prashant Chandrasekar. 2021. How Should One Explore the Digital Library of the Future? Data and Information Management, Volume 5, in press, https://</a:t>
            </a:r>
            <a:r>
              <a:rPr lang="en-US" sz="1800" b="0" kern="0" dirty="0" err="1"/>
              <a:t>sciendo.com</a:t>
            </a:r>
            <a:r>
              <a:rPr lang="en-US" sz="1800" b="0" kern="0" dirty="0"/>
              <a:t>/journal/DIM</a:t>
            </a:r>
          </a:p>
          <a:p>
            <a:pPr marL="285750" indent="-285750" algn="l" eaLnBrk="1" hangingPunct="1">
              <a:buFont typeface="Arial" panose="020B0604020202020204" pitchFamily="34" charset="0"/>
              <a:buChar char="•"/>
            </a:pPr>
            <a:r>
              <a:rPr lang="en-US" sz="1800" b="0" kern="0" dirty="0"/>
              <a:t>Edward A. Fox. 2021. Building and Using Digital Libraries for Electronic Theses and Dissertations. Journal of Electronic Theses and Dissertations (J-ETD), Volume 1, in press, http://j-</a:t>
            </a:r>
            <a:r>
              <a:rPr lang="en-US" sz="1800" b="0" kern="0" dirty="0" err="1"/>
              <a:t>etd.org</a:t>
            </a:r>
            <a:endParaRPr lang="en-US" sz="1800" b="0" kern="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2AB8F-BFD7-784E-B293-0903ABA54D1B}"/>
              </a:ext>
            </a:extLst>
          </p:cNvPr>
          <p:cNvSpPr>
            <a:spLocks noGrp="1"/>
          </p:cNvSpPr>
          <p:nvPr>
            <p:ph type="sldNum" sz="quarter" idx="12"/>
          </p:nvPr>
        </p:nvSpPr>
        <p:spPr/>
        <p:txBody>
          <a:bodyPr/>
          <a:lstStyle/>
          <a:p>
            <a:pPr>
              <a:defRPr/>
            </a:pPr>
            <a:fld id="{65564D9D-38AD-4D32-A802-7F9E5541B4AC}" type="slidenum">
              <a:rPr lang="en-US" smtClean="0"/>
              <a:pPr>
                <a:defRPr/>
              </a:pPr>
              <a:t>5</a:t>
            </a:fld>
            <a:endParaRPr lang="en-US"/>
          </a:p>
        </p:txBody>
      </p:sp>
      <p:pic>
        <p:nvPicPr>
          <p:cNvPr id="5" name="Picture 4">
            <a:extLst>
              <a:ext uri="{FF2B5EF4-FFF2-40B4-BE49-F238E27FC236}">
                <a16:creationId xmlns:a16="http://schemas.microsoft.com/office/drawing/2014/main" id="{C7B90141-945F-834A-A648-DACF2461F5A6}"/>
              </a:ext>
            </a:extLst>
          </p:cNvPr>
          <p:cNvPicPr>
            <a:picLocks noChangeAspect="1"/>
          </p:cNvPicPr>
          <p:nvPr/>
        </p:nvPicPr>
        <p:blipFill>
          <a:blip r:embed="rId2"/>
          <a:stretch>
            <a:fillRect/>
          </a:stretch>
        </p:blipFill>
        <p:spPr>
          <a:xfrm>
            <a:off x="0" y="502920"/>
            <a:ext cx="9144000" cy="5852160"/>
          </a:xfrm>
          <a:prstGeom prst="rect">
            <a:avLst/>
          </a:prstGeom>
        </p:spPr>
      </p:pic>
      <p:sp>
        <p:nvSpPr>
          <p:cNvPr id="2" name="Rectangle 1">
            <a:extLst>
              <a:ext uri="{FF2B5EF4-FFF2-40B4-BE49-F238E27FC236}">
                <a16:creationId xmlns:a16="http://schemas.microsoft.com/office/drawing/2014/main" id="{4E9BBBFD-2104-6B48-AEE3-E35851AAADAF}"/>
              </a:ext>
            </a:extLst>
          </p:cNvPr>
          <p:cNvSpPr/>
          <p:nvPr/>
        </p:nvSpPr>
        <p:spPr>
          <a:xfrm>
            <a:off x="304800" y="6488668"/>
            <a:ext cx="8763000" cy="369332"/>
          </a:xfrm>
          <a:prstGeom prst="rect">
            <a:avLst/>
          </a:prstGeom>
        </p:spPr>
        <p:txBody>
          <a:bodyPr wrap="square">
            <a:spAutoFit/>
          </a:bodyPr>
          <a:lstStyle/>
          <a:p>
            <a:r>
              <a:rPr lang="en-US" dirty="0"/>
              <a:t>See also: Sapiens: A Brief History of Humankind, by Yuval Noah Harari, 2015</a:t>
            </a:r>
          </a:p>
        </p:txBody>
      </p:sp>
    </p:spTree>
    <p:extLst>
      <p:ext uri="{BB962C8B-B14F-4D97-AF65-F5344CB8AC3E}">
        <p14:creationId xmlns:p14="http://schemas.microsoft.com/office/powerpoint/2010/main" val="351016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FBADB9-7235-C44F-9110-99D135AE6F74}"/>
              </a:ext>
            </a:extLst>
          </p:cNvPr>
          <p:cNvSpPr>
            <a:spLocks noGrp="1"/>
          </p:cNvSpPr>
          <p:nvPr>
            <p:ph type="sldNum" sz="quarter" idx="12"/>
          </p:nvPr>
        </p:nvSpPr>
        <p:spPr/>
        <p:txBody>
          <a:bodyPr/>
          <a:lstStyle/>
          <a:p>
            <a:pPr>
              <a:defRPr/>
            </a:pPr>
            <a:fld id="{65564D9D-38AD-4D32-A802-7F9E5541B4AC}" type="slidenum">
              <a:rPr lang="en-US" smtClean="0"/>
              <a:pPr>
                <a:defRPr/>
              </a:pPr>
              <a:t>6</a:t>
            </a:fld>
            <a:endParaRPr lang="en-US"/>
          </a:p>
        </p:txBody>
      </p:sp>
      <p:pic>
        <p:nvPicPr>
          <p:cNvPr id="5" name="Picture 4">
            <a:extLst>
              <a:ext uri="{FF2B5EF4-FFF2-40B4-BE49-F238E27FC236}">
                <a16:creationId xmlns:a16="http://schemas.microsoft.com/office/drawing/2014/main" id="{2FAF2166-DFE3-D145-8DAF-A92D4F310115}"/>
              </a:ext>
            </a:extLst>
          </p:cNvPr>
          <p:cNvPicPr>
            <a:picLocks noChangeAspect="1"/>
          </p:cNvPicPr>
          <p:nvPr/>
        </p:nvPicPr>
        <p:blipFill>
          <a:blip r:embed="rId2"/>
          <a:stretch>
            <a:fillRect/>
          </a:stretch>
        </p:blipFill>
        <p:spPr>
          <a:xfrm>
            <a:off x="76200" y="228600"/>
            <a:ext cx="7108902" cy="6858000"/>
          </a:xfrm>
          <a:prstGeom prst="rect">
            <a:avLst/>
          </a:prstGeom>
        </p:spPr>
      </p:pic>
      <p:sp>
        <p:nvSpPr>
          <p:cNvPr id="2" name="Rectangle 1">
            <a:extLst>
              <a:ext uri="{FF2B5EF4-FFF2-40B4-BE49-F238E27FC236}">
                <a16:creationId xmlns:a16="http://schemas.microsoft.com/office/drawing/2014/main" id="{4B283465-C44E-A742-904B-7236C513B072}"/>
              </a:ext>
            </a:extLst>
          </p:cNvPr>
          <p:cNvSpPr/>
          <p:nvPr/>
        </p:nvSpPr>
        <p:spPr>
          <a:xfrm>
            <a:off x="7162800" y="228600"/>
            <a:ext cx="1981200" cy="2862322"/>
          </a:xfrm>
          <a:prstGeom prst="rect">
            <a:avLst/>
          </a:prstGeom>
        </p:spPr>
        <p:txBody>
          <a:bodyPr wrap="square">
            <a:spAutoFit/>
          </a:bodyPr>
          <a:lstStyle/>
          <a:p>
            <a:r>
              <a:rPr lang="en-US" dirty="0"/>
              <a:t>See also:</a:t>
            </a:r>
          </a:p>
          <a:p>
            <a:r>
              <a:rPr lang="en-US" i="1" dirty="0"/>
              <a:t>Exploratory</a:t>
            </a:r>
          </a:p>
          <a:p>
            <a:r>
              <a:rPr lang="en-US" i="1" dirty="0"/>
              <a:t>Search: Beyond</a:t>
            </a:r>
          </a:p>
          <a:p>
            <a:r>
              <a:rPr lang="en-US" i="1" dirty="0"/>
              <a:t>the Query-</a:t>
            </a:r>
          </a:p>
          <a:p>
            <a:r>
              <a:rPr lang="en-US" i="1" dirty="0"/>
              <a:t>Response</a:t>
            </a:r>
          </a:p>
          <a:p>
            <a:r>
              <a:rPr lang="en-US" i="1" dirty="0"/>
              <a:t>Paradigm</a:t>
            </a:r>
            <a:r>
              <a:rPr lang="en-US" dirty="0"/>
              <a:t>, by</a:t>
            </a:r>
          </a:p>
          <a:p>
            <a:r>
              <a:rPr lang="en-US" dirty="0" err="1"/>
              <a:t>Ryen</a:t>
            </a:r>
            <a:r>
              <a:rPr lang="en-US" dirty="0"/>
              <a:t> W. White,</a:t>
            </a:r>
          </a:p>
          <a:p>
            <a:r>
              <a:rPr lang="en-US" dirty="0" err="1"/>
              <a:t>Resa</a:t>
            </a:r>
            <a:r>
              <a:rPr lang="en-US" dirty="0"/>
              <a:t> A. Roth,</a:t>
            </a:r>
          </a:p>
          <a:p>
            <a:r>
              <a:rPr lang="en-US" dirty="0"/>
              <a:t>Morgan &amp;</a:t>
            </a:r>
          </a:p>
          <a:p>
            <a:r>
              <a:rPr lang="en-US" dirty="0"/>
              <a:t>Claypool, 2009</a:t>
            </a:r>
          </a:p>
        </p:txBody>
      </p:sp>
      <p:sp>
        <p:nvSpPr>
          <p:cNvPr id="6" name="Rectangle 5">
            <a:extLst>
              <a:ext uri="{FF2B5EF4-FFF2-40B4-BE49-F238E27FC236}">
                <a16:creationId xmlns:a16="http://schemas.microsoft.com/office/drawing/2014/main" id="{4631CFDB-3F70-DA4D-A149-2ED1B4FCAD32}"/>
              </a:ext>
            </a:extLst>
          </p:cNvPr>
          <p:cNvSpPr/>
          <p:nvPr/>
        </p:nvSpPr>
        <p:spPr>
          <a:xfrm>
            <a:off x="7162800" y="3505200"/>
            <a:ext cx="2133600" cy="2862322"/>
          </a:xfrm>
          <a:prstGeom prst="rect">
            <a:avLst/>
          </a:prstGeom>
        </p:spPr>
        <p:txBody>
          <a:bodyPr wrap="square">
            <a:spAutoFit/>
          </a:bodyPr>
          <a:lstStyle/>
          <a:p>
            <a:r>
              <a:rPr lang="en-US" dirty="0"/>
              <a:t>See also works on: HCIR, </a:t>
            </a:r>
          </a:p>
          <a:p>
            <a:r>
              <a:rPr lang="en-US" dirty="0"/>
              <a:t>Information</a:t>
            </a:r>
          </a:p>
          <a:p>
            <a:r>
              <a:rPr lang="en-US" dirty="0"/>
              <a:t>Seeking</a:t>
            </a:r>
          </a:p>
          <a:p>
            <a:r>
              <a:rPr lang="en-US" dirty="0"/>
              <a:t>Behavior, Info-</a:t>
            </a:r>
          </a:p>
          <a:p>
            <a:r>
              <a:rPr lang="en-US" dirty="0"/>
              <a:t>Visualization, Probing, Delving,  Investigation, Discovery, Data Analysis/Science</a:t>
            </a:r>
          </a:p>
        </p:txBody>
      </p:sp>
      <p:sp>
        <p:nvSpPr>
          <p:cNvPr id="7" name="Rectangle 2">
            <a:extLst>
              <a:ext uri="{FF2B5EF4-FFF2-40B4-BE49-F238E27FC236}">
                <a16:creationId xmlns:a16="http://schemas.microsoft.com/office/drawing/2014/main" id="{9AA6848D-F5D0-2747-870D-81D0F85613C4}"/>
              </a:ext>
            </a:extLst>
          </p:cNvPr>
          <p:cNvSpPr>
            <a:spLocks noGrp="1" noChangeArrowheads="1"/>
          </p:cNvSpPr>
          <p:nvPr>
            <p:ph type="title"/>
          </p:nvPr>
        </p:nvSpPr>
        <p:spPr>
          <a:xfrm>
            <a:off x="0" y="152400"/>
            <a:ext cx="3048000" cy="1458686"/>
          </a:xfrm>
        </p:spPr>
        <p:txBody>
          <a:bodyPr/>
          <a:lstStyle/>
          <a:p>
            <a:r>
              <a:rPr lang="en-US" altLang="en-US" sz="4000" b="1" dirty="0"/>
              <a:t>Exploration</a:t>
            </a:r>
            <a:br>
              <a:rPr lang="en-US" altLang="en-US" sz="4000" b="1" dirty="0"/>
            </a:br>
            <a:r>
              <a:rPr lang="en-US" altLang="en-US" sz="4000" b="1" dirty="0"/>
              <a:t>includes:</a:t>
            </a:r>
          </a:p>
        </p:txBody>
      </p:sp>
    </p:spTree>
    <p:extLst>
      <p:ext uri="{BB962C8B-B14F-4D97-AF65-F5344CB8AC3E}">
        <p14:creationId xmlns:p14="http://schemas.microsoft.com/office/powerpoint/2010/main" val="268637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b="1" dirty="0"/>
              <a:t>JCR </a:t>
            </a:r>
            <a:r>
              <a:rPr lang="en-US" b="1" dirty="0" err="1"/>
              <a:t>Licklider</a:t>
            </a:r>
            <a:endParaRPr lang="en-US" b="1" dirty="0"/>
          </a:p>
          <a:p>
            <a:r>
              <a:rPr lang="en-US" b="1" dirty="0"/>
              <a:t>Libraries of the Future</a:t>
            </a:r>
          </a:p>
          <a:p>
            <a:r>
              <a:rPr lang="en-US"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7</a:t>
            </a:fld>
            <a:endParaRPr lang="en-US"/>
          </a:p>
        </p:txBody>
      </p:sp>
    </p:spTree>
    <p:extLst>
      <p:ext uri="{BB962C8B-B14F-4D97-AF65-F5344CB8AC3E}">
        <p14:creationId xmlns:p14="http://schemas.microsoft.com/office/powerpoint/2010/main" val="1434364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9AE9F8-BA3C-3543-B0B1-96170B9E6902}"/>
              </a:ext>
            </a:extLst>
          </p:cNvPr>
          <p:cNvSpPr>
            <a:spLocks noGrp="1"/>
          </p:cNvSpPr>
          <p:nvPr>
            <p:ph type="sldNum" sz="quarter" idx="12"/>
          </p:nvPr>
        </p:nvSpPr>
        <p:spPr/>
        <p:txBody>
          <a:bodyPr/>
          <a:lstStyle/>
          <a:p>
            <a:pPr>
              <a:defRPr/>
            </a:pPr>
            <a:fld id="{65564D9D-38AD-4D32-A802-7F9E5541B4AC}" type="slidenum">
              <a:rPr lang="en-US" smtClean="0"/>
              <a:pPr>
                <a:defRPr/>
              </a:pPr>
              <a:t>8</a:t>
            </a:fld>
            <a:endParaRPr lang="en-US"/>
          </a:p>
        </p:txBody>
      </p:sp>
      <p:pic>
        <p:nvPicPr>
          <p:cNvPr id="5" name="Picture 4">
            <a:extLst>
              <a:ext uri="{FF2B5EF4-FFF2-40B4-BE49-F238E27FC236}">
                <a16:creationId xmlns:a16="http://schemas.microsoft.com/office/drawing/2014/main" id="{7C1ECC83-C671-0540-82F2-700F6C554891}"/>
              </a:ext>
            </a:extLst>
          </p:cNvPr>
          <p:cNvPicPr>
            <a:picLocks noChangeAspect="1"/>
          </p:cNvPicPr>
          <p:nvPr/>
        </p:nvPicPr>
        <p:blipFill>
          <a:blip r:embed="rId2"/>
          <a:stretch>
            <a:fillRect/>
          </a:stretch>
        </p:blipFill>
        <p:spPr>
          <a:xfrm>
            <a:off x="2590800" y="0"/>
            <a:ext cx="3289300" cy="2463800"/>
          </a:xfrm>
          <a:prstGeom prst="rect">
            <a:avLst/>
          </a:prstGeom>
        </p:spPr>
      </p:pic>
      <p:pic>
        <p:nvPicPr>
          <p:cNvPr id="6" name="Picture 5">
            <a:extLst>
              <a:ext uri="{FF2B5EF4-FFF2-40B4-BE49-F238E27FC236}">
                <a16:creationId xmlns:a16="http://schemas.microsoft.com/office/drawing/2014/main" id="{609691D3-5B60-3543-BDEC-9BE00A7F27B1}"/>
              </a:ext>
            </a:extLst>
          </p:cNvPr>
          <p:cNvPicPr>
            <a:picLocks noChangeAspect="1"/>
          </p:cNvPicPr>
          <p:nvPr/>
        </p:nvPicPr>
        <p:blipFill>
          <a:blip r:embed="rId3"/>
          <a:stretch>
            <a:fillRect/>
          </a:stretch>
        </p:blipFill>
        <p:spPr>
          <a:xfrm>
            <a:off x="-10886" y="32657"/>
            <a:ext cx="2540000" cy="3175000"/>
          </a:xfrm>
          <a:prstGeom prst="rect">
            <a:avLst/>
          </a:prstGeom>
        </p:spPr>
      </p:pic>
      <p:pic>
        <p:nvPicPr>
          <p:cNvPr id="8" name="Picture 7">
            <a:extLst>
              <a:ext uri="{FF2B5EF4-FFF2-40B4-BE49-F238E27FC236}">
                <a16:creationId xmlns:a16="http://schemas.microsoft.com/office/drawing/2014/main" id="{03B82D4C-9EC4-4541-B833-A29CC20B72DF}"/>
              </a:ext>
            </a:extLst>
          </p:cNvPr>
          <p:cNvPicPr>
            <a:picLocks noChangeAspect="1"/>
          </p:cNvPicPr>
          <p:nvPr/>
        </p:nvPicPr>
        <p:blipFill>
          <a:blip r:embed="rId4"/>
          <a:stretch>
            <a:fillRect/>
          </a:stretch>
        </p:blipFill>
        <p:spPr>
          <a:xfrm>
            <a:off x="5943600" y="21771"/>
            <a:ext cx="3200400" cy="2540000"/>
          </a:xfrm>
          <a:prstGeom prst="rect">
            <a:avLst/>
          </a:prstGeom>
        </p:spPr>
      </p:pic>
      <p:pic>
        <p:nvPicPr>
          <p:cNvPr id="10" name="Picture 9">
            <a:extLst>
              <a:ext uri="{FF2B5EF4-FFF2-40B4-BE49-F238E27FC236}">
                <a16:creationId xmlns:a16="http://schemas.microsoft.com/office/drawing/2014/main" id="{2FDFF2CD-0F66-DC45-A54B-2C99C0FB5BB4}"/>
              </a:ext>
            </a:extLst>
          </p:cNvPr>
          <p:cNvPicPr>
            <a:picLocks noChangeAspect="1"/>
          </p:cNvPicPr>
          <p:nvPr/>
        </p:nvPicPr>
        <p:blipFill>
          <a:blip r:embed="rId5"/>
          <a:stretch>
            <a:fillRect/>
          </a:stretch>
        </p:blipFill>
        <p:spPr>
          <a:xfrm>
            <a:off x="152400" y="3276599"/>
            <a:ext cx="5377543" cy="4027967"/>
          </a:xfrm>
          <a:prstGeom prst="rect">
            <a:avLst/>
          </a:prstGeom>
        </p:spPr>
      </p:pic>
      <p:pic>
        <p:nvPicPr>
          <p:cNvPr id="13" name="Picture 12">
            <a:extLst>
              <a:ext uri="{FF2B5EF4-FFF2-40B4-BE49-F238E27FC236}">
                <a16:creationId xmlns:a16="http://schemas.microsoft.com/office/drawing/2014/main" id="{4B93F892-A56C-274A-AC93-B885CA90ED17}"/>
              </a:ext>
            </a:extLst>
          </p:cNvPr>
          <p:cNvPicPr>
            <a:picLocks noChangeAspect="1"/>
          </p:cNvPicPr>
          <p:nvPr/>
        </p:nvPicPr>
        <p:blipFill>
          <a:blip r:embed="rId6"/>
          <a:stretch>
            <a:fillRect/>
          </a:stretch>
        </p:blipFill>
        <p:spPr>
          <a:xfrm>
            <a:off x="3296782" y="2514600"/>
            <a:ext cx="5847218" cy="3962400"/>
          </a:xfrm>
          <a:prstGeom prst="rect">
            <a:avLst/>
          </a:prstGeom>
        </p:spPr>
      </p:pic>
      <p:sp>
        <p:nvSpPr>
          <p:cNvPr id="14" name="TextBox 13">
            <a:extLst>
              <a:ext uri="{FF2B5EF4-FFF2-40B4-BE49-F238E27FC236}">
                <a16:creationId xmlns:a16="http://schemas.microsoft.com/office/drawing/2014/main" id="{4C42185C-D59B-3A4F-9A05-1BF8F0125534}"/>
              </a:ext>
            </a:extLst>
          </p:cNvPr>
          <p:cNvSpPr txBox="1"/>
          <p:nvPr/>
        </p:nvSpPr>
        <p:spPr>
          <a:xfrm>
            <a:off x="3429000" y="6400800"/>
            <a:ext cx="5780621" cy="369332"/>
          </a:xfrm>
          <a:prstGeom prst="rect">
            <a:avLst/>
          </a:prstGeom>
          <a:noFill/>
        </p:spPr>
        <p:txBody>
          <a:bodyPr wrap="none" rtlCol="0">
            <a:spAutoFit/>
          </a:bodyPr>
          <a:lstStyle/>
          <a:p>
            <a:r>
              <a:rPr lang="en-US" b="0" dirty="0"/>
              <a:t>For: ARPA’s Information Processing Techniques Office</a:t>
            </a:r>
          </a:p>
        </p:txBody>
      </p:sp>
    </p:spTree>
    <p:extLst>
      <p:ext uri="{BB962C8B-B14F-4D97-AF65-F5344CB8AC3E}">
        <p14:creationId xmlns:p14="http://schemas.microsoft.com/office/powerpoint/2010/main" val="228008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ECA7-0C8F-A54E-8B4F-8075AA257F84}"/>
              </a:ext>
            </a:extLst>
          </p:cNvPr>
          <p:cNvSpPr>
            <a:spLocks noGrp="1"/>
          </p:cNvSpPr>
          <p:nvPr>
            <p:ph type="title"/>
          </p:nvPr>
        </p:nvSpPr>
        <p:spPr>
          <a:xfrm>
            <a:off x="457200" y="-21771"/>
            <a:ext cx="8229600" cy="1143000"/>
          </a:xfrm>
        </p:spPr>
        <p:txBody>
          <a:bodyPr/>
          <a:lstStyle/>
          <a:p>
            <a:r>
              <a:rPr lang="en-US" dirty="0"/>
              <a:t>JCR </a:t>
            </a:r>
            <a:r>
              <a:rPr lang="en-US" dirty="0" err="1"/>
              <a:t>Licklider</a:t>
            </a:r>
            <a:endParaRPr lang="en-US" dirty="0"/>
          </a:p>
        </p:txBody>
      </p:sp>
      <p:sp>
        <p:nvSpPr>
          <p:cNvPr id="3" name="Content Placeholder 2">
            <a:extLst>
              <a:ext uri="{FF2B5EF4-FFF2-40B4-BE49-F238E27FC236}">
                <a16:creationId xmlns:a16="http://schemas.microsoft.com/office/drawing/2014/main" id="{F2E4BC3C-FE3A-5446-B665-6D38F6FAA60F}"/>
              </a:ext>
            </a:extLst>
          </p:cNvPr>
          <p:cNvSpPr>
            <a:spLocks noGrp="1"/>
          </p:cNvSpPr>
          <p:nvPr>
            <p:ph idx="1"/>
          </p:nvPr>
        </p:nvSpPr>
        <p:spPr>
          <a:xfrm>
            <a:off x="190500" y="1242218"/>
            <a:ext cx="8763000" cy="4525963"/>
          </a:xfrm>
        </p:spPr>
        <p:txBody>
          <a:bodyPr/>
          <a:lstStyle/>
          <a:p>
            <a:r>
              <a:rPr lang="en-US" dirty="0"/>
              <a:t>Grandfather of Internet</a:t>
            </a:r>
          </a:p>
          <a:p>
            <a:r>
              <a:rPr lang="en-US" dirty="0"/>
              <a:t>Director, Project MAC: CTSS, Multics, AI Lab</a:t>
            </a:r>
          </a:p>
          <a:p>
            <a:r>
              <a:rPr lang="en-US" dirty="0"/>
              <a:t>M. M. Waldrop’s 2001 biography “The Dream Machine: J.C.R. </a:t>
            </a:r>
            <a:r>
              <a:rPr lang="en-US" dirty="0" err="1"/>
              <a:t>Licklider</a:t>
            </a:r>
            <a:r>
              <a:rPr lang="en-US" dirty="0"/>
              <a:t> and the Revolution That Made Computing Personal”:</a:t>
            </a:r>
          </a:p>
          <a:p>
            <a:pPr lvl="1"/>
            <a:r>
              <a:rPr lang="en-US" dirty="0"/>
              <a:t>“He is almost alone in his conviction that computers can become not just superfast calculating machines, but joyful machines: tools that will serve as a new media of expression, inspirations to creativity, and gateways to a vast world of online information.”</a:t>
            </a:r>
          </a:p>
        </p:txBody>
      </p:sp>
      <p:sp>
        <p:nvSpPr>
          <p:cNvPr id="4" name="Slide Number Placeholder 3">
            <a:extLst>
              <a:ext uri="{FF2B5EF4-FFF2-40B4-BE49-F238E27FC236}">
                <a16:creationId xmlns:a16="http://schemas.microsoft.com/office/drawing/2014/main" id="{22D6EFD3-52C7-CC4F-B419-BC6EEAA69BBF}"/>
              </a:ext>
            </a:extLst>
          </p:cNvPr>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spTree>
    <p:extLst>
      <p:ext uri="{BB962C8B-B14F-4D97-AF65-F5344CB8AC3E}">
        <p14:creationId xmlns:p14="http://schemas.microsoft.com/office/powerpoint/2010/main" val="139110639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19368</TotalTime>
  <Words>2590</Words>
  <Application>Microsoft Macintosh PowerPoint</Application>
  <PresentationFormat>On-screen Show (4:3)</PresentationFormat>
  <Paragraphs>420</Paragraphs>
  <Slides>43</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9" baseType="lpstr">
      <vt:lpstr>Arial</vt:lpstr>
      <vt:lpstr>Times New Roman</vt:lpstr>
      <vt:lpstr>TimesNewRoman</vt:lpstr>
      <vt:lpstr>Wingdings</vt:lpstr>
      <vt:lpstr>Default Design</vt:lpstr>
      <vt:lpstr>Slide</vt:lpstr>
      <vt:lpstr>BIRDS 2021 Invited (with CHIIR 2021, online)   User Discovery and Exploration in Future Digital Libraries  by Edward A. Fox ORCiD: 0000-0003-1447-6870   </vt:lpstr>
      <vt:lpstr>Acknowledgements</vt:lpstr>
      <vt:lpstr>Perspectives</vt:lpstr>
      <vt:lpstr>Short Version</vt:lpstr>
      <vt:lpstr>PowerPoint Presentation</vt:lpstr>
      <vt:lpstr>Exploration includes:</vt:lpstr>
      <vt:lpstr>Outline</vt:lpstr>
      <vt:lpstr>PowerPoint Presentation</vt:lpstr>
      <vt:lpstr>JCR Licklider</vt:lpstr>
      <vt:lpstr>PowerPoint Presentation</vt:lpstr>
      <vt:lpstr>Overview</vt:lpstr>
      <vt:lpstr>Closing Challenge</vt:lpstr>
      <vt:lpstr>Outline</vt:lpstr>
      <vt:lpstr>5S Motivation</vt:lpstr>
      <vt:lpstr>PowerPoint Presentation</vt:lpstr>
      <vt:lpstr>PowerPoint Presentation</vt:lpstr>
      <vt:lpstr>Definition: Digital Libraries are complex systems that</vt:lpstr>
      <vt:lpstr>5S Model: Definitions </vt:lpstr>
      <vt:lpstr>PowerPoint Presentation</vt:lpstr>
      <vt:lpstr>PowerPoint Presentation</vt:lpstr>
      <vt:lpstr>Overview of 5S and DL formal definitions and compositions</vt:lpstr>
      <vt:lpstr>PowerPoint Presentation</vt:lpstr>
      <vt:lpstr>PowerPoint Presentation</vt:lpstr>
      <vt:lpstr>Outline</vt:lpstr>
      <vt:lpstr>DL Services/Activities Taxonomy</vt:lpstr>
      <vt:lpstr>5SGraph: No Code DL</vt:lpstr>
      <vt:lpstr>5S-based Architecture for DL Modeling and Generation</vt:lpstr>
      <vt:lpstr>Outline</vt:lpstr>
      <vt:lpstr>PowerPoint Presentation</vt:lpstr>
      <vt:lpstr>PowerPoint Presentation</vt:lpstr>
      <vt:lpstr>PowerPoint Presentation</vt:lpstr>
      <vt:lpstr>PowerPoint Presentation</vt:lpstr>
      <vt:lpstr>PowerPoint Presentation</vt:lpstr>
      <vt:lpstr>PowerPoint Presentation</vt:lpstr>
      <vt:lpstr>Theory-based approach to describing DL Exploring Services  — guides us to design and implement exploring services for ETANA-DL</vt:lpstr>
      <vt:lpstr>PowerPoint Presentation</vt:lpstr>
      <vt:lpstr>PowerPoint Presentation</vt:lpstr>
      <vt:lpstr>Outline</vt:lpstr>
      <vt:lpstr>Working toward the Future</vt:lpstr>
      <vt:lpstr>Future: Prashant Chandrasekar’s Architecture of DL for SME Exploration</vt:lpstr>
      <vt:lpstr>Future</vt:lpstr>
      <vt:lpstr>Summary</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403</cp:revision>
  <dcterms:created xsi:type="dcterms:W3CDTF">2004-04-27T15:48:44Z</dcterms:created>
  <dcterms:modified xsi:type="dcterms:W3CDTF">2021-03-19T02:35:23Z</dcterms:modified>
</cp:coreProperties>
</file>