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307" r:id="rId3"/>
    <p:sldId id="258" r:id="rId4"/>
    <p:sldId id="270" r:id="rId5"/>
    <p:sldId id="266" r:id="rId6"/>
    <p:sldId id="267" r:id="rId7"/>
    <p:sldId id="338" r:id="rId8"/>
    <p:sldId id="339" r:id="rId9"/>
    <p:sldId id="334" r:id="rId10"/>
    <p:sldId id="309" r:id="rId11"/>
    <p:sldId id="328" r:id="rId12"/>
    <p:sldId id="335" r:id="rId13"/>
    <p:sldId id="315" r:id="rId14"/>
    <p:sldId id="316" r:id="rId15"/>
    <p:sldId id="317" r:id="rId16"/>
    <p:sldId id="318" r:id="rId17"/>
    <p:sldId id="319" r:id="rId18"/>
    <p:sldId id="320" r:id="rId19"/>
    <p:sldId id="330" r:id="rId20"/>
    <p:sldId id="331" r:id="rId21"/>
    <p:sldId id="329" r:id="rId22"/>
    <p:sldId id="333" r:id="rId23"/>
    <p:sldId id="332" r:id="rId24"/>
    <p:sldId id="337" r:id="rId25"/>
    <p:sldId id="32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E78B56-0461-446E-B6E4-ABCA6760DF75}">
  <a:tblStyle styleId="{10E78B56-0461-446E-B6E4-ABCA6760DF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090"/>
  </p:normalViewPr>
  <p:slideViewPr>
    <p:cSldViewPr snapToGrid="0">
      <p:cViewPr varScale="1">
        <p:scale>
          <a:sx n="171" d="100"/>
          <a:sy n="171" d="100"/>
        </p:scale>
        <p:origin x="125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1f7154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1f7154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 deposition document as example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6d28b6b5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6d28b6b5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the excel file for more examples if needed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689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6d28b6b5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6d28b6b5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13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8ee78539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8ee78539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41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8ee78539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8ee78539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785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8ee78539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8ee78539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WMT 2014 English-to-German and WMT 2014 English-to-French translation tasks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50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140eeb8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140eeb8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first task was to </a:t>
            </a:r>
            <a:r>
              <a:rPr lang="en-US" sz="1100" b="1" i="0" u="none" strike="noStrike" cap="none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guess a masked word in a sentence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where each sentence was from a large corpus. The authors removed a word randomly from a sentence and trained the model to predict the right word. The second task was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predict the following sentence for a given sentence, from a choice of 4 sentences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training was performed using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BooksCorpus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(800M words)[??] and English Wikipedia(2,500M words)[??].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used the BERT-Base, Cased pre-trained model for our classification experiments.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618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d28b6b58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d28b6b58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080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6d28b6b58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6d28b6b58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02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6d28b6b58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6d28b6b58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720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d28b6b5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d28b6b5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68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d28b6b58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6d28b6b58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6d28b6b58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6d28b6b58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37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d28b6b58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6d28b6b58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6d28b6b5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6d28b6b58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ee7853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8ee7853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69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6d28b6b5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6d28b6b58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61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d28b6b58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6d28b6b58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04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6d28b6b58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6d28b6b58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52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d28b6b5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d28b6b5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Condense this to short sentences.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51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fox.cs.vt.edu/talks/2019/20191206ScieneeringFoxASAIL.pptx" TargetMode="External"/><Relationship Id="rId4" Type="http://schemas.openxmlformats.org/officeDocument/2006/relationships/hyperlink" Target="mailto:fox@vt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1318649"/>
            <a:ext cx="7688700" cy="1293921"/>
          </a:xfrm>
        </p:spPr>
        <p:txBody>
          <a:bodyPr/>
          <a:lstStyle/>
          <a:p>
            <a:pPr algn="ctr"/>
            <a:r>
              <a:rPr lang="en-US" sz="4000" dirty="0"/>
              <a:t>Dialog Act Classification for Question Answer Corpora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65" y="3325092"/>
            <a:ext cx="7970980" cy="158965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en-US" dirty="0"/>
              <a:t>Saurabh Chakravarty, Raja Venkata Satya </a:t>
            </a:r>
            <a:r>
              <a:rPr lang="en-US" dirty="0" err="1"/>
              <a:t>Phanindra</a:t>
            </a:r>
            <a:r>
              <a:rPr lang="en-US" dirty="0"/>
              <a:t>, and Edward A. Fox. In: Proceedings of the Third Workshop on Automated Semantic Analysis of Information in Legal Text (ASAIL 2019), June 21, 2019, Montreal, QC, Canada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en-US" dirty="0"/>
              <a:t>Presented in Montreal by </a:t>
            </a:r>
            <a:r>
              <a:rPr lang="en-US" b="1" dirty="0"/>
              <a:t>Saurabh Chakravarty.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endParaRPr lang="en-US" b="1" dirty="0"/>
          </a:p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en-US" dirty="0"/>
              <a:t>Edited &amp; presented 12/6/2019 by </a:t>
            </a:r>
            <a:r>
              <a:rPr lang="en-US" b="1" dirty="0"/>
              <a:t>Edward A. Fox </a:t>
            </a:r>
            <a:r>
              <a:rPr lang="en-US" dirty="0"/>
              <a:t>for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en-US" b="1" dirty="0"/>
              <a:t>   Intro to </a:t>
            </a:r>
            <a:r>
              <a:rPr lang="en-US" b="1" dirty="0" err="1"/>
              <a:t>Scieneering</a:t>
            </a:r>
            <a:r>
              <a:rPr lang="en-US" b="1" dirty="0"/>
              <a:t>, 3100 Torgersen Hall, Virginia Tech, Blacksburg, VA 24061</a:t>
            </a:r>
          </a:p>
        </p:txBody>
      </p:sp>
    </p:spTree>
    <p:extLst>
      <p:ext uri="{BB962C8B-B14F-4D97-AF65-F5344CB8AC3E}">
        <p14:creationId xmlns:p14="http://schemas.microsoft.com/office/powerpoint/2010/main" val="184254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</a:t>
            </a:r>
            <a:r>
              <a:rPr lang="en-US" dirty="0" err="1"/>
              <a:t>ialog</a:t>
            </a:r>
            <a:r>
              <a:rPr lang="en" dirty="0"/>
              <a:t> A</a:t>
            </a:r>
            <a:r>
              <a:rPr lang="en-US" dirty="0" err="1"/>
              <a:t>ct</a:t>
            </a:r>
            <a:r>
              <a:rPr lang="en-US" dirty="0"/>
              <a:t> (DA) - Definition</a:t>
            </a:r>
            <a:endParaRPr dirty="0"/>
          </a:p>
        </p:txBody>
      </p:sp>
      <p:sp>
        <p:nvSpPr>
          <p:cNvPr id="337" name="Google Shape;337;p5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Dialog act represents the communicative intent behind a speaker’s utterance in a conversation.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76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</a:t>
            </a:r>
            <a:r>
              <a:rPr lang="en-US" dirty="0"/>
              <a:t>elated</a:t>
            </a:r>
            <a:r>
              <a:rPr lang="en" dirty="0"/>
              <a:t> </a:t>
            </a:r>
            <a:r>
              <a:rPr lang="en-US" dirty="0"/>
              <a:t>Work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classification work for meeting transcripts and telephone exchange conversations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04800"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classical Machine Learning techniques like SVM, DBN, HMM, and CRF</a:t>
            </a:r>
          </a:p>
          <a:p>
            <a:pPr lvl="0" indent="-304800"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 Tailor to depositions, with tailored ontology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04800"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 Use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state-of-the-art Deep Learning methods: CNN, LSTM, BERT.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97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Dialog</a:t>
            </a:r>
            <a:r>
              <a:rPr lang="en" dirty="0"/>
              <a:t> A</a:t>
            </a:r>
            <a:r>
              <a:rPr lang="en-US" dirty="0" err="1"/>
              <a:t>ct</a:t>
            </a:r>
            <a:r>
              <a:rPr lang="en-US" dirty="0"/>
              <a:t> -</a:t>
            </a:r>
            <a:r>
              <a:rPr lang="en" dirty="0"/>
              <a:t> </a:t>
            </a:r>
            <a:r>
              <a:rPr lang="en-US" dirty="0"/>
              <a:t>Types</a:t>
            </a:r>
            <a:endParaRPr dirty="0"/>
          </a:p>
        </p:txBody>
      </p:sp>
      <p:sp>
        <p:nvSpPr>
          <p:cNvPr id="355" name="Google Shape;355;p5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-* and 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-*-declarative-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Which hip did you break?</a:t>
            </a:r>
            <a:endParaRPr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binary and binary-declarative -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Do you have a </a:t>
            </a:r>
            <a:r>
              <a:rPr lang="en-US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California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driver's license?</a:t>
            </a:r>
            <a:endParaRPr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question -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Do you currently or just in general do you have any hobbies?</a:t>
            </a:r>
            <a:endParaRPr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question -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And were you working out for fun or were you into bodybuilding?</a:t>
            </a:r>
            <a:endParaRPr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 and yes-declarative - 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definitely it is, yes sir.</a:t>
            </a:r>
            <a:endParaRPr sz="1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and no-declarative - 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am afraid not</a:t>
            </a:r>
            <a:endParaRPr sz="1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Statement opinion and non-opinion - 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would say in </a:t>
            </a:r>
            <a:r>
              <a:rPr lang="en-US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July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I went to </a:t>
            </a:r>
            <a:r>
              <a:rPr lang="en-US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 Angeles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 - 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Um-hum, Okay</a:t>
            </a:r>
            <a:endParaRPr sz="1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know/recall -</a:t>
            </a:r>
            <a:r>
              <a:rPr lang="en" sz="1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 can't remember which year it was.</a:t>
            </a:r>
            <a:endParaRPr sz="12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5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</a:t>
            </a:r>
            <a:r>
              <a:rPr lang="en-US" dirty="0" err="1"/>
              <a:t>ialog</a:t>
            </a:r>
            <a:r>
              <a:rPr lang="en" dirty="0"/>
              <a:t> A</a:t>
            </a:r>
            <a:r>
              <a:rPr lang="en-US" dirty="0" err="1"/>
              <a:t>ct</a:t>
            </a:r>
            <a:r>
              <a:rPr lang="en" dirty="0"/>
              <a:t> C</a:t>
            </a:r>
            <a:r>
              <a:rPr lang="en-US" dirty="0" err="1"/>
              <a:t>lassification</a:t>
            </a:r>
            <a:endParaRPr dirty="0"/>
          </a:p>
        </p:txBody>
      </p:sp>
      <p:sp>
        <p:nvSpPr>
          <p:cNvPr id="361" name="Google Shape;361;p6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Manually annotated sentences to their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ialog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cts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2500 QA’s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total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Train, validation, test split of 70:20:10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 Learning based classifiers.</a:t>
            </a:r>
          </a:p>
          <a:p>
            <a:pPr lvl="1" indent="-30480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CNN with Word2Vec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embeddings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0480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Bi-LSTM with attention</a:t>
            </a:r>
          </a:p>
          <a:p>
            <a:pPr lvl="1" indent="-30480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BERT embeddings with a final NN layer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CNN-word2vec</a:t>
            </a:r>
            <a:b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67" name="Google Shape;367;p6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9344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Pre-trained word2vec → sentence matrix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unigram, bigram and trigram filter sizes → feature maps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Max-pooling →  maximum feature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Feed-forward NN → classification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200" y="817875"/>
            <a:ext cx="3709275" cy="417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325" y="3713725"/>
            <a:ext cx="3269000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7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2"/>
          <p:cNvSpPr txBox="1">
            <a:spLocks noGrp="1"/>
          </p:cNvSpPr>
          <p:nvPr>
            <p:ph type="title"/>
          </p:nvPr>
        </p:nvSpPr>
        <p:spPr>
          <a:xfrm>
            <a:off x="731520" y="1333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Bi-LSTM with 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ttention</a:t>
            </a:r>
            <a:b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5" name="Google Shape;375;p62"/>
          <p:cNvSpPr txBox="1">
            <a:spLocks noGrp="1"/>
          </p:cNvSpPr>
          <p:nvPr>
            <p:ph type="body" idx="1"/>
          </p:nvPr>
        </p:nvSpPr>
        <p:spPr>
          <a:xfrm>
            <a:off x="731520" y="2078875"/>
            <a:ext cx="8327700" cy="28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layer → input sentence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tokens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 layer → map each word to vector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Bi-LSTM layer → get high-level feature maps → capture long term semantic dependencies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 → merge word-level features from each time step into sentence-level feature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layer → 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classifier → predict probabilities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175" y="604975"/>
            <a:ext cx="5629051" cy="276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23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3"/>
          <p:cNvSpPr txBox="1">
            <a:spLocks noGrp="1"/>
          </p:cNvSpPr>
          <p:nvPr>
            <p:ph type="title"/>
          </p:nvPr>
        </p:nvSpPr>
        <p:spPr>
          <a:xfrm>
            <a:off x="731520" y="1333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Transformer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(BERT)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63"/>
          <p:cNvSpPr txBox="1">
            <a:spLocks noGrp="1"/>
          </p:cNvSpPr>
          <p:nvPr>
            <p:ph type="body" idx="1"/>
          </p:nvPr>
        </p:nvSpPr>
        <p:spPr>
          <a:xfrm>
            <a:off x="731523" y="2078875"/>
            <a:ext cx="5238600" cy="28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Encoder-decoder attention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Attention: word-level features → sentence-level feature (bi-directional)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Masked attention: word-level features → sentence-level feature (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-directional)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Encoder: input sequence → sequence of continuous vectors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Decoder: generate output sequence one at a time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201" y="826600"/>
            <a:ext cx="2849401" cy="387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44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4"/>
          <p:cNvSpPr txBox="1">
            <a:spLocks noGrp="1"/>
          </p:cNvSpPr>
          <p:nvPr>
            <p:ph type="title"/>
          </p:nvPr>
        </p:nvSpPr>
        <p:spPr>
          <a:xfrm>
            <a:off x="731520" y="1333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Pre-trained BERT</a:t>
            </a:r>
            <a:b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89" name="Google Shape;389;p64"/>
          <p:cNvSpPr txBox="1">
            <a:spLocks noGrp="1"/>
          </p:cNvSpPr>
          <p:nvPr>
            <p:ph type="body" idx="1"/>
          </p:nvPr>
        </p:nvSpPr>
        <p:spPr>
          <a:xfrm>
            <a:off x="731523" y="2078875"/>
            <a:ext cx="4703700" cy="28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Bi-directional transformer layers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bi-directional self-attention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Feed-forward NN layer on the top of pre-trained BERT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function computes the probability of the class label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225" y="541925"/>
            <a:ext cx="1987325" cy="21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713" y="2794625"/>
            <a:ext cx="2772349" cy="21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89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 ACTS CLASSIFICATION</a:t>
            </a:r>
            <a:endParaRPr/>
          </a:p>
        </p:txBody>
      </p:sp>
      <p:graphicFrame>
        <p:nvGraphicFramePr>
          <p:cNvPr id="403" name="Google Shape;403;p66"/>
          <p:cNvGraphicFramePr/>
          <p:nvPr/>
        </p:nvGraphicFramePr>
        <p:xfrm>
          <a:off x="729450" y="3020550"/>
          <a:ext cx="3842550" cy="1946550"/>
        </p:xfrm>
        <a:graphic>
          <a:graphicData uri="http://schemas.openxmlformats.org/drawingml/2006/table">
            <a:tbl>
              <a:tblPr>
                <a:noFill/>
                <a:tableStyleId>{10E78B56-0461-446E-B6E4-ABCA6760DF75}</a:tableStyleId>
              </a:tblPr>
              <a:tblGrid>
                <a:gridCol w="192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Parameters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Values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hidden layer size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dropout 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activation function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sigmoid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n-gram 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Unigram (1)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max-sequence length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batch-size 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epochs</a:t>
                      </a:r>
                      <a:endParaRPr/>
                    </a:p>
                  </a:txBody>
                  <a:tcPr marL="45700" marR="4570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45700" marR="457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04" name="Google Shape;404;p66"/>
          <p:cNvGraphicFramePr/>
          <p:nvPr/>
        </p:nvGraphicFramePr>
        <p:xfrm>
          <a:off x="5093300" y="1789588"/>
          <a:ext cx="3643950" cy="1587185"/>
        </p:xfrm>
        <a:graphic>
          <a:graphicData uri="http://schemas.openxmlformats.org/drawingml/2006/table">
            <a:tbl>
              <a:tblPr>
                <a:noFill/>
                <a:tableStyleId>{10E78B56-0461-446E-B6E4-ABCA6760DF75}</a:tableStyleId>
              </a:tblPr>
              <a:tblGrid>
                <a:gridCol w="182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Parameters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Values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hidden layer size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Embedding size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Learning late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0.01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max-sequence length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batch-size 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epochs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05" name="Google Shape;405;p66"/>
          <p:cNvGraphicFramePr/>
          <p:nvPr/>
        </p:nvGraphicFramePr>
        <p:xfrm>
          <a:off x="5093300" y="3755775"/>
          <a:ext cx="3643950" cy="1114815"/>
        </p:xfrm>
        <a:graphic>
          <a:graphicData uri="http://schemas.openxmlformats.org/drawingml/2006/table">
            <a:tbl>
              <a:tblPr>
                <a:noFill/>
                <a:tableStyleId>{10E78B56-0461-446E-B6E4-ABCA6760DF75}</a:tableStyleId>
              </a:tblPr>
              <a:tblGrid>
                <a:gridCol w="182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Parameters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Values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Learning late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0.0005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max-sequence length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batch-size 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epochs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45700" marR="4570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6" name="Google Shape;406;p66"/>
          <p:cNvSpPr txBox="1"/>
          <p:nvPr/>
        </p:nvSpPr>
        <p:spPr>
          <a:xfrm>
            <a:off x="2329275" y="2632982"/>
            <a:ext cx="6429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CNN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66"/>
          <p:cNvSpPr txBox="1"/>
          <p:nvPr/>
        </p:nvSpPr>
        <p:spPr>
          <a:xfrm>
            <a:off x="6593825" y="1422925"/>
            <a:ext cx="6429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LSTM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66"/>
          <p:cNvSpPr txBox="1"/>
          <p:nvPr/>
        </p:nvSpPr>
        <p:spPr>
          <a:xfrm>
            <a:off x="6593825" y="3389100"/>
            <a:ext cx="6429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BERT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9" name="Google Shape;409;p66"/>
          <p:cNvSpPr txBox="1"/>
          <p:nvPr/>
        </p:nvSpPr>
        <p:spPr>
          <a:xfrm>
            <a:off x="729450" y="1999150"/>
            <a:ext cx="4077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Best fine-tuned parameters for the classifiers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952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7"/>
          <p:cNvSpPr txBox="1">
            <a:spLocks noGrp="1"/>
          </p:cNvSpPr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 ACTS CLASSIFICATION</a:t>
            </a:r>
            <a:endParaRPr/>
          </a:p>
        </p:txBody>
      </p:sp>
      <p:pic>
        <p:nvPicPr>
          <p:cNvPr id="415" name="Google Shape;41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5" y="2575039"/>
            <a:ext cx="2971800" cy="23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636" y="2578608"/>
            <a:ext cx="2971800" cy="230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4156" y="2578608"/>
            <a:ext cx="29718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7"/>
          <p:cNvSpPr txBox="1"/>
          <p:nvPr/>
        </p:nvSpPr>
        <p:spPr>
          <a:xfrm>
            <a:off x="7488125" y="2286000"/>
            <a:ext cx="6429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CNN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67"/>
          <p:cNvSpPr txBox="1"/>
          <p:nvPr/>
        </p:nvSpPr>
        <p:spPr>
          <a:xfrm>
            <a:off x="4449536" y="2286000"/>
            <a:ext cx="6429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LSTM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67"/>
          <p:cNvSpPr txBox="1"/>
          <p:nvPr/>
        </p:nvSpPr>
        <p:spPr>
          <a:xfrm>
            <a:off x="1301557" y="2289471"/>
            <a:ext cx="6429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BERT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p67"/>
          <p:cNvSpPr txBox="1"/>
          <p:nvPr/>
        </p:nvSpPr>
        <p:spPr>
          <a:xfrm>
            <a:off x="727650" y="1957963"/>
            <a:ext cx="73326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Test accuracy and train accuracy across number of epochs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4917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LEGAL DEPOSITIONS</a:t>
            </a:r>
            <a:endParaRPr dirty="0"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A deposition</a:t>
            </a:r>
            <a:r>
              <a:rPr lang="en" sz="1200" i="1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is a witness's sworn out-of-court testimony.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Verdana"/>
              <a:buChar char="●"/>
            </a:pP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Used by lawyers and paralegals to ascertain facts pertaining to a case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Verdana"/>
              <a:buChar char="●"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  <a:sym typeface="Verdan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Verdana"/>
              <a:buChar char="●"/>
            </a:pPr>
            <a:r>
              <a:rPr lang="en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Verdana"/>
              </a:rPr>
              <a:t>Conversation = sequence of QA pairs</a:t>
            </a: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 </a:t>
            </a:r>
            <a:r>
              <a:rPr lang="mr-IN" dirty="0"/>
              <a:t>–</a:t>
            </a:r>
            <a:r>
              <a:rPr lang="en-US" dirty="0"/>
              <a:t> Tobacco Dataset</a:t>
            </a:r>
            <a:endParaRPr dirty="0"/>
          </a:p>
        </p:txBody>
      </p:sp>
      <p:graphicFrame>
        <p:nvGraphicFramePr>
          <p:cNvPr id="397" name="Google Shape;397;p65"/>
          <p:cNvGraphicFramePr/>
          <p:nvPr>
            <p:extLst>
              <p:ext uri="{D42A27DB-BD31-4B8C-83A1-F6EECF244321}">
                <p14:modId xmlns:p14="http://schemas.microsoft.com/office/powerpoint/2010/main" val="1838467584"/>
              </p:ext>
            </p:extLst>
          </p:nvPr>
        </p:nvGraphicFramePr>
        <p:xfrm>
          <a:off x="1985775" y="2500600"/>
          <a:ext cx="5172450" cy="1584840"/>
        </p:xfrm>
        <a:graphic>
          <a:graphicData uri="http://schemas.openxmlformats.org/drawingml/2006/table">
            <a:tbl>
              <a:tblPr>
                <a:noFill/>
                <a:tableStyleId>{10E78B56-0461-446E-B6E4-ABCA6760DF75}</a:tableStyleId>
              </a:tblPr>
              <a:tblGrid>
                <a:gridCol w="25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Classifier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F1 score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BERT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0.84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CNN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0.57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LSTM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727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0"/>
            <a:ext cx="7688700" cy="535200"/>
          </a:xfrm>
        </p:spPr>
        <p:txBody>
          <a:bodyPr/>
          <a:lstStyle/>
          <a:p>
            <a:r>
              <a:rPr lang="en-US" dirty="0"/>
              <a:t>Misclassifications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" y="535200"/>
            <a:ext cx="6930571" cy="42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Error Analysis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Certain words like “yes” or “no” present in non-binary classes made the classifier assign binary labels.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Very little to distinguish between some classes like bin or bin-d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Classifier is unable to detect the presence of a context in the sentence; is just focusing on words.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Lack of training data for certain classes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Long sentences containing certain words induce bias during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58954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Conclusion</a:t>
            </a:r>
            <a:endParaRPr dirty="0">
              <a:latin typeface="+mj-lt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Defined dialog acts enriched based on legal domain (20 DA’s).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a dataset with 2500 manually annotated QA’s.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three deep learning classifiers using reference implementations, and fine-tuned for classification of Dialog Acts.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Achieved 0.84 F1 with BERT, outperforming the CNN and LSTM based classifiers.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Dialog Acts classification could be useful in other downstream tasks like transformation and summarization.</a:t>
            </a:r>
          </a:p>
        </p:txBody>
      </p:sp>
    </p:spTree>
    <p:extLst>
      <p:ext uri="{BB962C8B-B14F-4D97-AF65-F5344CB8AC3E}">
        <p14:creationId xmlns:p14="http://schemas.microsoft.com/office/powerpoint/2010/main" val="56932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238" y="1490275"/>
            <a:ext cx="6145526" cy="34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0AC6F3-3D7B-214A-81EB-209C87FE14C3}"/>
              </a:ext>
            </a:extLst>
          </p:cNvPr>
          <p:cNvSpPr txBox="1"/>
          <p:nvPr/>
        </p:nvSpPr>
        <p:spPr>
          <a:xfrm>
            <a:off x="1827498" y="4378712"/>
            <a:ext cx="5489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fox@vt.edu</a:t>
            </a:r>
            <a:endParaRPr lang="en-US" dirty="0"/>
          </a:p>
          <a:p>
            <a:r>
              <a:rPr lang="en-US" dirty="0">
                <a:hlinkClick r:id="rId5"/>
              </a:rPr>
              <a:t>http://fox.cs.vt.edu/talks/2019/20191206ScieneeringFoxASAIL.pptx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30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Deposition Sample</a:t>
            </a:r>
            <a:endParaRPr dirty="0"/>
          </a:p>
        </p:txBody>
      </p:sp>
      <p:pic>
        <p:nvPicPr>
          <p:cNvPr id="4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500" y="505175"/>
            <a:ext cx="3630250" cy="44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PARSING</a:t>
            </a: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FACED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Varying number of columns per page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300" y="581700"/>
            <a:ext cx="4826701" cy="44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PARSING</a:t>
            </a:r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462000" cy="12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FACED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 and footer elimination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000" y="505175"/>
            <a:ext cx="3630250" cy="4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729450" y="3445800"/>
            <a:ext cx="3462000" cy="1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“sourcehttpswww.industrydocuments.ucsf.edudocspsmw"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“January"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“Jamesfiglar"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“u.s.legalsupport"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</a:t>
            </a:r>
            <a:r>
              <a:rPr lang="en-US" dirty="0" err="1"/>
              <a:t>arsing</a:t>
            </a:r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Legal depositions occur in: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txt ✅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doc/</a:t>
            </a: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docx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✅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 ✅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rtf ✅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ptx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❌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a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generalized 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way to read all file formats.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APACHE TIKA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88"/>
    </mc:Choice>
    <mc:Fallback xmlns="">
      <p:transition spd="slow" advTm="6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</a:t>
            </a:r>
            <a:r>
              <a:rPr lang="en-US" dirty="0" err="1"/>
              <a:t>arsing</a:t>
            </a:r>
            <a:endParaRPr dirty="0"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 only the “EXAMINATION” segment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 and Footer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Timestamps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and line numbers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Retain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&amp; answer tags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names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Intermittent speakers and what they spoke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628" y="688850"/>
            <a:ext cx="4139230" cy="21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0179" y="3015675"/>
            <a:ext cx="3935503" cy="212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4242391" y="1446028"/>
            <a:ext cx="2105246" cy="8612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42930" y="2816675"/>
            <a:ext cx="2849526" cy="19892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38623" y="3147707"/>
            <a:ext cx="1956391" cy="298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42930" y="3209425"/>
            <a:ext cx="2679405" cy="6018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1"/>
    </mc:Choice>
    <mc:Fallback xmlns="">
      <p:transition spd="slow" advTm="5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Parsed Deposition</a:t>
            </a:r>
            <a:endParaRPr dirty="0"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303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42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Comprehending Depositions -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Documents are noisy and only loosely follow grammatical rules.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Incomplete or abandoned sentences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Context spread across multiple QA pairs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Traditional NLP methods, like syntax parsing into dependency trees, struggle to find the root of the sentences.</a:t>
            </a:r>
          </a:p>
          <a:p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  <a:p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  <a:sym typeface="Wingdings" pitchFamily="2" charset="2"/>
              </a:rPr>
              <a:t> </a:t>
            </a:r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Dialog Acts </a:t>
            </a:r>
            <a:r>
              <a:rPr lang="mr-IN" sz="12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  <a:ea typeface="Verdana"/>
                <a:cs typeface="Verdana"/>
              </a:rPr>
              <a:t>…</a:t>
            </a:r>
            <a:endParaRPr lang="en-US" sz="1200" dirty="0">
              <a:solidFill>
                <a:srgbClr val="333333"/>
              </a:solidFill>
              <a:highlight>
                <a:srgbClr val="FFFFFF"/>
              </a:highlight>
              <a:latin typeface="+mn-lt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776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6.2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8.3|10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10081</TotalTime>
  <Words>1032</Words>
  <Application>Microsoft Macintosh PowerPoint</Application>
  <PresentationFormat>On-screen Show (16:9)</PresentationFormat>
  <Paragraphs>203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Lato</vt:lpstr>
      <vt:lpstr>Raleway</vt:lpstr>
      <vt:lpstr>Verdana</vt:lpstr>
      <vt:lpstr>Simple Light</vt:lpstr>
      <vt:lpstr>Streamline</vt:lpstr>
      <vt:lpstr>Dialog Act Classification for Question Answer Corpora</vt:lpstr>
      <vt:lpstr>LEGAL DEPOSITIONS</vt:lpstr>
      <vt:lpstr>A Deposition Sample</vt:lpstr>
      <vt:lpstr>PARSING</vt:lpstr>
      <vt:lpstr>PARSING</vt:lpstr>
      <vt:lpstr>Parsing</vt:lpstr>
      <vt:lpstr>Parsing</vt:lpstr>
      <vt:lpstr>Parsed Deposition</vt:lpstr>
      <vt:lpstr>Comprehending Depositions - Challenges</vt:lpstr>
      <vt:lpstr>Dialog Act (DA) - Definition</vt:lpstr>
      <vt:lpstr>Related Work</vt:lpstr>
      <vt:lpstr>Dialog Act - Types</vt:lpstr>
      <vt:lpstr>Dialog Act Classification</vt:lpstr>
      <vt:lpstr>CNN-word2vec </vt:lpstr>
      <vt:lpstr>Bi-LSTM with  Attention  </vt:lpstr>
      <vt:lpstr>Transformer (BERT) </vt:lpstr>
      <vt:lpstr>Pre-trained BERT </vt:lpstr>
      <vt:lpstr>DIALOG ACTS CLASSIFICATION</vt:lpstr>
      <vt:lpstr>DIALOG ACTS CLASSIFICATION</vt:lpstr>
      <vt:lpstr>Results – Tobacco Dataset</vt:lpstr>
      <vt:lpstr>Misclassifications</vt:lpstr>
      <vt:lpstr>Error Analysis Summary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 Techniques for Comprehending Legal Depositions</dc:title>
  <cp:lastModifiedBy>Fox, Edward</cp:lastModifiedBy>
  <cp:revision>42</cp:revision>
  <dcterms:modified xsi:type="dcterms:W3CDTF">2019-12-06T06:46:00Z</dcterms:modified>
</cp:coreProperties>
</file>