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45"/>
  </p:notesMasterIdLst>
  <p:handoutMasterIdLst>
    <p:handoutMasterId r:id="rId46"/>
  </p:handoutMasterIdLst>
  <p:sldIdLst>
    <p:sldId id="648" r:id="rId2"/>
    <p:sldId id="1235" r:id="rId3"/>
    <p:sldId id="1297" r:id="rId4"/>
    <p:sldId id="1315" r:id="rId5"/>
    <p:sldId id="1320" r:id="rId6"/>
    <p:sldId id="1314" r:id="rId7"/>
    <p:sldId id="904" r:id="rId8"/>
    <p:sldId id="914" r:id="rId9"/>
    <p:sldId id="1324" r:id="rId10"/>
    <p:sldId id="1186" r:id="rId11"/>
    <p:sldId id="1191" r:id="rId12"/>
    <p:sldId id="1239" r:id="rId13"/>
    <p:sldId id="1248" r:id="rId14"/>
    <p:sldId id="271" r:id="rId15"/>
    <p:sldId id="302" r:id="rId16"/>
    <p:sldId id="1325" r:id="rId17"/>
    <p:sldId id="1308" r:id="rId18"/>
    <p:sldId id="1306" r:id="rId19"/>
    <p:sldId id="1302" r:id="rId20"/>
    <p:sldId id="1304" r:id="rId21"/>
    <p:sldId id="377" r:id="rId22"/>
    <p:sldId id="389" r:id="rId23"/>
    <p:sldId id="310" r:id="rId24"/>
    <p:sldId id="290" r:id="rId25"/>
    <p:sldId id="315" r:id="rId26"/>
    <p:sldId id="297" r:id="rId27"/>
    <p:sldId id="1298" r:id="rId28"/>
    <p:sldId id="1281" r:id="rId29"/>
    <p:sldId id="258" r:id="rId30"/>
    <p:sldId id="298" r:id="rId31"/>
    <p:sldId id="265" r:id="rId32"/>
    <p:sldId id="266" r:id="rId33"/>
    <p:sldId id="263" r:id="rId34"/>
    <p:sldId id="294" r:id="rId35"/>
    <p:sldId id="259" r:id="rId36"/>
    <p:sldId id="260" r:id="rId37"/>
    <p:sldId id="296" r:id="rId38"/>
    <p:sldId id="282" r:id="rId39"/>
    <p:sldId id="1316" r:id="rId40"/>
    <p:sldId id="1317" r:id="rId41"/>
    <p:sldId id="1318" r:id="rId42"/>
    <p:sldId id="1319" r:id="rId43"/>
    <p:sldId id="1313" r:id="rId44"/>
  </p:sldIdLst>
  <p:sldSz cx="9144000" cy="6858000" type="screen4x3"/>
  <p:notesSz cx="9296400" cy="7010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959"/>
    <p:restoredTop sz="94780" autoAdjust="0"/>
  </p:normalViewPr>
  <p:slideViewPr>
    <p:cSldViewPr>
      <p:cViewPr varScale="1">
        <p:scale>
          <a:sx n="115" d="100"/>
          <a:sy n="115" d="100"/>
        </p:scale>
        <p:origin x="2296"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5268913" y="0"/>
            <a:ext cx="4027487"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b="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5268913" y="6659563"/>
            <a:ext cx="4027487"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b="0">
                <a:latin typeface="Times New Roman" pitchFamily="18" charset="0"/>
              </a:defRPr>
            </a:lvl1pPr>
          </a:lstStyle>
          <a:p>
            <a:pPr>
              <a:defRPr/>
            </a:pPr>
            <a:fld id="{67EB2300-8A6A-4BA1-8D8C-FE35CF7CB7A1}" type="slidenum">
              <a:rPr lang="en-US"/>
              <a:pPr>
                <a:defRPr/>
              </a:pPr>
              <a:t>‹#›</a:t>
            </a:fld>
            <a:endParaRPr lang="en-US"/>
          </a:p>
        </p:txBody>
      </p:sp>
    </p:spTree>
    <p:extLst>
      <p:ext uri="{BB962C8B-B14F-4D97-AF65-F5344CB8AC3E}">
        <p14:creationId xmlns:p14="http://schemas.microsoft.com/office/powerpoint/2010/main" val="22503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en-US"/>
          </a:p>
        </p:txBody>
      </p:sp>
      <p:sp>
        <p:nvSpPr>
          <p:cNvPr id="132099"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2102"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pPr>
              <a:defRPr/>
            </a:pPr>
            <a:endParaRPr lang="en-US"/>
          </a:p>
        </p:txBody>
      </p:sp>
      <p:sp>
        <p:nvSpPr>
          <p:cNvPr id="132103"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pPr>
              <a:defRPr/>
            </a:pPr>
            <a:fld id="{82ADF527-1118-42CE-B3E1-7116173D3923}" type="slidenum">
              <a:rPr lang="en-US"/>
              <a:pPr>
                <a:defRPr/>
              </a:pPr>
              <a:t>‹#›</a:t>
            </a:fld>
            <a:endParaRPr lang="en-US"/>
          </a:p>
        </p:txBody>
      </p:sp>
    </p:spTree>
    <p:extLst>
      <p:ext uri="{BB962C8B-B14F-4D97-AF65-F5344CB8AC3E}">
        <p14:creationId xmlns:p14="http://schemas.microsoft.com/office/powerpoint/2010/main" val="3377038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FF8B8C27-9015-40D9-BAC9-F467628DCA7E}" type="slidenum">
              <a:rPr lang="en-US" smtClean="0"/>
              <a:pPr/>
              <a:t>1</a:t>
            </a:fld>
            <a:endParaRPr lang="en-US"/>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21824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different courses, where the</a:t>
            </a:r>
            <a:r>
              <a:rPr lang="en-US" baseline="0" dirty="0"/>
              <a:t> challenge was decomposed differently:</a:t>
            </a:r>
          </a:p>
          <a:p>
            <a:endParaRPr lang="en-US" baseline="0" dirty="0"/>
          </a:p>
          <a:p>
            <a:endParaRPr lang="en-US" baseline="0" dirty="0"/>
          </a:p>
          <a:p>
            <a:r>
              <a:rPr lang="en-US" baseline="0" dirty="0"/>
              <a:t>For the undergraduate:  same analysis, but everybody working with different event type &amp; text collections.</a:t>
            </a:r>
          </a:p>
          <a:p>
            <a:endParaRPr lang="en-US" baseline="0" dirty="0"/>
          </a:p>
          <a:p>
            <a:r>
              <a:rPr lang="en-US" baseline="0" dirty="0"/>
              <a:t>For the graduates:  worked together to aid access to a massive collection (83 million tweets plus associated metadata), but everybody performed a different element of the construction.</a:t>
            </a:r>
          </a:p>
          <a:p>
            <a:endParaRPr lang="en-US" baseline="0" dirty="0"/>
          </a:p>
          <a:p>
            <a:r>
              <a:rPr lang="en-US" baseline="0" dirty="0"/>
              <a:t>So, on to the courses themselves.  For each, I’ll go over </a:t>
            </a:r>
          </a:p>
          <a:p>
            <a:endParaRPr lang="en-US" baseline="0" dirty="0"/>
          </a:p>
          <a:p>
            <a:r>
              <a:rPr lang="en-US" baseline="0" dirty="0"/>
              <a:t>Design:</a:t>
            </a:r>
          </a:p>
          <a:p>
            <a:pPr marL="228600" indent="-228600">
              <a:buAutoNum type="arabicParenR"/>
            </a:pPr>
            <a:r>
              <a:rPr lang="en-US" baseline="0" dirty="0"/>
              <a:t>the driving question, 2) how each was structured, </a:t>
            </a:r>
          </a:p>
          <a:p>
            <a:pPr marL="228600" indent="-228600">
              <a:buAutoNum type="arabicParenR"/>
            </a:pPr>
            <a:endParaRPr lang="en-US" baseline="0" dirty="0"/>
          </a:p>
          <a:p>
            <a:pPr marL="0" indent="0">
              <a:buNone/>
            </a:pPr>
            <a:r>
              <a:rPr lang="en-US" baseline="0" dirty="0"/>
              <a:t>Evaluation</a:t>
            </a:r>
          </a:p>
          <a:p>
            <a:pPr marL="228600" indent="-228600">
              <a:buAutoNum type="arabicParenR"/>
            </a:pPr>
            <a:r>
              <a:rPr lang="en-US" baseline="0" dirty="0"/>
              <a:t>in terms of the quality of the artifacts produced</a:t>
            </a:r>
          </a:p>
          <a:p>
            <a:pPr marL="228600" indent="-228600">
              <a:buAutoNum type="arabicParenR"/>
            </a:pPr>
            <a:r>
              <a:rPr lang="en-US" baseline="0" dirty="0"/>
              <a:t>In terms of student reactions</a:t>
            </a:r>
          </a:p>
          <a:p>
            <a:pPr marL="228600" indent="-228600">
              <a:buAutoNum type="arabicParenR"/>
            </a:pPr>
            <a:endParaRPr lang="en-US" baseline="0" dirty="0"/>
          </a:p>
          <a:p>
            <a:pPr marL="0" indent="0">
              <a:buNone/>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B910FA45-6BB2-0D4A-9BF7-2CEF41BA6F4C}" type="slidenum">
              <a:rPr lang="en-US" smtClean="0"/>
              <a:t>14</a:t>
            </a:fld>
            <a:endParaRPr lang="en-US"/>
          </a:p>
        </p:txBody>
      </p:sp>
    </p:spTree>
    <p:extLst>
      <p:ext uri="{BB962C8B-B14F-4D97-AF65-F5344CB8AC3E}">
        <p14:creationId xmlns:p14="http://schemas.microsoft.com/office/powerpoint/2010/main" val="2673286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NewYork</a:t>
            </a:r>
            <a:r>
              <a:rPr lang="en-US" baseline="0" dirty="0"/>
              <a:t>” in </a:t>
            </a:r>
            <a:r>
              <a:rPr lang="en-US" baseline="0" dirty="0" err="1"/>
              <a:t>user_city_s</a:t>
            </a:r>
            <a:endParaRPr lang="en-US" baseline="0" dirty="0"/>
          </a:p>
          <a:p>
            <a:r>
              <a:rPr lang="en-US" baseline="0" dirty="0"/>
              <a:t>See organization: FDNY, MTA (</a:t>
            </a:r>
            <a:r>
              <a:rPr lang="en-US" sz="1200" kern="1200" dirty="0">
                <a:solidFill>
                  <a:schemeClr val="tx1"/>
                </a:solidFill>
                <a:latin typeface="+mn-lt"/>
                <a:ea typeface="+mn-ea"/>
                <a:cs typeface="+mn-cs"/>
              </a:rPr>
              <a:t>Metropolitan Transportation Authority), NYU</a:t>
            </a:r>
            <a:endParaRPr lang="en-US" baseline="0" dirty="0"/>
          </a:p>
          <a:p>
            <a:r>
              <a:rPr lang="en-US" baseline="0" dirty="0"/>
              <a:t>Person name: De Blasio</a:t>
            </a:r>
          </a:p>
          <a:p>
            <a:r>
              <a:rPr lang="en-US" baseline="0" dirty="0"/>
              <a:t>Hashtags, Mentions</a:t>
            </a:r>
            <a:endParaRPr lang="en-US" dirty="0"/>
          </a:p>
        </p:txBody>
      </p:sp>
      <p:sp>
        <p:nvSpPr>
          <p:cNvPr id="4" name="Slide Number Placeholder 3"/>
          <p:cNvSpPr>
            <a:spLocks noGrp="1"/>
          </p:cNvSpPr>
          <p:nvPr>
            <p:ph type="sldNum" sz="quarter" idx="10"/>
          </p:nvPr>
        </p:nvSpPr>
        <p:spPr/>
        <p:txBody>
          <a:bodyPr/>
          <a:lstStyle/>
          <a:p>
            <a:fld id="{2EB6EC4D-9A59-364A-89F2-0B26E12CCCF5}" type="slidenum">
              <a:rPr lang="en-US" smtClean="0"/>
              <a:t>19</a:t>
            </a:fld>
            <a:endParaRPr lang="en-US"/>
          </a:p>
        </p:txBody>
      </p:sp>
    </p:spTree>
    <p:extLst>
      <p:ext uri="{BB962C8B-B14F-4D97-AF65-F5344CB8AC3E}">
        <p14:creationId xmlns:p14="http://schemas.microsoft.com/office/powerpoint/2010/main" val="1058631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C8508C-FC34-7F4E-B122-69618F06728D}" type="slidenum">
              <a:rPr lang="en-US" smtClean="0"/>
              <a:t>21</a:t>
            </a:fld>
            <a:endParaRPr lang="en-US"/>
          </a:p>
        </p:txBody>
      </p:sp>
    </p:spTree>
    <p:extLst>
      <p:ext uri="{BB962C8B-B14F-4D97-AF65-F5344CB8AC3E}">
        <p14:creationId xmlns:p14="http://schemas.microsoft.com/office/powerpoint/2010/main" val="1013892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C8508C-FC34-7F4E-B122-69618F06728D}" type="slidenum">
              <a:rPr lang="en-US" smtClean="0"/>
              <a:t>22</a:t>
            </a:fld>
            <a:endParaRPr lang="en-US"/>
          </a:p>
        </p:txBody>
      </p:sp>
    </p:spTree>
    <p:extLst>
      <p:ext uri="{BB962C8B-B14F-4D97-AF65-F5344CB8AC3E}">
        <p14:creationId xmlns:p14="http://schemas.microsoft.com/office/powerpoint/2010/main" val="783908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FA3E10EB-2426-43D2-9B07-95FA5CA8F582}" type="slidenum">
              <a:rPr lang="en-US" smtClean="0"/>
              <a:pPr/>
              <a:t>28</a:t>
            </a:fld>
            <a:endParaRPr lang="en-US"/>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7280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PBL</a:t>
            </a:r>
            <a:r>
              <a:rPr lang="en-US" baseline="0" dirty="0"/>
              <a:t> is  a form of </a:t>
            </a:r>
            <a:r>
              <a:rPr lang="en-US" dirty="0"/>
              <a:t>Active learning, one attempt to get away from</a:t>
            </a:r>
            <a:r>
              <a:rPr lang="en-US" baseline="0" dirty="0"/>
              <a:t> lecture.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They cite literature which indicates that to learn, students must do more than just listen: They must read, write, discuss, or be engaged in solving problems.</a:t>
            </a:r>
          </a:p>
          <a:p>
            <a:endParaRPr lang="en-US" baseline="0" dirty="0"/>
          </a:p>
          <a:p>
            <a:r>
              <a:rPr lang="en-US" dirty="0"/>
              <a:t>In a 2012 report titled "Engage to Excel,"[27] the United States President's Council of Advisors on Science and Technology (PCAST) described how improved teaching methods, including engaging students in active learning, will increase student retention and improve performance in STEM courses. One study described in the report found that students in traditional lecture courses were twice as likely to leave engineering and three times as likely to drop out of college entirely compared with students taught using active learning techniques. In another cited study, students in a physics class that used active learning methods learned twice as much as those taught in a traditional class, as measured by test results.</a:t>
            </a:r>
          </a:p>
          <a:p>
            <a:endParaRPr lang="en-US" dirty="0"/>
          </a:p>
          <a:p>
            <a:r>
              <a:rPr lang="en-US" dirty="0"/>
              <a:t>INTRINSIC</a:t>
            </a:r>
            <a:r>
              <a:rPr lang="en-US" baseline="0" dirty="0"/>
              <a:t> MOTIVATION</a:t>
            </a:r>
            <a:endParaRPr lang="en-US" dirty="0"/>
          </a:p>
          <a:p>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910FA45-6BB2-0D4A-9BF7-2CEF41BA6F4C}" type="slidenum">
              <a:rPr lang="en-US" smtClean="0"/>
              <a:t>29</a:t>
            </a:fld>
            <a:endParaRPr lang="en-US"/>
          </a:p>
        </p:txBody>
      </p:sp>
    </p:spTree>
    <p:extLst>
      <p:ext uri="{BB962C8B-B14F-4D97-AF65-F5344CB8AC3E}">
        <p14:creationId xmlns:p14="http://schemas.microsoft.com/office/powerpoint/2010/main" val="1329218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How it actually works.  The course has no lectures.  Class time is used for group collaboration.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910FA45-6BB2-0D4A-9BF7-2CEF41BA6F4C}" type="slidenum">
              <a:rPr lang="en-US" smtClean="0"/>
              <a:t>30</a:t>
            </a:fld>
            <a:endParaRPr lang="en-US"/>
          </a:p>
        </p:txBody>
      </p:sp>
    </p:spTree>
    <p:extLst>
      <p:ext uri="{BB962C8B-B14F-4D97-AF65-F5344CB8AC3E}">
        <p14:creationId xmlns:p14="http://schemas.microsoft.com/office/powerpoint/2010/main" val="2822134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were generally less concretely defined.  </a:t>
            </a:r>
          </a:p>
        </p:txBody>
      </p:sp>
      <p:sp>
        <p:nvSpPr>
          <p:cNvPr id="4" name="Slide Number Placeholder 3"/>
          <p:cNvSpPr>
            <a:spLocks noGrp="1"/>
          </p:cNvSpPr>
          <p:nvPr>
            <p:ph type="sldNum" sz="quarter" idx="10"/>
          </p:nvPr>
        </p:nvSpPr>
        <p:spPr/>
        <p:txBody>
          <a:bodyPr/>
          <a:lstStyle/>
          <a:p>
            <a:fld id="{B910FA45-6BB2-0D4A-9BF7-2CEF41BA6F4C}" type="slidenum">
              <a:rPr lang="en-US" smtClean="0"/>
              <a:t>31</a:t>
            </a:fld>
            <a:endParaRPr lang="en-US"/>
          </a:p>
        </p:txBody>
      </p:sp>
    </p:spTree>
    <p:extLst>
      <p:ext uri="{BB962C8B-B14F-4D97-AF65-F5344CB8AC3E}">
        <p14:creationId xmlns:p14="http://schemas.microsoft.com/office/powerpoint/2010/main" val="804896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from</a:t>
            </a:r>
            <a:r>
              <a:rPr lang="en-US" baseline="0" dirty="0"/>
              <a:t> this distance, it looks like a fairly simple problem:  take a document like this one (and 83 million others) and turn it into a representation like this.  Then figure out the best way to customize </a:t>
            </a:r>
            <a:r>
              <a:rPr lang="en-US" baseline="0" dirty="0" err="1"/>
              <a:t>Solr</a:t>
            </a:r>
            <a:r>
              <a:rPr lang="en-US" baseline="0" dirty="0"/>
              <a:t> that it weighs our analysis fields in such a way that optimizes retrieval in term of precision and recall.  Easy.</a:t>
            </a:r>
          </a:p>
          <a:p>
            <a:endParaRPr lang="en-US" dirty="0"/>
          </a:p>
        </p:txBody>
      </p:sp>
      <p:sp>
        <p:nvSpPr>
          <p:cNvPr id="4" name="Slide Number Placeholder 3"/>
          <p:cNvSpPr>
            <a:spLocks noGrp="1"/>
          </p:cNvSpPr>
          <p:nvPr>
            <p:ph type="sldNum" sz="quarter" idx="10"/>
          </p:nvPr>
        </p:nvSpPr>
        <p:spPr/>
        <p:txBody>
          <a:bodyPr/>
          <a:lstStyle/>
          <a:p>
            <a:fld id="{B910FA45-6BB2-0D4A-9BF7-2CEF41BA6F4C}" type="slidenum">
              <a:rPr lang="en-US" smtClean="0"/>
              <a:t>32</a:t>
            </a:fld>
            <a:endParaRPr lang="en-US"/>
          </a:p>
        </p:txBody>
      </p:sp>
    </p:spTree>
    <p:extLst>
      <p:ext uri="{BB962C8B-B14F-4D97-AF65-F5344CB8AC3E}">
        <p14:creationId xmlns:p14="http://schemas.microsoft.com/office/powerpoint/2010/main" val="2815940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course structure emerged from the architecture.  </a:t>
            </a:r>
            <a:endParaRPr lang="en-US" dirty="0"/>
          </a:p>
          <a:p>
            <a:endParaRPr lang="en-US" dirty="0"/>
          </a:p>
          <a:p>
            <a:r>
              <a:rPr lang="en-US" dirty="0"/>
              <a:t>It</a:t>
            </a:r>
            <a:r>
              <a:rPr lang="en-US" baseline="0" dirty="0"/>
              <a:t> took extensive collaboration to arrive at this architecture.  This was the first 3 weeks.  Once  we designed an architecture, we could divide up responsibilities.  </a:t>
            </a:r>
          </a:p>
          <a:p>
            <a:endParaRPr lang="en-US" baseline="0" dirty="0"/>
          </a:p>
          <a:p>
            <a:r>
              <a:rPr lang="en-US" baseline="0" dirty="0" err="1"/>
              <a:t>Hadoop</a:t>
            </a:r>
            <a:r>
              <a:rPr lang="en-US" baseline="0" dirty="0"/>
              <a:t> is a framework for storing and working on lots of data.  It’s flagship components are the HDFS (</a:t>
            </a:r>
            <a:r>
              <a:rPr lang="en-US" baseline="0" dirty="0" err="1"/>
              <a:t>dist</a:t>
            </a:r>
            <a:r>
              <a:rPr lang="en-US" baseline="0" dirty="0"/>
              <a:t> file system) and </a:t>
            </a:r>
            <a:r>
              <a:rPr lang="en-US" baseline="0" dirty="0" err="1"/>
              <a:t>MapReduce</a:t>
            </a:r>
            <a:r>
              <a:rPr lang="en-US" baseline="0" dirty="0"/>
              <a:t> (programming model for working on those files and consolidating the results)</a:t>
            </a:r>
          </a:p>
          <a:p>
            <a:r>
              <a:rPr lang="en-US" baseline="0" dirty="0"/>
              <a:t>Anything in orange is a component of </a:t>
            </a:r>
            <a:r>
              <a:rPr lang="en-US" baseline="0" dirty="0" err="1"/>
              <a:t>Hadoop</a:t>
            </a:r>
            <a:r>
              <a:rPr lang="en-US" baseline="0" dirty="0"/>
              <a:t>.  </a:t>
            </a:r>
          </a:p>
          <a:p>
            <a:endParaRPr lang="en-US" baseline="0" dirty="0"/>
          </a:p>
          <a:p>
            <a:r>
              <a:rPr lang="en-US" baseline="0" dirty="0"/>
              <a:t>(lower left).  Another decision that took a long time to work out:  what is the output of each analysis?  Keyed on doc id, but then what?  Vector of terms?  Weights?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910FA45-6BB2-0D4A-9BF7-2CEF41BA6F4C}" type="slidenum">
              <a:rPr lang="en-US" smtClean="0"/>
              <a:t>33</a:t>
            </a:fld>
            <a:endParaRPr lang="en-US"/>
          </a:p>
        </p:txBody>
      </p:sp>
    </p:spTree>
    <p:extLst>
      <p:ext uri="{BB962C8B-B14F-4D97-AF65-F5344CB8AC3E}">
        <p14:creationId xmlns:p14="http://schemas.microsoft.com/office/powerpoint/2010/main" val="4200875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2</a:t>
            </a:fld>
            <a:endParaRPr lang="en-US"/>
          </a:p>
        </p:txBody>
      </p:sp>
    </p:spTree>
    <p:extLst>
      <p:ext uri="{BB962C8B-B14F-4D97-AF65-F5344CB8AC3E}">
        <p14:creationId xmlns:p14="http://schemas.microsoft.com/office/powerpoint/2010/main" val="1155661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10FA45-6BB2-0D4A-9BF7-2CEF41BA6F4C}" type="slidenum">
              <a:rPr lang="en-US" smtClean="0"/>
              <a:t>34</a:t>
            </a:fld>
            <a:endParaRPr lang="en-US"/>
          </a:p>
        </p:txBody>
      </p:sp>
    </p:spTree>
    <p:extLst>
      <p:ext uri="{BB962C8B-B14F-4D97-AF65-F5344CB8AC3E}">
        <p14:creationId xmlns:p14="http://schemas.microsoft.com/office/powerpoint/2010/main" val="1618421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synthesizes and integrates skills and knowledge acquired throughout the CS undergraduate curriculum</a:t>
            </a:r>
          </a:p>
        </p:txBody>
      </p:sp>
      <p:sp>
        <p:nvSpPr>
          <p:cNvPr id="4" name="Slide Number Placeholder 3"/>
          <p:cNvSpPr>
            <a:spLocks noGrp="1"/>
          </p:cNvSpPr>
          <p:nvPr>
            <p:ph type="sldNum" sz="quarter" idx="10"/>
          </p:nvPr>
        </p:nvSpPr>
        <p:spPr/>
        <p:txBody>
          <a:bodyPr/>
          <a:lstStyle/>
          <a:p>
            <a:fld id="{B910FA45-6BB2-0D4A-9BF7-2CEF41BA6F4C}" type="slidenum">
              <a:rPr lang="en-US" smtClean="0"/>
              <a:t>35</a:t>
            </a:fld>
            <a:endParaRPr lang="en-US"/>
          </a:p>
        </p:txBody>
      </p:sp>
    </p:spTree>
    <p:extLst>
      <p:ext uri="{BB962C8B-B14F-4D97-AF65-F5344CB8AC3E}">
        <p14:creationId xmlns:p14="http://schemas.microsoft.com/office/powerpoint/2010/main" val="3450758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Increasing</a:t>
            </a:r>
            <a:r>
              <a:rPr lang="en-US" baseline="0" dirty="0"/>
              <a:t> levels of NLP sophistication.  NLTK. </a:t>
            </a:r>
          </a:p>
          <a:p>
            <a:endParaRPr lang="en-US" baseline="0" dirty="0"/>
          </a:p>
          <a:p>
            <a:pPr marL="228600" indent="-228600">
              <a:buAutoNum type="arabicPeriod"/>
            </a:pPr>
            <a:r>
              <a:rPr lang="en-US" baseline="0" dirty="0"/>
              <a:t>Frequency distributions over single words, then phrases (n grams).</a:t>
            </a:r>
          </a:p>
          <a:p>
            <a:pPr marL="228600" indent="-228600">
              <a:buAutoNum type="arabicPeriod"/>
            </a:pPr>
            <a:r>
              <a:rPr lang="en-US" baseline="0" dirty="0"/>
              <a:t>Synonymy and </a:t>
            </a:r>
            <a:r>
              <a:rPr lang="en-US" baseline="0" dirty="0" err="1"/>
              <a:t>antonymy</a:t>
            </a:r>
            <a:r>
              <a:rPr lang="en-US" baseline="0" dirty="0"/>
              <a:t>.  </a:t>
            </a:r>
            <a:r>
              <a:rPr lang="en-US" baseline="0" dirty="0" err="1"/>
              <a:t>WordNet</a:t>
            </a:r>
            <a:r>
              <a:rPr lang="en-US" baseline="0" dirty="0"/>
              <a:t> from Princeton.  Words and their </a:t>
            </a:r>
            <a:r>
              <a:rPr lang="en-US" baseline="0" dirty="0" err="1"/>
              <a:t>hierachical</a:t>
            </a:r>
            <a:r>
              <a:rPr lang="en-US" baseline="0" dirty="0"/>
              <a:t> relationships. 117 000 </a:t>
            </a:r>
            <a:r>
              <a:rPr lang="en-US" baseline="0" dirty="0" err="1"/>
              <a:t>synsets</a:t>
            </a:r>
            <a:r>
              <a:rPr lang="en-US" baseline="0" dirty="0"/>
              <a:t> linked to other </a:t>
            </a:r>
            <a:r>
              <a:rPr lang="en-US" baseline="0" dirty="0" err="1"/>
              <a:t>synsets</a:t>
            </a:r>
            <a:r>
              <a:rPr lang="en-US" baseline="0" dirty="0"/>
              <a:t> by means of a small number of conceptual relations.  Hyponym (more specific), </a:t>
            </a:r>
            <a:r>
              <a:rPr lang="en-US" baseline="0" dirty="0" err="1"/>
              <a:t>hypernym</a:t>
            </a:r>
            <a:r>
              <a:rPr lang="en-US" baseline="0" dirty="0"/>
              <a:t> (more abstract)</a:t>
            </a:r>
          </a:p>
          <a:p>
            <a:pPr marL="228600" indent="-228600">
              <a:buAutoNum type="arabicPeriod" startAt="3"/>
            </a:pPr>
            <a:r>
              <a:rPr lang="en-US" baseline="0" dirty="0"/>
              <a:t>POS: step along the way to parsing—word category disambiguation</a:t>
            </a:r>
          </a:p>
          <a:p>
            <a:pPr marL="228600" indent="-228600">
              <a:buAutoNum type="arabicPeriod" startAt="3"/>
            </a:pPr>
            <a:r>
              <a:rPr lang="en-US" baseline="0" dirty="0"/>
              <a:t>TF-IDF classification:  way to drop documents that made it into the collection mistakenly</a:t>
            </a:r>
          </a:p>
          <a:p>
            <a:pPr marL="228600" indent="-228600">
              <a:buAutoNum type="arabicPeriod" startAt="3"/>
            </a:pPr>
            <a:r>
              <a:rPr lang="en-US" baseline="0" dirty="0"/>
              <a:t>NER. Location, Person, Organization, Money, Percent, Date, Time. Using tools available or rolling our own.  Very realistic situation. MOST USEFUL</a:t>
            </a:r>
          </a:p>
          <a:p>
            <a:pPr marL="228600" indent="-228600">
              <a:buAutoNum type="arabicPeriod" startAt="3"/>
            </a:pPr>
            <a:r>
              <a:rPr lang="en-US" baseline="0" dirty="0"/>
              <a:t>LDA.  Model of document production.  Each document is generated by probabilistically selecting words from selected topics.  </a:t>
            </a:r>
          </a:p>
          <a:p>
            <a:r>
              <a:rPr lang="en-US" dirty="0"/>
              <a:t>LDA</a:t>
            </a:r>
            <a:r>
              <a:rPr lang="en-US" baseline="0" dirty="0"/>
              <a:t> finds this topic mixture.  Backward reasoning from posterior distribution to prior distribution.  </a:t>
            </a:r>
          </a:p>
          <a:p>
            <a:pPr marL="228600" indent="-228600">
              <a:buAutoNum type="arabicPeriod" startAt="7"/>
            </a:pPr>
            <a:r>
              <a:rPr lang="en-US" baseline="0" dirty="0"/>
              <a:t>Clustering on sentences, again, using the TF-IDF as the feature vectors.  The hope is that you’ll have k clusters.  In our example, we were hoping for clusters around case reports, treatments, and international action, but in reality that </a:t>
            </a:r>
            <a:r>
              <a:rPr lang="en-US" baseline="0" dirty="0" err="1"/>
              <a:t>didn</a:t>
            </a:r>
            <a:r>
              <a:rPr lang="fr-FR" baseline="0" dirty="0"/>
              <a:t>’</a:t>
            </a:r>
            <a:r>
              <a:rPr lang="en-US" baseline="0" dirty="0"/>
              <a:t>t happen.  </a:t>
            </a:r>
          </a:p>
          <a:p>
            <a:pPr marL="228600" indent="-228600">
              <a:buAutoNum type="arabicPeriod" startAt="7"/>
            </a:pPr>
            <a:r>
              <a:rPr lang="en-US" baseline="0" dirty="0"/>
              <a:t>Template filling.  Start with a paragraph and fill in the blanks from your collection </a:t>
            </a:r>
          </a:p>
          <a:p>
            <a:pPr marL="228600" indent="-228600">
              <a:buAutoNum type="arabicPeriod" startAt="7"/>
            </a:pPr>
            <a:r>
              <a:rPr lang="en-US" baseline="0" dirty="0"/>
              <a:t>Generative grammar, be more adaptive to the content of your collections.</a:t>
            </a:r>
          </a:p>
          <a:p>
            <a:pPr marL="228600" indent="-228600">
              <a:buAutoNum type="arabicPeriod" startAt="7"/>
            </a:pPr>
            <a:endParaRPr lang="en-US" baseline="0" dirty="0"/>
          </a:p>
          <a:p>
            <a:pPr marL="228600" indent="-228600">
              <a:buAutoNum type="arabicPeriod" startAt="7"/>
            </a:pPr>
            <a:endParaRPr lang="en-US" baseline="0" dirty="0"/>
          </a:p>
          <a:p>
            <a:pPr marL="228600" indent="-228600">
              <a:buAutoNum type="arabicPeriod" startAt="7"/>
            </a:pPr>
            <a:r>
              <a:rPr lang="en-US" baseline="0" dirty="0"/>
              <a:t>Be selective-----</a:t>
            </a:r>
          </a:p>
          <a:p>
            <a:pPr marL="228600" indent="-228600">
              <a:buAutoNum type="arabicPeriod" startAt="7"/>
            </a:pPr>
            <a:endParaRPr lang="en-US" baseline="0" dirty="0"/>
          </a:p>
          <a:p>
            <a:pPr marL="228600" indent="-228600">
              <a:buAutoNum type="arabicPeriod" startAt="7"/>
            </a:pPr>
            <a:r>
              <a:rPr lang="en-US" baseline="0" dirty="0"/>
              <a:t>Scaffolding:  new concepts inserted into existing knowledge.  These provide scaffolding</a:t>
            </a:r>
          </a:p>
          <a:p>
            <a:pPr marL="228600" indent="-228600">
              <a:buAutoNum type="arabicPeriod" startAt="7"/>
            </a:pPr>
            <a:r>
              <a:rPr lang="en-US" baseline="0" dirty="0"/>
              <a:t>Each of these units is a solution to the problem.  </a:t>
            </a:r>
          </a:p>
          <a:p>
            <a:pPr marL="228600" indent="-228600">
              <a:buAutoNum type="arabicPeriod" startAt="7"/>
            </a:pPr>
            <a:r>
              <a:rPr lang="en-US" baseline="0" dirty="0"/>
              <a:t>As you get to successive units, the solution gets better and they build on each other.</a:t>
            </a:r>
          </a:p>
        </p:txBody>
      </p:sp>
      <p:sp>
        <p:nvSpPr>
          <p:cNvPr id="4" name="Slide Number Placeholder 3"/>
          <p:cNvSpPr>
            <a:spLocks noGrp="1"/>
          </p:cNvSpPr>
          <p:nvPr>
            <p:ph type="sldNum" sz="quarter" idx="10"/>
          </p:nvPr>
        </p:nvSpPr>
        <p:spPr/>
        <p:txBody>
          <a:bodyPr/>
          <a:lstStyle/>
          <a:p>
            <a:fld id="{B910FA45-6BB2-0D4A-9BF7-2CEF41BA6F4C}" type="slidenum">
              <a:rPr lang="en-US" smtClean="0"/>
              <a:t>36</a:t>
            </a:fld>
            <a:endParaRPr lang="en-US"/>
          </a:p>
        </p:txBody>
      </p:sp>
    </p:spTree>
    <p:extLst>
      <p:ext uri="{BB962C8B-B14F-4D97-AF65-F5344CB8AC3E}">
        <p14:creationId xmlns:p14="http://schemas.microsoft.com/office/powerpoint/2010/main" val="1663216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Students ENCOUNTER concepts, and those concepts are reinforced through IMMERSION in technologies.  </a:t>
            </a:r>
          </a:p>
          <a:p>
            <a:endParaRPr lang="en-US" baseline="0" dirty="0"/>
          </a:p>
        </p:txBody>
      </p:sp>
      <p:sp>
        <p:nvSpPr>
          <p:cNvPr id="4" name="Slide Number Placeholder 3"/>
          <p:cNvSpPr>
            <a:spLocks noGrp="1"/>
          </p:cNvSpPr>
          <p:nvPr>
            <p:ph type="sldNum" sz="quarter" idx="10"/>
          </p:nvPr>
        </p:nvSpPr>
        <p:spPr/>
        <p:txBody>
          <a:bodyPr/>
          <a:lstStyle/>
          <a:p>
            <a:fld id="{B910FA45-6BB2-0D4A-9BF7-2CEF41BA6F4C}" type="slidenum">
              <a:rPr lang="en-US" smtClean="0"/>
              <a:t>37</a:t>
            </a:fld>
            <a:endParaRPr lang="en-US"/>
          </a:p>
        </p:txBody>
      </p:sp>
    </p:spTree>
    <p:extLst>
      <p:ext uri="{BB962C8B-B14F-4D97-AF65-F5344CB8AC3E}">
        <p14:creationId xmlns:p14="http://schemas.microsoft.com/office/powerpoint/2010/main" val="2971107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81C0494A-83C1-4A3D-8FA6-2E84C08B4FF4}" type="slidenum">
              <a:rPr lang="en-US" smtClean="0"/>
              <a:pPr/>
              <a:t>7</a:t>
            </a:fld>
            <a:endParaRPr lang="en-US"/>
          </a:p>
        </p:txBody>
      </p:sp>
      <p:sp>
        <p:nvSpPr>
          <p:cNvPr id="306179" name="Rectangle 2"/>
          <p:cNvSpPr>
            <a:spLocks noGrp="1" noRot="1" noChangeAspect="1" noChangeArrowheads="1" noTextEdit="1"/>
          </p:cNvSpPr>
          <p:nvPr>
            <p:ph type="sldImg"/>
          </p:nvPr>
        </p:nvSpPr>
        <p:spPr>
          <a:xfrm>
            <a:off x="2905125" y="530225"/>
            <a:ext cx="3492500" cy="2619375"/>
          </a:xfrm>
          <a:ln/>
        </p:spPr>
      </p:sp>
      <p:sp>
        <p:nvSpPr>
          <p:cNvPr id="306180" name="Rectangle 3"/>
          <p:cNvSpPr>
            <a:spLocks noGrp="1" noChangeArrowheads="1"/>
          </p:cNvSpPr>
          <p:nvPr>
            <p:ph type="body" idx="1"/>
          </p:nvPr>
        </p:nvSpPr>
        <p:spPr>
          <a:xfrm>
            <a:off x="1238250" y="3330575"/>
            <a:ext cx="6819900" cy="3154363"/>
          </a:xfrm>
          <a:noFill/>
          <a:ln/>
        </p:spPr>
        <p:txBody>
          <a:bodyPr/>
          <a:lstStyle/>
          <a:p>
            <a:pPr eaLnBrk="1" hangingPunct="1"/>
            <a:r>
              <a:rPr lang="en-US"/>
              <a:t>This is a simplification of the previous slide.</a:t>
            </a:r>
          </a:p>
        </p:txBody>
      </p:sp>
    </p:spTree>
    <p:extLst>
      <p:ext uri="{BB962C8B-B14F-4D97-AF65-F5344CB8AC3E}">
        <p14:creationId xmlns:p14="http://schemas.microsoft.com/office/powerpoint/2010/main" val="1205554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A2896DB4-792F-45CD-9C51-115D0A88AD60}" type="slidenum">
              <a:rPr lang="en-US" smtClean="0"/>
              <a:pPr/>
              <a:t>8</a:t>
            </a:fld>
            <a:endParaRPr lang="en-US"/>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32602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116FB511-8B27-4C01-89ED-80C8F6BC98AE}" type="slidenum">
              <a:rPr lang="en-US" smtClean="0"/>
              <a:pPr/>
              <a:t>9</a:t>
            </a:fld>
            <a:endParaRPr lang="en-US"/>
          </a:p>
        </p:txBody>
      </p:sp>
      <p:sp>
        <p:nvSpPr>
          <p:cNvPr id="319491" name="Rectangle 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319492"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a:p>
        </p:txBody>
      </p:sp>
    </p:spTree>
    <p:extLst>
      <p:ext uri="{BB962C8B-B14F-4D97-AF65-F5344CB8AC3E}">
        <p14:creationId xmlns:p14="http://schemas.microsoft.com/office/powerpoint/2010/main" val="1317358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p>
            <a:fld id="{C8404E5A-2EF4-4FE5-991E-9AA65584AB42}" type="slidenum">
              <a:rPr lang="en-US" smtClean="0"/>
              <a:pPr/>
              <a:t>10</a:t>
            </a:fld>
            <a:endParaRPr lang="en-US"/>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62086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22AB5CFE-F712-4731-8D6C-D9F2FA3C18C1}" type="slidenum">
              <a:rPr lang="en-US" smtClean="0"/>
              <a:pPr/>
              <a:t>11</a:t>
            </a:fld>
            <a:endParaRPr lang="en-US"/>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73383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077BF944-B7DC-4909-88E6-07C04BA82A4A}" type="slidenum">
              <a:rPr lang="en-US" smtClean="0"/>
              <a:pPr/>
              <a:t>12</a:t>
            </a:fld>
            <a:endParaRPr lang="en-US"/>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41857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48A3107-780C-4EBC-BB13-3EAAFA0B2125}" type="slidenum">
              <a:rPr lang="en-US" smtClean="0"/>
              <a:pPr/>
              <a:t>13</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z="1400"/>
              <a:t>Help affected communities to recover more quickly and effectively </a:t>
            </a:r>
          </a:p>
          <a:p>
            <a:pPr lvl="1" eaLnBrk="1" hangingPunct="1"/>
            <a:r>
              <a:rPr lang="en-US" sz="1400"/>
              <a:t>Provide global network with relevant information and resources</a:t>
            </a:r>
          </a:p>
          <a:p>
            <a:pPr eaLnBrk="1" hangingPunct="1"/>
            <a:r>
              <a:rPr lang="en-US" sz="1400"/>
              <a:t>Support the research community, emergency personnel, decision makers, and the public in reacting to and recovering from crises</a:t>
            </a:r>
          </a:p>
          <a:p>
            <a:pPr eaLnBrk="1" hangingPunct="1"/>
            <a:endParaRPr lang="en-US"/>
          </a:p>
        </p:txBody>
      </p:sp>
    </p:spTree>
    <p:extLst>
      <p:ext uri="{BB962C8B-B14F-4D97-AF65-F5344CB8AC3E}">
        <p14:creationId xmlns:p14="http://schemas.microsoft.com/office/powerpoint/2010/main" val="93868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EF8B1-2757-4467-9B6F-C5BF0ED4BB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EA3773-3022-410A-A431-87F7E9B8551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8079E5-5D40-4801-BC84-1EDEE2FE81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0A994-9ED1-453D-B92F-23F120E8BE7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7353D5-5AEE-41FD-B305-42705883AB8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71B7-DEE9-4CBB-A0EB-58DB03CD773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C29C45-284E-479D-9416-5F3E27A7CD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C6284B6-4C7D-4E76-A5E8-3DD28B22377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468D17-B40B-420D-BB94-32EC6CC10CC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Rectangle 3"/>
          <p:cNvSpPr/>
          <p:nvPr userDrawn="1"/>
        </p:nvSpPr>
        <p:spPr>
          <a:xfrm>
            <a:off x="0" y="1"/>
            <a:ext cx="9144000" cy="801688"/>
          </a:xfrm>
          <a:prstGeom prst="rect">
            <a:avLst/>
          </a:prstGeom>
          <a:gradFill>
            <a:gsLst>
              <a:gs pos="33000">
                <a:srgbClr val="871C40"/>
              </a:gs>
              <a:gs pos="100000">
                <a:srgbClr val="F07A0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350">
              <a:solidFill>
                <a:srgbClr val="FFFFFF"/>
              </a:solidFill>
            </a:endParaRPr>
          </a:p>
        </p:txBody>
      </p:sp>
      <p:sp>
        <p:nvSpPr>
          <p:cNvPr id="3" name="Content Placeholder 2"/>
          <p:cNvSpPr>
            <a:spLocks noGrp="1"/>
          </p:cNvSpPr>
          <p:nvPr>
            <p:ph idx="1"/>
          </p:nvPr>
        </p:nvSpPr>
        <p:spPr>
          <a:xfrm>
            <a:off x="436099" y="1083907"/>
            <a:ext cx="8271803" cy="4654906"/>
          </a:xfrm>
        </p:spPr>
        <p:txBody>
          <a:bodyPr/>
          <a:lstStyle>
            <a:lvl1pPr>
              <a:lnSpc>
                <a:spcPct val="114000"/>
              </a:lnSpc>
              <a:spcBef>
                <a:spcPts val="450"/>
              </a:spcBef>
              <a:defRPr sz="2100" b="0" i="0">
                <a:latin typeface="Helvetica" charset="0"/>
                <a:ea typeface="Helvetica" charset="0"/>
                <a:cs typeface="Helvetica" charset="0"/>
              </a:defRPr>
            </a:lvl1pPr>
            <a:lvl2pPr>
              <a:lnSpc>
                <a:spcPct val="114000"/>
              </a:lnSpc>
              <a:spcBef>
                <a:spcPts val="450"/>
              </a:spcBef>
              <a:defRPr sz="1800">
                <a:latin typeface="Helvetica" charset="0"/>
                <a:ea typeface="Helvetica" charset="0"/>
                <a:cs typeface="Helvetica" charset="0"/>
              </a:defRPr>
            </a:lvl2pPr>
            <a:lvl3pPr>
              <a:lnSpc>
                <a:spcPct val="114000"/>
              </a:lnSpc>
              <a:spcBef>
                <a:spcPts val="450"/>
              </a:spcBef>
              <a:defRPr sz="1500">
                <a:latin typeface="Helvetica" charset="0"/>
                <a:ea typeface="Helvetica" charset="0"/>
                <a:cs typeface="Helvetica" charset="0"/>
              </a:defRPr>
            </a:lvl3pPr>
          </a:lstStyle>
          <a:p>
            <a:pPr lvl="0"/>
            <a:r>
              <a:rPr lang="en-US" dirty="0"/>
              <a:t>Click to edit Master text styles</a:t>
            </a:r>
          </a:p>
          <a:p>
            <a:pPr lvl="1"/>
            <a:r>
              <a:rPr lang="en-US" dirty="0"/>
              <a:t>Second level</a:t>
            </a:r>
          </a:p>
          <a:p>
            <a:pPr lvl="2"/>
            <a:r>
              <a:rPr lang="en-US" dirty="0"/>
              <a:t>Third level</a:t>
            </a:r>
          </a:p>
        </p:txBody>
      </p:sp>
      <p:sp>
        <p:nvSpPr>
          <p:cNvPr id="2" name="Title 1"/>
          <p:cNvSpPr>
            <a:spLocks noGrp="1"/>
          </p:cNvSpPr>
          <p:nvPr>
            <p:ph type="title"/>
          </p:nvPr>
        </p:nvSpPr>
        <p:spPr>
          <a:xfrm>
            <a:off x="0" y="1"/>
            <a:ext cx="9144000" cy="801688"/>
          </a:xfrm>
        </p:spPr>
        <p:txBody>
          <a:bodyPr lIns="365760">
            <a:normAutofit/>
          </a:bodyPr>
          <a:lstStyle>
            <a:lvl1pPr>
              <a:defRPr sz="2400" b="1">
                <a:solidFill>
                  <a:schemeClr val="bg1"/>
                </a:solidFill>
                <a:latin typeface="Helvetica" charset="0"/>
                <a:ea typeface="Helvetica" charset="0"/>
                <a:cs typeface="Helvetica" charset="0"/>
              </a:defRPr>
            </a:lvl1pPr>
          </a:lstStyle>
          <a:p>
            <a:r>
              <a:rPr lang="en-US" dirty="0"/>
              <a:t>Click to edit Master title style</a:t>
            </a:r>
          </a:p>
        </p:txBody>
      </p:sp>
      <p:sp>
        <p:nvSpPr>
          <p:cNvPr id="8" name="Slide Number Placeholder 12"/>
          <p:cNvSpPr>
            <a:spLocks noGrp="1"/>
          </p:cNvSpPr>
          <p:nvPr>
            <p:ph type="sldNum" sz="quarter" idx="10"/>
          </p:nvPr>
        </p:nvSpPr>
        <p:spPr>
          <a:xfrm>
            <a:off x="8151962" y="5830890"/>
            <a:ext cx="850751" cy="365125"/>
          </a:xfrm>
        </p:spPr>
        <p:txBody>
          <a:bodyPr/>
          <a:lstStyle>
            <a:lvl1pPr>
              <a:defRPr sz="1050" b="1">
                <a:latin typeface="Arial" charset="0"/>
                <a:ea typeface="宋体" charset="-122"/>
              </a:defRPr>
            </a:lvl1pPr>
          </a:lstStyle>
          <a:p>
            <a:pPr>
              <a:defRPr/>
            </a:pPr>
            <a:fld id="{33DE3087-8E0F-4F4C-A2B6-0AA1A0F480FD}" type="slidenum">
              <a:rPr lang="en-US" altLang="zh-CN"/>
              <a:pPr>
                <a:defRPr/>
              </a:pPr>
              <a:t>‹#›</a:t>
            </a:fld>
            <a:endParaRPr lang="en-US" altLang="zh-CN"/>
          </a:p>
        </p:txBody>
      </p:sp>
      <p:cxnSp>
        <p:nvCxnSpPr>
          <p:cNvPr id="18" name="Straight Connector 17"/>
          <p:cNvCxnSpPr/>
          <p:nvPr userDrawn="1"/>
        </p:nvCxnSpPr>
        <p:spPr>
          <a:xfrm>
            <a:off x="0" y="6288088"/>
            <a:ext cx="9144000" cy="0"/>
          </a:xfrm>
          <a:prstGeom prst="line">
            <a:avLst/>
          </a:prstGeom>
          <a:ln w="28575" cmpd="sng">
            <a:gradFill flip="none" rotWithShape="1">
              <a:gsLst>
                <a:gs pos="33000">
                  <a:srgbClr val="871C40"/>
                </a:gs>
                <a:gs pos="100000">
                  <a:srgbClr val="F07A06"/>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idx="11"/>
          </p:nvPr>
        </p:nvSpPr>
        <p:spPr>
          <a:xfrm>
            <a:off x="436099" y="5830890"/>
            <a:ext cx="7612347" cy="365125"/>
          </a:xfrm>
        </p:spPr>
        <p:txBody>
          <a:bodyPr/>
          <a:lstStyle>
            <a:lvl1pPr marL="0" indent="0">
              <a:lnSpc>
                <a:spcPct val="114000"/>
              </a:lnSpc>
              <a:spcBef>
                <a:spcPts val="0"/>
              </a:spcBef>
              <a:buNone/>
              <a:defRPr sz="750" b="0" i="0">
                <a:latin typeface="Helvetica" charset="0"/>
                <a:ea typeface="Helvetica" charset="0"/>
                <a:cs typeface="Helvetica" charset="0"/>
              </a:defRPr>
            </a:lvl1pPr>
            <a:lvl2pPr>
              <a:lnSpc>
                <a:spcPct val="114000"/>
              </a:lnSpc>
              <a:spcBef>
                <a:spcPts val="450"/>
              </a:spcBef>
              <a:defRPr sz="1800">
                <a:latin typeface="Helvetica" charset="0"/>
                <a:ea typeface="Helvetica" charset="0"/>
                <a:cs typeface="Helvetica" charset="0"/>
              </a:defRPr>
            </a:lvl2pPr>
            <a:lvl3pPr>
              <a:lnSpc>
                <a:spcPct val="114000"/>
              </a:lnSpc>
              <a:spcBef>
                <a:spcPts val="450"/>
              </a:spcBef>
              <a:defRPr sz="1500">
                <a:latin typeface="Helvetica" charset="0"/>
                <a:ea typeface="Helvetica" charset="0"/>
                <a:cs typeface="Helvetica" charset="0"/>
              </a:defRPr>
            </a:lvl3pPr>
          </a:lstStyle>
          <a:p>
            <a:pPr lvl="0"/>
            <a:endParaRPr lang="en-US" dirty="0"/>
          </a:p>
        </p:txBody>
      </p:sp>
      <p:pic>
        <p:nvPicPr>
          <p:cNvPr id="10" name="Picture 9"/>
          <p:cNvPicPr>
            <a:picLocks noChangeAspect="1"/>
          </p:cNvPicPr>
          <p:nvPr userDrawn="1"/>
        </p:nvPicPr>
        <p:blipFill>
          <a:blip r:embed="rId2"/>
          <a:stretch>
            <a:fillRect/>
          </a:stretch>
        </p:blipFill>
        <p:spPr>
          <a:xfrm>
            <a:off x="7016758" y="6244542"/>
            <a:ext cx="2127243" cy="645264"/>
          </a:xfrm>
          <a:prstGeom prst="rect">
            <a:avLst/>
          </a:prstGeom>
        </p:spPr>
      </p:pic>
    </p:spTree>
    <p:extLst>
      <p:ext uri="{BB962C8B-B14F-4D97-AF65-F5344CB8AC3E}">
        <p14:creationId xmlns:p14="http://schemas.microsoft.com/office/powerpoint/2010/main" val="58278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1"/>
            <a:ext cx="9144000" cy="801688"/>
          </a:xfrm>
          <a:prstGeom prst="rect">
            <a:avLst/>
          </a:prstGeom>
          <a:gradFill>
            <a:gsLst>
              <a:gs pos="33000">
                <a:srgbClr val="871C40"/>
              </a:gs>
              <a:gs pos="100000">
                <a:srgbClr val="F07A0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350">
              <a:solidFill>
                <a:srgbClr val="FFFFFF"/>
              </a:solidFill>
            </a:endParaRPr>
          </a:p>
        </p:txBody>
      </p:sp>
      <p:sp>
        <p:nvSpPr>
          <p:cNvPr id="3" name="Content Placeholder 2"/>
          <p:cNvSpPr>
            <a:spLocks noGrp="1"/>
          </p:cNvSpPr>
          <p:nvPr>
            <p:ph idx="1"/>
          </p:nvPr>
        </p:nvSpPr>
        <p:spPr>
          <a:xfrm>
            <a:off x="436099" y="1083907"/>
            <a:ext cx="8271803" cy="4654906"/>
          </a:xfrm>
        </p:spPr>
        <p:txBody>
          <a:bodyPr/>
          <a:lstStyle>
            <a:lvl1pPr>
              <a:lnSpc>
                <a:spcPct val="114000"/>
              </a:lnSpc>
              <a:spcBef>
                <a:spcPts val="450"/>
              </a:spcBef>
              <a:defRPr sz="2100" b="0" i="0">
                <a:latin typeface="Helvetica" charset="0"/>
                <a:ea typeface="Helvetica" charset="0"/>
                <a:cs typeface="Helvetica" charset="0"/>
              </a:defRPr>
            </a:lvl1pPr>
            <a:lvl2pPr>
              <a:lnSpc>
                <a:spcPct val="114000"/>
              </a:lnSpc>
              <a:spcBef>
                <a:spcPts val="450"/>
              </a:spcBef>
              <a:defRPr sz="1800">
                <a:latin typeface="Helvetica" charset="0"/>
                <a:ea typeface="Helvetica" charset="0"/>
                <a:cs typeface="Helvetica" charset="0"/>
              </a:defRPr>
            </a:lvl2pPr>
            <a:lvl3pPr>
              <a:lnSpc>
                <a:spcPct val="114000"/>
              </a:lnSpc>
              <a:spcBef>
                <a:spcPts val="450"/>
              </a:spcBef>
              <a:defRPr sz="1500">
                <a:latin typeface="Helvetica" charset="0"/>
                <a:ea typeface="Helvetica" charset="0"/>
                <a:cs typeface="Helvetica" charset="0"/>
              </a:defRPr>
            </a:lvl3pPr>
          </a:lstStyle>
          <a:p>
            <a:pPr lvl="0"/>
            <a:r>
              <a:rPr lang="en-US" dirty="0"/>
              <a:t>Click to edit Master text styles</a:t>
            </a:r>
          </a:p>
          <a:p>
            <a:pPr lvl="1"/>
            <a:r>
              <a:rPr lang="en-US" dirty="0"/>
              <a:t>Second level</a:t>
            </a:r>
          </a:p>
          <a:p>
            <a:pPr lvl="2"/>
            <a:r>
              <a:rPr lang="en-US" dirty="0"/>
              <a:t>Third level</a:t>
            </a:r>
          </a:p>
        </p:txBody>
      </p:sp>
      <p:sp>
        <p:nvSpPr>
          <p:cNvPr id="2" name="Title 1"/>
          <p:cNvSpPr>
            <a:spLocks noGrp="1"/>
          </p:cNvSpPr>
          <p:nvPr>
            <p:ph type="title"/>
          </p:nvPr>
        </p:nvSpPr>
        <p:spPr>
          <a:xfrm>
            <a:off x="0" y="1"/>
            <a:ext cx="9144000" cy="801688"/>
          </a:xfrm>
        </p:spPr>
        <p:txBody>
          <a:bodyPr lIns="365760">
            <a:normAutofit/>
          </a:bodyPr>
          <a:lstStyle>
            <a:lvl1pPr>
              <a:defRPr sz="2400" b="1">
                <a:solidFill>
                  <a:schemeClr val="bg1"/>
                </a:solidFill>
                <a:latin typeface="Helvetica" charset="0"/>
                <a:ea typeface="Helvetica" charset="0"/>
                <a:cs typeface="Helvetica" charset="0"/>
              </a:defRPr>
            </a:lvl1pPr>
          </a:lstStyle>
          <a:p>
            <a:r>
              <a:rPr lang="en-US" dirty="0"/>
              <a:t>Click to edit Master title style</a:t>
            </a:r>
          </a:p>
        </p:txBody>
      </p:sp>
      <p:sp>
        <p:nvSpPr>
          <p:cNvPr id="8" name="Slide Number Placeholder 12"/>
          <p:cNvSpPr>
            <a:spLocks noGrp="1"/>
          </p:cNvSpPr>
          <p:nvPr>
            <p:ph type="sldNum" sz="quarter" idx="10"/>
          </p:nvPr>
        </p:nvSpPr>
        <p:spPr>
          <a:xfrm>
            <a:off x="8151962" y="5830890"/>
            <a:ext cx="850751" cy="365125"/>
          </a:xfrm>
        </p:spPr>
        <p:txBody>
          <a:bodyPr/>
          <a:lstStyle>
            <a:lvl1pPr>
              <a:defRPr sz="1050" b="1">
                <a:latin typeface="Arial" charset="0"/>
                <a:ea typeface="宋体" charset="-122"/>
              </a:defRPr>
            </a:lvl1pPr>
          </a:lstStyle>
          <a:p>
            <a:pPr>
              <a:defRPr/>
            </a:pPr>
            <a:fld id="{33DE3087-8E0F-4F4C-A2B6-0AA1A0F480FD}" type="slidenum">
              <a:rPr lang="en-US" altLang="zh-CN"/>
              <a:pPr>
                <a:defRPr/>
              </a:pPr>
              <a:t>‹#›</a:t>
            </a:fld>
            <a:endParaRPr lang="en-US" altLang="zh-CN"/>
          </a:p>
        </p:txBody>
      </p:sp>
      <p:cxnSp>
        <p:nvCxnSpPr>
          <p:cNvPr id="18" name="Straight Connector 17"/>
          <p:cNvCxnSpPr/>
          <p:nvPr userDrawn="1"/>
        </p:nvCxnSpPr>
        <p:spPr>
          <a:xfrm>
            <a:off x="0" y="6288088"/>
            <a:ext cx="9144000" cy="0"/>
          </a:xfrm>
          <a:prstGeom prst="line">
            <a:avLst/>
          </a:prstGeom>
          <a:ln w="28575" cmpd="sng">
            <a:gradFill flip="none" rotWithShape="1">
              <a:gsLst>
                <a:gs pos="33000">
                  <a:srgbClr val="871C40"/>
                </a:gs>
                <a:gs pos="100000">
                  <a:srgbClr val="F07A06"/>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idx="11"/>
          </p:nvPr>
        </p:nvSpPr>
        <p:spPr>
          <a:xfrm>
            <a:off x="436099" y="5830890"/>
            <a:ext cx="7612347" cy="365125"/>
          </a:xfrm>
        </p:spPr>
        <p:txBody>
          <a:bodyPr/>
          <a:lstStyle>
            <a:lvl1pPr marL="0" indent="0">
              <a:lnSpc>
                <a:spcPct val="114000"/>
              </a:lnSpc>
              <a:spcBef>
                <a:spcPts val="0"/>
              </a:spcBef>
              <a:buNone/>
              <a:defRPr sz="750" b="0" i="0">
                <a:latin typeface="Helvetica" charset="0"/>
                <a:ea typeface="Helvetica" charset="0"/>
                <a:cs typeface="Helvetica" charset="0"/>
              </a:defRPr>
            </a:lvl1pPr>
            <a:lvl2pPr>
              <a:lnSpc>
                <a:spcPct val="114000"/>
              </a:lnSpc>
              <a:spcBef>
                <a:spcPts val="450"/>
              </a:spcBef>
              <a:defRPr sz="1800">
                <a:latin typeface="Helvetica" charset="0"/>
                <a:ea typeface="Helvetica" charset="0"/>
                <a:cs typeface="Helvetica" charset="0"/>
              </a:defRPr>
            </a:lvl2pPr>
            <a:lvl3pPr>
              <a:lnSpc>
                <a:spcPct val="114000"/>
              </a:lnSpc>
              <a:spcBef>
                <a:spcPts val="450"/>
              </a:spcBef>
              <a:defRPr sz="1500">
                <a:latin typeface="Helvetica" charset="0"/>
                <a:ea typeface="Helvetica" charset="0"/>
                <a:cs typeface="Helvetica" charset="0"/>
              </a:defRPr>
            </a:lvl3pPr>
          </a:lstStyle>
          <a:p>
            <a:pPr lvl="0"/>
            <a:endParaRPr lang="en-US" dirty="0"/>
          </a:p>
        </p:txBody>
      </p:sp>
      <p:pic>
        <p:nvPicPr>
          <p:cNvPr id="10" name="Picture 9"/>
          <p:cNvPicPr>
            <a:picLocks noChangeAspect="1"/>
          </p:cNvPicPr>
          <p:nvPr userDrawn="1"/>
        </p:nvPicPr>
        <p:blipFill>
          <a:blip r:embed="rId2"/>
          <a:stretch>
            <a:fillRect/>
          </a:stretch>
        </p:blipFill>
        <p:spPr>
          <a:xfrm>
            <a:off x="7016758" y="6244542"/>
            <a:ext cx="2127243" cy="645264"/>
          </a:xfrm>
          <a:prstGeom prst="rect">
            <a:avLst/>
          </a:prstGeom>
        </p:spPr>
      </p:pic>
    </p:spTree>
    <p:extLst>
      <p:ext uri="{BB962C8B-B14F-4D97-AF65-F5344CB8AC3E}">
        <p14:creationId xmlns:p14="http://schemas.microsoft.com/office/powerpoint/2010/main" val="1090275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64D9D-38AD-4D32-A802-7F9E5541B4A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831CD-AC03-426A-9E74-94AF6EA685E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9211AB-7BC2-4433-BB64-767FC2457FC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7813B4-C5C8-42A2-8CD1-1F37B06AA2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01ABF9-E654-43E8-BD98-865D43B194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E60F5D-8947-4889-836E-884728F91E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259098-6C34-456D-8955-BBC3309836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A0A1B-F4D1-43C2-859A-E9317F3EE23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7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237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C631C332-980B-41C9-BAD7-F44F060FE1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2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24.e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eventsarchive.or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9.png"/><Relationship Id="rId4" Type="http://schemas.openxmlformats.org/officeDocument/2006/relationships/package" Target="../embeddings/Microsoft_Word_Document1.docx"/></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fox.cs.vt.edu/cv.ht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vtechworks.lib.vt.edu/handle/10919/50956" TargetMode="External"/><Relationship Id="rId2" Type="http://schemas.openxmlformats.org/officeDocument/2006/relationships/hyperlink" Target="https://vtechworks.lib.vt.edu/" TargetMode="External"/><Relationship Id="rId1" Type="http://schemas.openxmlformats.org/officeDocument/2006/relationships/slideLayout" Target="../slideLayouts/slideLayout2.xml"/><Relationship Id="rId6" Type="http://schemas.openxmlformats.org/officeDocument/2006/relationships/hyperlink" Target="https://vtechworks.lib.vt.edu/handle/10919/47780" TargetMode="External"/><Relationship Id="rId5" Type="http://schemas.openxmlformats.org/officeDocument/2006/relationships/hyperlink" Target="https://vtechworks.lib.vt.edu/handle/10919/19081" TargetMode="External"/><Relationship Id="rId4" Type="http://schemas.openxmlformats.org/officeDocument/2006/relationships/hyperlink" Target="https://vtechworks.lib.vt.edu/handle/10919/18655"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89D50DAA-3F48-4D3A-813C-0320A471A235}" type="slidenum">
              <a:rPr lang="en-US" smtClean="0"/>
              <a:pPr/>
              <a:t>1</a:t>
            </a:fld>
            <a:endParaRPr lang="en-US"/>
          </a:p>
        </p:txBody>
      </p:sp>
      <p:sp>
        <p:nvSpPr>
          <p:cNvPr id="33795" name="Rectangle 2"/>
          <p:cNvSpPr>
            <a:spLocks noGrp="1" noChangeArrowheads="1"/>
          </p:cNvSpPr>
          <p:nvPr>
            <p:ph type="title"/>
          </p:nvPr>
        </p:nvSpPr>
        <p:spPr>
          <a:xfrm>
            <a:off x="152400" y="2743200"/>
            <a:ext cx="8915400" cy="914400"/>
          </a:xfrm>
        </p:spPr>
        <p:txBody>
          <a:bodyPr/>
          <a:lstStyle/>
          <a:p>
            <a:pPr eaLnBrk="1" hangingPunct="1"/>
            <a:r>
              <a:rPr lang="en-US" sz="3200" b="1" dirty="0"/>
              <a:t>Digital Library Research Laboratory</a:t>
            </a:r>
            <a:br>
              <a:rPr lang="en-US" sz="3200" b="1" dirty="0"/>
            </a:br>
            <a:r>
              <a:rPr lang="en-US" sz="3200" b="1" dirty="0"/>
              <a:t>VT Dept. of Computer Science</a:t>
            </a:r>
            <a:br>
              <a:rPr lang="en-US" sz="3200" b="1" dirty="0"/>
            </a:br>
            <a:r>
              <a:rPr lang="en-US" sz="3200" b="1" dirty="0"/>
              <a:t>1 April 2019</a:t>
            </a:r>
            <a:br>
              <a:rPr lang="en-US" sz="2400" b="1" dirty="0"/>
            </a:br>
            <a:br>
              <a:rPr lang="en-US" sz="2400" b="1" dirty="0"/>
            </a:br>
            <a:br>
              <a:rPr lang="en-US" sz="2400" b="1" dirty="0"/>
            </a:br>
            <a:r>
              <a:rPr lang="en-US" sz="4000" b="1" dirty="0"/>
              <a:t>Integrating Research and Education Regarding</a:t>
            </a:r>
            <a:br>
              <a:rPr lang="en-US" sz="4000" b="1" dirty="0"/>
            </a:br>
            <a:r>
              <a:rPr lang="en-US" sz="4000" b="1" dirty="0"/>
              <a:t>Information and Digital Libraries</a:t>
            </a:r>
            <a:br>
              <a:rPr lang="en-US" sz="3200" b="1" dirty="0"/>
            </a:br>
            <a:br>
              <a:rPr lang="en-US" sz="3200" b="1" dirty="0"/>
            </a:br>
            <a:r>
              <a:rPr lang="en-US" sz="3200" dirty="0"/>
              <a:t>by Edward A. Fox </a:t>
            </a:r>
            <a:br>
              <a:rPr lang="en-US" sz="3200" dirty="0"/>
            </a:br>
            <a:br>
              <a:rPr lang="en-US" sz="3200" dirty="0"/>
            </a:br>
            <a:endParaRPr lang="en-US" sz="3200" dirty="0"/>
          </a:p>
        </p:txBody>
      </p:sp>
      <p:sp>
        <p:nvSpPr>
          <p:cNvPr id="8" name="Rectangle 3"/>
          <p:cNvSpPr txBox="1">
            <a:spLocks noChangeArrowheads="1"/>
          </p:cNvSpPr>
          <p:nvPr/>
        </p:nvSpPr>
        <p:spPr bwMode="auto">
          <a:xfrm>
            <a:off x="457200" y="5334000"/>
            <a:ext cx="8229600" cy="1524000"/>
          </a:xfrm>
          <a:prstGeom prst="rect">
            <a:avLst/>
          </a:prstGeom>
          <a:noFill/>
          <a:ln w="9525">
            <a:noFill/>
            <a:miter lim="800000"/>
            <a:headEnd/>
            <a:tailEnd/>
          </a:ln>
          <a:effectLst/>
        </p:spPr>
        <p:txBody>
          <a:bodyPr/>
          <a:lstStyle/>
          <a:p>
            <a:pPr algn="ctr">
              <a:spcBef>
                <a:spcPct val="20000"/>
              </a:spcBef>
              <a:defRPr/>
            </a:pPr>
            <a:r>
              <a:rPr lang="en-US" sz="3200" b="0" kern="0" dirty="0" err="1">
                <a:latin typeface="+mn-lt"/>
              </a:rPr>
              <a:t>fox@vt.edu</a:t>
            </a:r>
            <a:r>
              <a:rPr lang="en-US" sz="3200" b="0" kern="0" dirty="0">
                <a:latin typeface="+mn-lt"/>
              </a:rPr>
              <a:t>    http://</a:t>
            </a:r>
            <a:r>
              <a:rPr lang="en-US" sz="3200" b="0" kern="0" dirty="0" err="1">
                <a:latin typeface="+mn-lt"/>
              </a:rPr>
              <a:t>fox.cs.vt.edu</a:t>
            </a:r>
            <a:endParaRPr lang="en-US" sz="3200" b="0" kern="0" dirty="0">
              <a:latin typeface="+mn-lt"/>
            </a:endParaRPr>
          </a:p>
          <a:p>
            <a:pPr algn="ctr">
              <a:spcBef>
                <a:spcPct val="20000"/>
              </a:spcBef>
              <a:defRPr/>
            </a:pPr>
            <a:r>
              <a:rPr lang="en-US" sz="3200" b="0" kern="0" dirty="0">
                <a:latin typeface="+mn-lt"/>
              </a:rPr>
              <a:t>Dept. of Computer Science, </a:t>
            </a:r>
            <a:r>
              <a:rPr lang="en-US" sz="3200" b="0" kern="0" dirty="0" err="1">
                <a:latin typeface="+mn-lt"/>
              </a:rPr>
              <a:t>www.cs.vt.edu</a:t>
            </a:r>
            <a:endParaRPr lang="en-US" sz="3200" b="0" kern="0" dirty="0">
              <a:latin typeface="+mn-lt"/>
            </a:endParaRPr>
          </a:p>
        </p:txBody>
      </p:sp>
      <p:pic>
        <p:nvPicPr>
          <p:cNvPr id="5" name="Picture 4" descr="vt_logo_official.png">
            <a:extLst>
              <a:ext uri="{FF2B5EF4-FFF2-40B4-BE49-F238E27FC236}">
                <a16:creationId xmlns:a16="http://schemas.microsoft.com/office/drawing/2014/main" id="{A9B9851C-B2DB-6A4E-B571-6F9AEA68C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159" y="4572000"/>
            <a:ext cx="2808841" cy="8720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3"/>
          <p:cNvSpPr>
            <a:spLocks noGrp="1"/>
          </p:cNvSpPr>
          <p:nvPr>
            <p:ph type="sldNum" sz="quarter" idx="12"/>
          </p:nvPr>
        </p:nvSpPr>
        <p:spPr>
          <a:noFill/>
        </p:spPr>
        <p:txBody>
          <a:bodyPr/>
          <a:lstStyle/>
          <a:p>
            <a:fld id="{2375F29A-81AE-4A12-AD9E-29880363C492}" type="slidenum">
              <a:rPr lang="en-US" smtClean="0"/>
              <a:pPr/>
              <a:t>10</a:t>
            </a:fld>
            <a:endParaRPr lang="en-US"/>
          </a:p>
        </p:txBody>
      </p:sp>
      <p:pic>
        <p:nvPicPr>
          <p:cNvPr id="272387" name="Picture 2"/>
          <p:cNvPicPr>
            <a:picLocks noChangeAspect="1" noChangeArrowheads="1"/>
          </p:cNvPicPr>
          <p:nvPr/>
        </p:nvPicPr>
        <p:blipFill>
          <a:blip r:embed="rId3" cstate="print"/>
          <a:srcRect/>
          <a:stretch>
            <a:fillRect/>
          </a:stretch>
        </p:blipFill>
        <p:spPr bwMode="auto">
          <a:xfrm>
            <a:off x="-1828800" y="-533400"/>
            <a:ext cx="12573000" cy="785812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4"/>
          <p:cNvSpPr>
            <a:spLocks noGrp="1"/>
          </p:cNvSpPr>
          <p:nvPr>
            <p:ph type="sldNum" sz="quarter" idx="12"/>
          </p:nvPr>
        </p:nvSpPr>
        <p:spPr>
          <a:noFill/>
        </p:spPr>
        <p:txBody>
          <a:bodyPr/>
          <a:lstStyle/>
          <a:p>
            <a:fld id="{AD8CDA6F-260E-4D6B-8DDA-CCE293524AFD}" type="slidenum">
              <a:rPr lang="en-US" smtClean="0"/>
              <a:pPr/>
              <a:t>11</a:t>
            </a:fld>
            <a:endParaRPr lang="en-US"/>
          </a:p>
        </p:txBody>
      </p:sp>
      <p:pic>
        <p:nvPicPr>
          <p:cNvPr id="77827" name="Picture 2"/>
          <p:cNvPicPr>
            <a:picLocks noChangeAspect="1" noChangeArrowheads="1"/>
          </p:cNvPicPr>
          <p:nvPr/>
        </p:nvPicPr>
        <p:blipFill>
          <a:blip r:embed="rId3" cstate="print"/>
          <a:srcRect/>
          <a:stretch>
            <a:fillRect/>
          </a:stretch>
        </p:blipFill>
        <p:spPr bwMode="auto">
          <a:xfrm>
            <a:off x="533400" y="533400"/>
            <a:ext cx="8458200" cy="6097588"/>
          </a:xfrm>
          <a:prstGeom prst="rect">
            <a:avLst/>
          </a:prstGeom>
          <a:noFill/>
          <a:ln w="15875">
            <a:noFill/>
            <a:miter lim="800000"/>
            <a:headEnd/>
            <a:tailEnd/>
          </a:ln>
        </p:spPr>
      </p:pic>
    </p:spTree>
    <p:extLst>
      <p:ext uri="{BB962C8B-B14F-4D97-AF65-F5344CB8AC3E}">
        <p14:creationId xmlns:p14="http://schemas.microsoft.com/office/powerpoint/2010/main" val="449392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p:cNvSpPr>
            <a:spLocks noGrp="1"/>
          </p:cNvSpPr>
          <p:nvPr>
            <p:ph type="sldNum" sz="quarter" idx="12"/>
          </p:nvPr>
        </p:nvSpPr>
        <p:spPr>
          <a:noFill/>
        </p:spPr>
        <p:txBody>
          <a:bodyPr/>
          <a:lstStyle/>
          <a:p>
            <a:fld id="{D03ABBBE-1183-40D9-8023-BD63D10B3B35}" type="slidenum">
              <a:rPr lang="en-US" smtClean="0"/>
              <a:pPr/>
              <a:t>12</a:t>
            </a:fld>
            <a:endParaRPr lang="en-US"/>
          </a:p>
        </p:txBody>
      </p:sp>
      <p:sp>
        <p:nvSpPr>
          <p:cNvPr id="79875" name="Rectangle 2"/>
          <p:cNvSpPr>
            <a:spLocks noGrp="1" noChangeArrowheads="1"/>
          </p:cNvSpPr>
          <p:nvPr>
            <p:ph type="title"/>
          </p:nvPr>
        </p:nvSpPr>
        <p:spPr>
          <a:xfrm>
            <a:off x="1022350" y="639763"/>
            <a:ext cx="7180263" cy="769937"/>
          </a:xfrm>
        </p:spPr>
        <p:txBody>
          <a:bodyPr/>
          <a:lstStyle/>
          <a:p>
            <a:pPr eaLnBrk="1" hangingPunct="1"/>
            <a:r>
              <a:rPr lang="en-US" sz="4800">
                <a:solidFill>
                  <a:schemeClr val="tx1"/>
                </a:solidFill>
              </a:rPr>
              <a:t>ETANA-DL Architecture</a:t>
            </a:r>
            <a:br>
              <a:rPr lang="en-US">
                <a:solidFill>
                  <a:schemeClr val="tx1"/>
                </a:solidFill>
              </a:rPr>
            </a:br>
            <a:r>
              <a:rPr lang="en-US">
                <a:solidFill>
                  <a:schemeClr val="tx1"/>
                </a:solidFill>
              </a:rPr>
              <a:t>DigBase and DigKit</a:t>
            </a:r>
          </a:p>
        </p:txBody>
      </p:sp>
      <p:sp>
        <p:nvSpPr>
          <p:cNvPr id="79876" name="Rectangle 3"/>
          <p:cNvSpPr>
            <a:spLocks noChangeArrowheads="1"/>
          </p:cNvSpPr>
          <p:nvPr/>
        </p:nvSpPr>
        <p:spPr bwMode="auto">
          <a:xfrm>
            <a:off x="1219200" y="2755900"/>
            <a:ext cx="1295400" cy="3683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Lahav</a:t>
            </a:r>
            <a:endParaRPr lang="en-US" b="0" dirty="0">
              <a:solidFill>
                <a:schemeClr val="accent1">
                  <a:lumMod val="90000"/>
                </a:schemeClr>
              </a:solidFill>
              <a:latin typeface="Tahoma" pitchFamily="34" charset="0"/>
            </a:endParaRPr>
          </a:p>
        </p:txBody>
      </p:sp>
      <p:sp>
        <p:nvSpPr>
          <p:cNvPr id="79877" name="Rectangle 4"/>
          <p:cNvSpPr>
            <a:spLocks noChangeArrowheads="1"/>
          </p:cNvSpPr>
          <p:nvPr/>
        </p:nvSpPr>
        <p:spPr bwMode="auto">
          <a:xfrm>
            <a:off x="1219200" y="32258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Nimrin</a:t>
            </a:r>
            <a:endParaRPr lang="en-US" b="0" dirty="0">
              <a:solidFill>
                <a:schemeClr val="accent1">
                  <a:lumMod val="90000"/>
                </a:schemeClr>
              </a:solidFill>
              <a:latin typeface="Tahoma" pitchFamily="34" charset="0"/>
            </a:endParaRPr>
          </a:p>
        </p:txBody>
      </p:sp>
      <p:sp>
        <p:nvSpPr>
          <p:cNvPr id="79878" name="Rectangle 5"/>
          <p:cNvSpPr>
            <a:spLocks noChangeArrowheads="1"/>
          </p:cNvSpPr>
          <p:nvPr/>
        </p:nvSpPr>
        <p:spPr bwMode="auto">
          <a:xfrm>
            <a:off x="1219200" y="37211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Umayri</a:t>
            </a:r>
            <a:endParaRPr lang="en-US" b="0" dirty="0">
              <a:solidFill>
                <a:schemeClr val="accent1">
                  <a:lumMod val="90000"/>
                </a:schemeClr>
              </a:solidFill>
              <a:latin typeface="Tahoma" pitchFamily="34" charset="0"/>
            </a:endParaRPr>
          </a:p>
        </p:txBody>
      </p:sp>
      <p:sp>
        <p:nvSpPr>
          <p:cNvPr id="79879" name="Rectangle 6"/>
          <p:cNvSpPr>
            <a:spLocks noChangeArrowheads="1"/>
          </p:cNvSpPr>
          <p:nvPr/>
        </p:nvSpPr>
        <p:spPr bwMode="auto">
          <a:xfrm>
            <a:off x="1219200" y="4216400"/>
            <a:ext cx="1295400" cy="3429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Hisban</a:t>
            </a:r>
          </a:p>
        </p:txBody>
      </p:sp>
      <p:sp>
        <p:nvSpPr>
          <p:cNvPr id="79880" name="Rectangle 7"/>
          <p:cNvSpPr>
            <a:spLocks noChangeArrowheads="1"/>
          </p:cNvSpPr>
          <p:nvPr/>
        </p:nvSpPr>
        <p:spPr bwMode="auto">
          <a:xfrm>
            <a:off x="1219200" y="4673600"/>
            <a:ext cx="1295400" cy="3937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Megiddo</a:t>
            </a:r>
          </a:p>
        </p:txBody>
      </p:sp>
      <p:sp>
        <p:nvSpPr>
          <p:cNvPr id="79881" name="Rectangle 8"/>
          <p:cNvSpPr>
            <a:spLocks noChangeArrowheads="1"/>
          </p:cNvSpPr>
          <p:nvPr/>
        </p:nvSpPr>
        <p:spPr bwMode="auto">
          <a:xfrm>
            <a:off x="1219200" y="5181600"/>
            <a:ext cx="1295400" cy="3683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Jalul</a:t>
            </a:r>
          </a:p>
        </p:txBody>
      </p:sp>
      <p:sp>
        <p:nvSpPr>
          <p:cNvPr id="79882" name="Rectangle 9"/>
          <p:cNvSpPr>
            <a:spLocks noChangeArrowheads="1"/>
          </p:cNvSpPr>
          <p:nvPr/>
        </p:nvSpPr>
        <p:spPr bwMode="auto">
          <a:xfrm>
            <a:off x="1219200" y="6096000"/>
            <a:ext cx="1905000" cy="3302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New Sites</a:t>
            </a:r>
          </a:p>
        </p:txBody>
      </p:sp>
      <p:sp>
        <p:nvSpPr>
          <p:cNvPr id="79883" name="Rectangle 10"/>
          <p:cNvSpPr>
            <a:spLocks noChangeArrowheads="1"/>
          </p:cNvSpPr>
          <p:nvPr/>
        </p:nvSpPr>
        <p:spPr bwMode="auto">
          <a:xfrm>
            <a:off x="2667000" y="2743200"/>
            <a:ext cx="457200" cy="3276600"/>
          </a:xfrm>
          <a:prstGeom prst="rect">
            <a:avLst/>
          </a:prstGeom>
          <a:solidFill>
            <a:schemeClr val="accent2"/>
          </a:solidFill>
          <a:ln w="15875">
            <a:solidFill>
              <a:schemeClr val="tx1"/>
            </a:solidFill>
            <a:miter lim="800000"/>
            <a:headEnd/>
            <a:tailEnd/>
          </a:ln>
        </p:spPr>
        <p:txBody>
          <a:bodyPr wrap="none" anchor="ctr"/>
          <a:lstStyle/>
          <a:p>
            <a:pPr algn="ctr"/>
            <a:r>
              <a:rPr lang="en-US" sz="1200" dirty="0">
                <a:solidFill>
                  <a:schemeClr val="accent1">
                    <a:lumMod val="90000"/>
                  </a:schemeClr>
                </a:solidFill>
                <a:latin typeface="Tahoma" pitchFamily="34" charset="0"/>
              </a:rPr>
              <a:t>D</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T</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B</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S</a:t>
            </a:r>
          </a:p>
          <a:p>
            <a:pPr algn="ctr"/>
            <a:r>
              <a:rPr lang="en-US" sz="1200" dirty="0">
                <a:solidFill>
                  <a:schemeClr val="accent1">
                    <a:lumMod val="90000"/>
                  </a:schemeClr>
                </a:solidFill>
                <a:latin typeface="Tahoma" pitchFamily="34" charset="0"/>
              </a:rPr>
              <a:t>E</a:t>
            </a:r>
          </a:p>
          <a:p>
            <a:pPr algn="ctr"/>
            <a:endParaRPr lang="en-US" sz="1200" dirty="0">
              <a:solidFill>
                <a:schemeClr val="accent1">
                  <a:lumMod val="90000"/>
                </a:schemeClr>
              </a:solidFill>
              <a:latin typeface="Tahoma" pitchFamily="34" charset="0"/>
            </a:endParaRPr>
          </a:p>
          <a:p>
            <a:pPr algn="ctr"/>
            <a:r>
              <a:rPr lang="en-US" sz="1200" dirty="0">
                <a:solidFill>
                  <a:schemeClr val="accent1">
                    <a:lumMod val="90000"/>
                  </a:schemeClr>
                </a:solidFill>
                <a:latin typeface="Tahoma" pitchFamily="34" charset="0"/>
              </a:rPr>
              <a:t>W</a:t>
            </a:r>
          </a:p>
          <a:p>
            <a:pPr algn="ctr"/>
            <a:r>
              <a:rPr lang="en-US" sz="1200" dirty="0">
                <a:solidFill>
                  <a:schemeClr val="accent1">
                    <a:lumMod val="90000"/>
                  </a:schemeClr>
                </a:solidFill>
                <a:latin typeface="Tahoma" pitchFamily="34" charset="0"/>
              </a:rPr>
              <a:t>R</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P</a:t>
            </a:r>
          </a:p>
          <a:p>
            <a:pPr algn="ctr"/>
            <a:r>
              <a:rPr lang="en-US" sz="1200" dirty="0">
                <a:solidFill>
                  <a:schemeClr val="accent1">
                    <a:lumMod val="90000"/>
                  </a:schemeClr>
                </a:solidFill>
                <a:latin typeface="Tahoma" pitchFamily="34" charset="0"/>
              </a:rPr>
              <a:t>P</a:t>
            </a:r>
          </a:p>
          <a:p>
            <a:pPr algn="ctr"/>
            <a:r>
              <a:rPr lang="en-US" sz="1200" dirty="0">
                <a:solidFill>
                  <a:schemeClr val="accent1">
                    <a:lumMod val="90000"/>
                  </a:schemeClr>
                </a:solidFill>
                <a:latin typeface="Tahoma" pitchFamily="34" charset="0"/>
              </a:rPr>
              <a:t>E</a:t>
            </a:r>
          </a:p>
          <a:p>
            <a:pPr algn="ctr"/>
            <a:r>
              <a:rPr lang="en-US" sz="1200" dirty="0">
                <a:solidFill>
                  <a:schemeClr val="accent1">
                    <a:lumMod val="90000"/>
                  </a:schemeClr>
                </a:solidFill>
                <a:latin typeface="Tahoma" pitchFamily="34" charset="0"/>
              </a:rPr>
              <a:t>R</a:t>
            </a:r>
          </a:p>
          <a:p>
            <a:pPr algn="ctr"/>
            <a:r>
              <a:rPr lang="en-US" sz="1200" dirty="0">
                <a:solidFill>
                  <a:schemeClr val="accent1">
                    <a:lumMod val="90000"/>
                  </a:schemeClr>
                </a:solidFill>
                <a:latin typeface="Tahoma" pitchFamily="34" charset="0"/>
              </a:rPr>
              <a:t>S</a:t>
            </a:r>
          </a:p>
        </p:txBody>
      </p:sp>
      <p:sp>
        <p:nvSpPr>
          <p:cNvPr id="79884" name="Rectangle 11"/>
          <p:cNvSpPr>
            <a:spLocks noChangeArrowheads="1"/>
          </p:cNvSpPr>
          <p:nvPr/>
        </p:nvSpPr>
        <p:spPr bwMode="auto">
          <a:xfrm>
            <a:off x="3657600" y="3733800"/>
            <a:ext cx="1295400" cy="12954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ETANA-DL</a:t>
            </a:r>
          </a:p>
          <a:p>
            <a:pPr algn="ctr"/>
            <a:r>
              <a:rPr lang="en-US" b="0" dirty="0">
                <a:solidFill>
                  <a:schemeClr val="accent1">
                    <a:lumMod val="90000"/>
                  </a:schemeClr>
                </a:solidFill>
                <a:latin typeface="Tahoma" pitchFamily="34" charset="0"/>
              </a:rPr>
              <a:t>UNION</a:t>
            </a:r>
          </a:p>
          <a:p>
            <a:pPr algn="ctr"/>
            <a:r>
              <a:rPr lang="en-US" b="0" dirty="0">
                <a:solidFill>
                  <a:schemeClr val="accent1">
                    <a:lumMod val="90000"/>
                  </a:schemeClr>
                </a:solidFill>
                <a:latin typeface="Tahoma" pitchFamily="34" charset="0"/>
              </a:rPr>
              <a:t>CATALOG</a:t>
            </a:r>
          </a:p>
        </p:txBody>
      </p:sp>
      <p:sp>
        <p:nvSpPr>
          <p:cNvPr id="79885" name="AutoShape 12"/>
          <p:cNvSpPr>
            <a:spLocks/>
          </p:cNvSpPr>
          <p:nvPr/>
        </p:nvSpPr>
        <p:spPr bwMode="auto">
          <a:xfrm>
            <a:off x="3175000" y="2768600"/>
            <a:ext cx="457200" cy="3251200"/>
          </a:xfrm>
          <a:prstGeom prst="rightBrace">
            <a:avLst>
              <a:gd name="adj1" fmla="val 59259"/>
              <a:gd name="adj2" fmla="val 50000"/>
            </a:avLst>
          </a:prstGeom>
          <a:noFill/>
          <a:ln w="15875">
            <a:solidFill>
              <a:schemeClr val="tx1"/>
            </a:solidFill>
            <a:miter lim="800000"/>
            <a:headEnd/>
            <a:tailEnd/>
          </a:ln>
        </p:spPr>
        <p:txBody>
          <a:bodyPr wrap="none" anchor="ctr"/>
          <a:lstStyle/>
          <a:p>
            <a:endParaRPr lang="en-US"/>
          </a:p>
        </p:txBody>
      </p:sp>
      <p:sp>
        <p:nvSpPr>
          <p:cNvPr id="79886" name="Rectangle 13"/>
          <p:cNvSpPr>
            <a:spLocks noChangeArrowheads="1"/>
          </p:cNvSpPr>
          <p:nvPr/>
        </p:nvSpPr>
        <p:spPr bwMode="auto">
          <a:xfrm>
            <a:off x="5892800" y="26289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Search</a:t>
            </a:r>
          </a:p>
        </p:txBody>
      </p:sp>
      <p:sp>
        <p:nvSpPr>
          <p:cNvPr id="79887" name="Rectangle 14"/>
          <p:cNvSpPr>
            <a:spLocks noChangeArrowheads="1"/>
          </p:cNvSpPr>
          <p:nvPr/>
        </p:nvSpPr>
        <p:spPr bwMode="auto">
          <a:xfrm>
            <a:off x="7620000" y="2641600"/>
            <a:ext cx="317500" cy="3429000"/>
          </a:xfrm>
          <a:prstGeom prst="rect">
            <a:avLst/>
          </a:prstGeom>
          <a:solidFill>
            <a:schemeClr val="accent2"/>
          </a:solidFill>
          <a:ln w="15875">
            <a:solidFill>
              <a:schemeClr val="tx1"/>
            </a:solidFill>
            <a:miter lim="800000"/>
            <a:headEnd/>
            <a:tailEnd/>
          </a:ln>
        </p:spPr>
        <p:txBody>
          <a:bodyPr wrap="none" anchor="ctr"/>
          <a:lstStyle/>
          <a:p>
            <a:pPr algn="ctr"/>
            <a:r>
              <a:rPr lang="en-US" sz="1400" dirty="0">
                <a:solidFill>
                  <a:schemeClr val="accent1">
                    <a:lumMod val="90000"/>
                  </a:schemeClr>
                </a:solidFill>
                <a:latin typeface="Tahoma" pitchFamily="34" charset="0"/>
              </a:rPr>
              <a:t>U</a:t>
            </a:r>
          </a:p>
          <a:p>
            <a:pPr algn="ctr"/>
            <a:r>
              <a:rPr lang="en-US" sz="1400" dirty="0">
                <a:solidFill>
                  <a:schemeClr val="accent1">
                    <a:lumMod val="90000"/>
                  </a:schemeClr>
                </a:solidFill>
                <a:latin typeface="Tahoma" pitchFamily="34" charset="0"/>
              </a:rPr>
              <a:t>S</a:t>
            </a:r>
          </a:p>
          <a:p>
            <a:pPr algn="ctr"/>
            <a:r>
              <a:rPr lang="en-US" sz="1400" dirty="0">
                <a:solidFill>
                  <a:schemeClr val="accent1">
                    <a:lumMod val="90000"/>
                  </a:schemeClr>
                </a:solidFill>
                <a:latin typeface="Tahoma" pitchFamily="34" charset="0"/>
              </a:rPr>
              <a:t>E</a:t>
            </a:r>
          </a:p>
          <a:p>
            <a:pPr algn="ctr"/>
            <a:r>
              <a:rPr lang="en-US" sz="1400" dirty="0">
                <a:solidFill>
                  <a:schemeClr val="accent1">
                    <a:lumMod val="90000"/>
                  </a:schemeClr>
                </a:solidFill>
                <a:latin typeface="Tahoma" pitchFamily="34" charset="0"/>
              </a:rPr>
              <a:t>R</a:t>
            </a:r>
          </a:p>
          <a:p>
            <a:pPr algn="ctr"/>
            <a:endParaRPr lang="en-US" sz="1400" dirty="0">
              <a:solidFill>
                <a:schemeClr val="accent1">
                  <a:lumMod val="90000"/>
                </a:schemeClr>
              </a:solidFill>
              <a:latin typeface="Tahoma" pitchFamily="34" charset="0"/>
            </a:endParaRPr>
          </a:p>
          <a:p>
            <a:pPr algn="ctr"/>
            <a:r>
              <a:rPr lang="en-US" sz="1400" dirty="0">
                <a:solidFill>
                  <a:schemeClr val="accent1">
                    <a:lumMod val="90000"/>
                  </a:schemeClr>
                </a:solidFill>
                <a:latin typeface="Tahoma" pitchFamily="34" charset="0"/>
              </a:rPr>
              <a:t>I</a:t>
            </a:r>
          </a:p>
          <a:p>
            <a:pPr algn="ctr"/>
            <a:r>
              <a:rPr lang="en-US" sz="1400" dirty="0">
                <a:solidFill>
                  <a:schemeClr val="accent1">
                    <a:lumMod val="90000"/>
                  </a:schemeClr>
                </a:solidFill>
                <a:latin typeface="Tahoma" pitchFamily="34" charset="0"/>
              </a:rPr>
              <a:t>N</a:t>
            </a:r>
          </a:p>
          <a:p>
            <a:pPr algn="ctr"/>
            <a:r>
              <a:rPr lang="en-US" sz="1400" dirty="0">
                <a:solidFill>
                  <a:schemeClr val="accent1">
                    <a:lumMod val="90000"/>
                  </a:schemeClr>
                </a:solidFill>
                <a:latin typeface="Tahoma" pitchFamily="34" charset="0"/>
              </a:rPr>
              <a:t>T</a:t>
            </a:r>
          </a:p>
          <a:p>
            <a:pPr algn="ctr"/>
            <a:r>
              <a:rPr lang="en-US" sz="1400" dirty="0">
                <a:solidFill>
                  <a:schemeClr val="accent1">
                    <a:lumMod val="90000"/>
                  </a:schemeClr>
                </a:solidFill>
                <a:latin typeface="Tahoma" pitchFamily="34" charset="0"/>
              </a:rPr>
              <a:t>E</a:t>
            </a:r>
          </a:p>
          <a:p>
            <a:pPr algn="ctr"/>
            <a:r>
              <a:rPr lang="en-US" sz="1400" dirty="0">
                <a:solidFill>
                  <a:schemeClr val="accent1">
                    <a:lumMod val="90000"/>
                  </a:schemeClr>
                </a:solidFill>
                <a:latin typeface="Tahoma" pitchFamily="34" charset="0"/>
              </a:rPr>
              <a:t>R</a:t>
            </a:r>
          </a:p>
          <a:p>
            <a:pPr algn="ctr"/>
            <a:r>
              <a:rPr lang="en-US" sz="1400" dirty="0">
                <a:solidFill>
                  <a:schemeClr val="accent1">
                    <a:lumMod val="90000"/>
                  </a:schemeClr>
                </a:solidFill>
                <a:latin typeface="Tahoma" pitchFamily="34" charset="0"/>
              </a:rPr>
              <a:t>F</a:t>
            </a:r>
          </a:p>
          <a:p>
            <a:pPr algn="ctr"/>
            <a:r>
              <a:rPr lang="en-US" sz="1400" dirty="0">
                <a:solidFill>
                  <a:schemeClr val="accent1">
                    <a:lumMod val="90000"/>
                  </a:schemeClr>
                </a:solidFill>
                <a:latin typeface="Tahoma" pitchFamily="34" charset="0"/>
              </a:rPr>
              <a:t>A</a:t>
            </a:r>
          </a:p>
          <a:p>
            <a:pPr algn="ctr"/>
            <a:r>
              <a:rPr lang="en-US" sz="1400" dirty="0">
                <a:solidFill>
                  <a:schemeClr val="accent1">
                    <a:lumMod val="90000"/>
                  </a:schemeClr>
                </a:solidFill>
                <a:latin typeface="Tahoma" pitchFamily="34" charset="0"/>
              </a:rPr>
              <a:t>C</a:t>
            </a:r>
          </a:p>
          <a:p>
            <a:pPr algn="ctr"/>
            <a:r>
              <a:rPr lang="en-US" sz="1400" dirty="0">
                <a:solidFill>
                  <a:schemeClr val="accent1">
                    <a:lumMod val="90000"/>
                  </a:schemeClr>
                </a:solidFill>
                <a:latin typeface="Tahoma" pitchFamily="34" charset="0"/>
              </a:rPr>
              <a:t>E</a:t>
            </a:r>
          </a:p>
        </p:txBody>
      </p:sp>
      <p:sp>
        <p:nvSpPr>
          <p:cNvPr id="79888" name="Line 15"/>
          <p:cNvSpPr>
            <a:spLocks noChangeShapeType="1"/>
          </p:cNvSpPr>
          <p:nvPr/>
        </p:nvSpPr>
        <p:spPr bwMode="auto">
          <a:xfrm>
            <a:off x="4953000" y="4368800"/>
            <a:ext cx="381000" cy="0"/>
          </a:xfrm>
          <a:prstGeom prst="line">
            <a:avLst/>
          </a:prstGeom>
          <a:noFill/>
          <a:ln w="15875">
            <a:solidFill>
              <a:schemeClr val="tx1"/>
            </a:solidFill>
            <a:miter lim="800000"/>
            <a:headEnd/>
            <a:tailEnd/>
          </a:ln>
        </p:spPr>
        <p:txBody>
          <a:bodyPr wrap="none"/>
          <a:lstStyle/>
          <a:p>
            <a:endParaRPr lang="en-US"/>
          </a:p>
        </p:txBody>
      </p:sp>
      <p:sp>
        <p:nvSpPr>
          <p:cNvPr id="79889" name="Line 16"/>
          <p:cNvSpPr>
            <a:spLocks noChangeShapeType="1"/>
          </p:cNvSpPr>
          <p:nvPr/>
        </p:nvSpPr>
        <p:spPr bwMode="auto">
          <a:xfrm>
            <a:off x="5346700" y="574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0" name="Line 17"/>
          <p:cNvSpPr>
            <a:spLocks noChangeShapeType="1"/>
          </p:cNvSpPr>
          <p:nvPr/>
        </p:nvSpPr>
        <p:spPr bwMode="auto">
          <a:xfrm>
            <a:off x="5334000" y="52197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1" name="Line 18"/>
          <p:cNvSpPr>
            <a:spLocks noChangeShapeType="1"/>
          </p:cNvSpPr>
          <p:nvPr/>
        </p:nvSpPr>
        <p:spPr bwMode="auto">
          <a:xfrm>
            <a:off x="5334000" y="4813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2" name="Line 19"/>
          <p:cNvSpPr>
            <a:spLocks noChangeShapeType="1"/>
          </p:cNvSpPr>
          <p:nvPr/>
        </p:nvSpPr>
        <p:spPr bwMode="auto">
          <a:xfrm>
            <a:off x="5334000" y="44196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3" name="Line 20"/>
          <p:cNvSpPr>
            <a:spLocks noChangeShapeType="1"/>
          </p:cNvSpPr>
          <p:nvPr/>
        </p:nvSpPr>
        <p:spPr bwMode="auto">
          <a:xfrm>
            <a:off x="5346700" y="39878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4" name="Line 21"/>
          <p:cNvSpPr>
            <a:spLocks noChangeShapeType="1"/>
          </p:cNvSpPr>
          <p:nvPr/>
        </p:nvSpPr>
        <p:spPr bwMode="auto">
          <a:xfrm>
            <a:off x="5334000" y="3581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5" name="Line 22"/>
          <p:cNvSpPr>
            <a:spLocks noChangeShapeType="1"/>
          </p:cNvSpPr>
          <p:nvPr/>
        </p:nvSpPr>
        <p:spPr bwMode="auto">
          <a:xfrm>
            <a:off x="5346700" y="320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6" name="Line 23"/>
          <p:cNvSpPr>
            <a:spLocks noChangeShapeType="1"/>
          </p:cNvSpPr>
          <p:nvPr/>
        </p:nvSpPr>
        <p:spPr bwMode="auto">
          <a:xfrm>
            <a:off x="5346700" y="2781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7" name="Rectangle 24"/>
          <p:cNvSpPr>
            <a:spLocks noChangeArrowheads="1"/>
          </p:cNvSpPr>
          <p:nvPr/>
        </p:nvSpPr>
        <p:spPr bwMode="auto">
          <a:xfrm>
            <a:off x="5892800" y="30353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Browse</a:t>
            </a:r>
          </a:p>
        </p:txBody>
      </p:sp>
      <p:sp>
        <p:nvSpPr>
          <p:cNvPr id="79898" name="Rectangle 25"/>
          <p:cNvSpPr>
            <a:spLocks noChangeArrowheads="1"/>
          </p:cNvSpPr>
          <p:nvPr/>
        </p:nvSpPr>
        <p:spPr bwMode="auto">
          <a:xfrm>
            <a:off x="5892800" y="34417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Recommend</a:t>
            </a:r>
          </a:p>
        </p:txBody>
      </p:sp>
      <p:sp>
        <p:nvSpPr>
          <p:cNvPr id="79899" name="Rectangle 26"/>
          <p:cNvSpPr>
            <a:spLocks noChangeArrowheads="1"/>
          </p:cNvSpPr>
          <p:nvPr/>
        </p:nvSpPr>
        <p:spPr bwMode="auto">
          <a:xfrm>
            <a:off x="5892800" y="38481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Note</a:t>
            </a:r>
          </a:p>
        </p:txBody>
      </p:sp>
      <p:sp>
        <p:nvSpPr>
          <p:cNvPr id="79900" name="Rectangle 27"/>
          <p:cNvSpPr>
            <a:spLocks noChangeArrowheads="1"/>
          </p:cNvSpPr>
          <p:nvPr/>
        </p:nvSpPr>
        <p:spPr bwMode="auto">
          <a:xfrm>
            <a:off x="5892800" y="42545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Personalize</a:t>
            </a:r>
          </a:p>
        </p:txBody>
      </p:sp>
      <p:sp>
        <p:nvSpPr>
          <p:cNvPr id="79901" name="Rectangle 28"/>
          <p:cNvSpPr>
            <a:spLocks noChangeArrowheads="1"/>
          </p:cNvSpPr>
          <p:nvPr/>
        </p:nvSpPr>
        <p:spPr bwMode="auto">
          <a:xfrm>
            <a:off x="5905500" y="46609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Review</a:t>
            </a:r>
          </a:p>
        </p:txBody>
      </p:sp>
      <p:sp>
        <p:nvSpPr>
          <p:cNvPr id="79902" name="Rectangle 29"/>
          <p:cNvSpPr>
            <a:spLocks noChangeArrowheads="1"/>
          </p:cNvSpPr>
          <p:nvPr/>
        </p:nvSpPr>
        <p:spPr bwMode="auto">
          <a:xfrm>
            <a:off x="5918200" y="50673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Visualizations</a:t>
            </a:r>
          </a:p>
        </p:txBody>
      </p:sp>
      <p:sp>
        <p:nvSpPr>
          <p:cNvPr id="79903" name="Rectangle 30"/>
          <p:cNvSpPr>
            <a:spLocks noChangeArrowheads="1"/>
          </p:cNvSpPr>
          <p:nvPr/>
        </p:nvSpPr>
        <p:spPr bwMode="auto">
          <a:xfrm>
            <a:off x="5930900" y="5486400"/>
            <a:ext cx="1397000" cy="6096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Archaeology</a:t>
            </a:r>
          </a:p>
          <a:p>
            <a:pPr algn="ctr"/>
            <a:r>
              <a:rPr lang="en-US" b="0" dirty="0">
                <a:solidFill>
                  <a:schemeClr val="accent1">
                    <a:lumMod val="90000"/>
                  </a:schemeClr>
                </a:solidFill>
                <a:latin typeface="Tahoma" pitchFamily="34" charset="0"/>
              </a:rPr>
              <a:t>Specific</a:t>
            </a:r>
          </a:p>
        </p:txBody>
      </p:sp>
      <p:sp>
        <p:nvSpPr>
          <p:cNvPr id="79904" name="Line 31"/>
          <p:cNvSpPr>
            <a:spLocks noChangeShapeType="1"/>
          </p:cNvSpPr>
          <p:nvPr/>
        </p:nvSpPr>
        <p:spPr bwMode="auto">
          <a:xfrm>
            <a:off x="5334000" y="2781300"/>
            <a:ext cx="0" cy="2971800"/>
          </a:xfrm>
          <a:prstGeom prst="line">
            <a:avLst/>
          </a:prstGeom>
          <a:noFill/>
          <a:ln w="15875">
            <a:solidFill>
              <a:schemeClr val="tx1"/>
            </a:solidFill>
            <a:miter lim="800000"/>
            <a:headEnd/>
            <a:tailEnd/>
          </a:ln>
        </p:spPr>
        <p:txBody>
          <a:bodyPr wrap="none"/>
          <a:lstStyle/>
          <a:p>
            <a:endParaRPr lang="en-US"/>
          </a:p>
        </p:txBody>
      </p:sp>
      <p:sp>
        <p:nvSpPr>
          <p:cNvPr id="79905" name="Line 32"/>
          <p:cNvSpPr>
            <a:spLocks noChangeShapeType="1"/>
          </p:cNvSpPr>
          <p:nvPr/>
        </p:nvSpPr>
        <p:spPr bwMode="auto">
          <a:xfrm>
            <a:off x="7315200" y="2819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6" name="Line 33"/>
          <p:cNvSpPr>
            <a:spLocks noChangeShapeType="1"/>
          </p:cNvSpPr>
          <p:nvPr/>
        </p:nvSpPr>
        <p:spPr bwMode="auto">
          <a:xfrm>
            <a:off x="7315200" y="3200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7" name="Line 34"/>
          <p:cNvSpPr>
            <a:spLocks noChangeShapeType="1"/>
          </p:cNvSpPr>
          <p:nvPr/>
        </p:nvSpPr>
        <p:spPr bwMode="auto">
          <a:xfrm>
            <a:off x="7315200" y="36068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8" name="Line 35"/>
          <p:cNvSpPr>
            <a:spLocks noChangeShapeType="1"/>
          </p:cNvSpPr>
          <p:nvPr/>
        </p:nvSpPr>
        <p:spPr bwMode="auto">
          <a:xfrm>
            <a:off x="7315200" y="4013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9" name="Line 36"/>
          <p:cNvSpPr>
            <a:spLocks noChangeShapeType="1"/>
          </p:cNvSpPr>
          <p:nvPr/>
        </p:nvSpPr>
        <p:spPr bwMode="auto">
          <a:xfrm>
            <a:off x="7315200" y="44196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0" name="Line 37"/>
          <p:cNvSpPr>
            <a:spLocks noChangeShapeType="1"/>
          </p:cNvSpPr>
          <p:nvPr/>
        </p:nvSpPr>
        <p:spPr bwMode="auto">
          <a:xfrm>
            <a:off x="7315200" y="4838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1" name="Line 38"/>
          <p:cNvSpPr>
            <a:spLocks noChangeShapeType="1"/>
          </p:cNvSpPr>
          <p:nvPr/>
        </p:nvSpPr>
        <p:spPr bwMode="auto">
          <a:xfrm>
            <a:off x="7327900" y="5219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2" name="Line 39"/>
          <p:cNvSpPr>
            <a:spLocks noChangeShapeType="1"/>
          </p:cNvSpPr>
          <p:nvPr/>
        </p:nvSpPr>
        <p:spPr bwMode="auto">
          <a:xfrm>
            <a:off x="7327900" y="5791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3" name="Rectangle 40"/>
          <p:cNvSpPr>
            <a:spLocks noChangeArrowheads="1"/>
          </p:cNvSpPr>
          <p:nvPr/>
        </p:nvSpPr>
        <p:spPr bwMode="auto">
          <a:xfrm>
            <a:off x="3594100" y="2476500"/>
            <a:ext cx="4495800" cy="3733800"/>
          </a:xfrm>
          <a:prstGeom prst="rect">
            <a:avLst/>
          </a:prstGeom>
          <a:noFill/>
          <a:ln w="44450">
            <a:solidFill>
              <a:srgbClr val="0000FF"/>
            </a:solidFill>
            <a:miter lim="800000"/>
            <a:headEnd/>
            <a:tailEnd/>
          </a:ln>
        </p:spPr>
        <p:txBody>
          <a:bodyPr wrap="none" anchor="ctr"/>
          <a:lstStyle/>
          <a:p>
            <a:endParaRPr lang="en-US"/>
          </a:p>
        </p:txBody>
      </p:sp>
      <p:grpSp>
        <p:nvGrpSpPr>
          <p:cNvPr id="79914" name="Group 41"/>
          <p:cNvGrpSpPr>
            <a:grpSpLocks/>
          </p:cNvGrpSpPr>
          <p:nvPr/>
        </p:nvGrpSpPr>
        <p:grpSpPr bwMode="auto">
          <a:xfrm>
            <a:off x="8216900" y="3886200"/>
            <a:ext cx="609600" cy="609600"/>
            <a:chOff x="2160" y="2640"/>
            <a:chExt cx="1417" cy="1111"/>
          </a:xfrm>
        </p:grpSpPr>
        <p:grpSp>
          <p:nvGrpSpPr>
            <p:cNvPr id="79951" name="Group 42"/>
            <p:cNvGrpSpPr>
              <a:grpSpLocks/>
            </p:cNvGrpSpPr>
            <p:nvPr/>
          </p:nvGrpSpPr>
          <p:grpSpPr bwMode="auto">
            <a:xfrm flipH="1">
              <a:off x="2160" y="2640"/>
              <a:ext cx="410" cy="752"/>
              <a:chOff x="3300" y="2016"/>
              <a:chExt cx="410" cy="752"/>
            </a:xfrm>
          </p:grpSpPr>
          <p:grpSp>
            <p:nvGrpSpPr>
              <p:cNvPr id="79974" name="Group 43"/>
              <p:cNvGrpSpPr>
                <a:grpSpLocks/>
              </p:cNvGrpSpPr>
              <p:nvPr/>
            </p:nvGrpSpPr>
            <p:grpSpPr bwMode="auto">
              <a:xfrm>
                <a:off x="3300" y="2249"/>
                <a:ext cx="410" cy="519"/>
                <a:chOff x="3300" y="2249"/>
                <a:chExt cx="410" cy="519"/>
              </a:xfrm>
            </p:grpSpPr>
            <p:sp>
              <p:nvSpPr>
                <p:cNvPr id="79976" name="Rectangle 44"/>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77" name="Rectangle 45"/>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78" name="Arc 46"/>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79" name="Arc 47"/>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75" name="Oval 48"/>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52" name="Group 49"/>
            <p:cNvGrpSpPr>
              <a:grpSpLocks/>
            </p:cNvGrpSpPr>
            <p:nvPr/>
          </p:nvGrpSpPr>
          <p:grpSpPr bwMode="auto">
            <a:xfrm flipH="1">
              <a:off x="3168" y="2640"/>
              <a:ext cx="409" cy="752"/>
              <a:chOff x="2079" y="2016"/>
              <a:chExt cx="409" cy="752"/>
            </a:xfrm>
          </p:grpSpPr>
          <p:grpSp>
            <p:nvGrpSpPr>
              <p:cNvPr id="79968" name="Group 50"/>
              <p:cNvGrpSpPr>
                <a:grpSpLocks/>
              </p:cNvGrpSpPr>
              <p:nvPr/>
            </p:nvGrpSpPr>
            <p:grpSpPr bwMode="auto">
              <a:xfrm>
                <a:off x="2079" y="2249"/>
                <a:ext cx="409" cy="519"/>
                <a:chOff x="2079" y="2249"/>
                <a:chExt cx="409" cy="519"/>
              </a:xfrm>
            </p:grpSpPr>
            <p:sp>
              <p:nvSpPr>
                <p:cNvPr id="79970" name="Rectangle 51"/>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71" name="Rectangle 52"/>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72" name="Arc 53"/>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73" name="Arc 54"/>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69" name="Oval 55"/>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53" name="Group 56"/>
            <p:cNvGrpSpPr>
              <a:grpSpLocks/>
            </p:cNvGrpSpPr>
            <p:nvPr/>
          </p:nvGrpSpPr>
          <p:grpSpPr bwMode="auto">
            <a:xfrm>
              <a:off x="2352" y="2976"/>
              <a:ext cx="1031" cy="775"/>
              <a:chOff x="2339" y="2285"/>
              <a:chExt cx="1031" cy="775"/>
            </a:xfrm>
          </p:grpSpPr>
          <p:grpSp>
            <p:nvGrpSpPr>
              <p:cNvPr id="79954" name="Group 57"/>
              <p:cNvGrpSpPr>
                <a:grpSpLocks/>
              </p:cNvGrpSpPr>
              <p:nvPr/>
            </p:nvGrpSpPr>
            <p:grpSpPr bwMode="auto">
              <a:xfrm>
                <a:off x="2865" y="2292"/>
                <a:ext cx="505" cy="768"/>
                <a:chOff x="2865" y="2292"/>
                <a:chExt cx="505" cy="768"/>
              </a:xfrm>
            </p:grpSpPr>
            <p:sp>
              <p:nvSpPr>
                <p:cNvPr id="79962" name="Oval 58"/>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63" name="Group 59"/>
                <p:cNvGrpSpPr>
                  <a:grpSpLocks/>
                </p:cNvGrpSpPr>
                <p:nvPr/>
              </p:nvGrpSpPr>
              <p:grpSpPr bwMode="auto">
                <a:xfrm>
                  <a:off x="2865" y="2576"/>
                  <a:ext cx="505" cy="484"/>
                  <a:chOff x="2865" y="2576"/>
                  <a:chExt cx="505" cy="484"/>
                </a:xfrm>
              </p:grpSpPr>
              <p:sp>
                <p:nvSpPr>
                  <p:cNvPr id="79964" name="Rectangle 60"/>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65" name="Rectangle 61"/>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66" name="Arc 62"/>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67" name="Arc 63"/>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55" name="Group 64"/>
              <p:cNvGrpSpPr>
                <a:grpSpLocks/>
              </p:cNvGrpSpPr>
              <p:nvPr/>
            </p:nvGrpSpPr>
            <p:grpSpPr bwMode="auto">
              <a:xfrm>
                <a:off x="2339" y="2285"/>
                <a:ext cx="506" cy="768"/>
                <a:chOff x="2339" y="2285"/>
                <a:chExt cx="506" cy="768"/>
              </a:xfrm>
            </p:grpSpPr>
            <p:sp>
              <p:nvSpPr>
                <p:cNvPr id="79956" name="Oval 65"/>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57" name="Group 66"/>
                <p:cNvGrpSpPr>
                  <a:grpSpLocks/>
                </p:cNvGrpSpPr>
                <p:nvPr/>
              </p:nvGrpSpPr>
              <p:grpSpPr bwMode="auto">
                <a:xfrm>
                  <a:off x="2339" y="2569"/>
                  <a:ext cx="506" cy="484"/>
                  <a:chOff x="2339" y="2569"/>
                  <a:chExt cx="506" cy="484"/>
                </a:xfrm>
              </p:grpSpPr>
              <p:sp>
                <p:nvSpPr>
                  <p:cNvPr id="79958" name="Rectangle 67"/>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59" name="Rectangle 68"/>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60" name="Arc 69"/>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61" name="Arc 70"/>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5" name="Line 71"/>
          <p:cNvSpPr>
            <a:spLocks noChangeShapeType="1"/>
          </p:cNvSpPr>
          <p:nvPr/>
        </p:nvSpPr>
        <p:spPr bwMode="auto">
          <a:xfrm>
            <a:off x="79375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grpSp>
        <p:nvGrpSpPr>
          <p:cNvPr id="79916" name="Group 72"/>
          <p:cNvGrpSpPr>
            <a:grpSpLocks/>
          </p:cNvGrpSpPr>
          <p:nvPr/>
        </p:nvGrpSpPr>
        <p:grpSpPr bwMode="auto">
          <a:xfrm>
            <a:off x="304800" y="3937000"/>
            <a:ext cx="609600" cy="609600"/>
            <a:chOff x="2160" y="2640"/>
            <a:chExt cx="1417" cy="1111"/>
          </a:xfrm>
        </p:grpSpPr>
        <p:grpSp>
          <p:nvGrpSpPr>
            <p:cNvPr id="79922" name="Group 73"/>
            <p:cNvGrpSpPr>
              <a:grpSpLocks/>
            </p:cNvGrpSpPr>
            <p:nvPr/>
          </p:nvGrpSpPr>
          <p:grpSpPr bwMode="auto">
            <a:xfrm flipH="1">
              <a:off x="2160" y="2640"/>
              <a:ext cx="410" cy="752"/>
              <a:chOff x="3300" y="2016"/>
              <a:chExt cx="410" cy="752"/>
            </a:xfrm>
          </p:grpSpPr>
          <p:grpSp>
            <p:nvGrpSpPr>
              <p:cNvPr id="79945" name="Group 74"/>
              <p:cNvGrpSpPr>
                <a:grpSpLocks/>
              </p:cNvGrpSpPr>
              <p:nvPr/>
            </p:nvGrpSpPr>
            <p:grpSpPr bwMode="auto">
              <a:xfrm>
                <a:off x="3300" y="2249"/>
                <a:ext cx="410" cy="519"/>
                <a:chOff x="3300" y="2249"/>
                <a:chExt cx="410" cy="519"/>
              </a:xfrm>
            </p:grpSpPr>
            <p:sp>
              <p:nvSpPr>
                <p:cNvPr id="79947" name="Rectangle 7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48" name="Rectangle 7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49" name="Arc 7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50" name="Arc 7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46" name="Oval 7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23" name="Group 80"/>
            <p:cNvGrpSpPr>
              <a:grpSpLocks/>
            </p:cNvGrpSpPr>
            <p:nvPr/>
          </p:nvGrpSpPr>
          <p:grpSpPr bwMode="auto">
            <a:xfrm flipH="1">
              <a:off x="3168" y="2640"/>
              <a:ext cx="409" cy="752"/>
              <a:chOff x="2079" y="2016"/>
              <a:chExt cx="409" cy="752"/>
            </a:xfrm>
          </p:grpSpPr>
          <p:grpSp>
            <p:nvGrpSpPr>
              <p:cNvPr id="79939" name="Group 81"/>
              <p:cNvGrpSpPr>
                <a:grpSpLocks/>
              </p:cNvGrpSpPr>
              <p:nvPr/>
            </p:nvGrpSpPr>
            <p:grpSpPr bwMode="auto">
              <a:xfrm>
                <a:off x="2079" y="2249"/>
                <a:ext cx="409" cy="519"/>
                <a:chOff x="2079" y="2249"/>
                <a:chExt cx="409" cy="519"/>
              </a:xfrm>
            </p:grpSpPr>
            <p:sp>
              <p:nvSpPr>
                <p:cNvPr id="79941" name="Rectangle 8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42" name="Rectangle 8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43" name="Arc 8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44" name="Arc 8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40" name="Oval 8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24" name="Group 87"/>
            <p:cNvGrpSpPr>
              <a:grpSpLocks/>
            </p:cNvGrpSpPr>
            <p:nvPr/>
          </p:nvGrpSpPr>
          <p:grpSpPr bwMode="auto">
            <a:xfrm>
              <a:off x="2352" y="2976"/>
              <a:ext cx="1031" cy="775"/>
              <a:chOff x="2339" y="2285"/>
              <a:chExt cx="1031" cy="775"/>
            </a:xfrm>
          </p:grpSpPr>
          <p:grpSp>
            <p:nvGrpSpPr>
              <p:cNvPr id="79925" name="Group 88"/>
              <p:cNvGrpSpPr>
                <a:grpSpLocks/>
              </p:cNvGrpSpPr>
              <p:nvPr/>
            </p:nvGrpSpPr>
            <p:grpSpPr bwMode="auto">
              <a:xfrm>
                <a:off x="2865" y="2292"/>
                <a:ext cx="505" cy="768"/>
                <a:chOff x="2865" y="2292"/>
                <a:chExt cx="505" cy="768"/>
              </a:xfrm>
            </p:grpSpPr>
            <p:sp>
              <p:nvSpPr>
                <p:cNvPr id="79933" name="Oval 8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34" name="Group 90"/>
                <p:cNvGrpSpPr>
                  <a:grpSpLocks/>
                </p:cNvGrpSpPr>
                <p:nvPr/>
              </p:nvGrpSpPr>
              <p:grpSpPr bwMode="auto">
                <a:xfrm>
                  <a:off x="2865" y="2576"/>
                  <a:ext cx="505" cy="484"/>
                  <a:chOff x="2865" y="2576"/>
                  <a:chExt cx="505" cy="484"/>
                </a:xfrm>
              </p:grpSpPr>
              <p:sp>
                <p:nvSpPr>
                  <p:cNvPr id="79935" name="Rectangle 9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36" name="Rectangle 9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37" name="Arc 9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38" name="Arc 9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26" name="Group 95"/>
              <p:cNvGrpSpPr>
                <a:grpSpLocks/>
              </p:cNvGrpSpPr>
              <p:nvPr/>
            </p:nvGrpSpPr>
            <p:grpSpPr bwMode="auto">
              <a:xfrm>
                <a:off x="2339" y="2285"/>
                <a:ext cx="506" cy="768"/>
                <a:chOff x="2339" y="2285"/>
                <a:chExt cx="506" cy="768"/>
              </a:xfrm>
            </p:grpSpPr>
            <p:sp>
              <p:nvSpPr>
                <p:cNvPr id="79927" name="Oval 9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28" name="Group 97"/>
                <p:cNvGrpSpPr>
                  <a:grpSpLocks/>
                </p:cNvGrpSpPr>
                <p:nvPr/>
              </p:nvGrpSpPr>
              <p:grpSpPr bwMode="auto">
                <a:xfrm>
                  <a:off x="2339" y="2569"/>
                  <a:ext cx="506" cy="484"/>
                  <a:chOff x="2339" y="2569"/>
                  <a:chExt cx="506" cy="484"/>
                </a:xfrm>
              </p:grpSpPr>
              <p:sp>
                <p:nvSpPr>
                  <p:cNvPr id="79929" name="Rectangle 9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30" name="Rectangle 9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31" name="Arc 10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32" name="Arc 10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7" name="Line 102"/>
          <p:cNvSpPr>
            <a:spLocks noChangeShapeType="1"/>
          </p:cNvSpPr>
          <p:nvPr/>
        </p:nvSpPr>
        <p:spPr bwMode="auto">
          <a:xfrm>
            <a:off x="6096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sp>
        <p:nvSpPr>
          <p:cNvPr id="79918" name="Rectangle 103"/>
          <p:cNvSpPr>
            <a:spLocks noChangeArrowheads="1"/>
          </p:cNvSpPr>
          <p:nvPr/>
        </p:nvSpPr>
        <p:spPr bwMode="auto">
          <a:xfrm>
            <a:off x="990600" y="2362200"/>
            <a:ext cx="2514600" cy="4191000"/>
          </a:xfrm>
          <a:prstGeom prst="rect">
            <a:avLst/>
          </a:prstGeom>
          <a:noFill/>
          <a:ln w="44450">
            <a:solidFill>
              <a:srgbClr val="FF0000"/>
            </a:solidFill>
            <a:miter lim="800000"/>
            <a:headEnd/>
            <a:tailEnd/>
          </a:ln>
        </p:spPr>
        <p:txBody>
          <a:bodyPr wrap="none" anchor="ctr"/>
          <a:lstStyle/>
          <a:p>
            <a:endParaRPr lang="en-US"/>
          </a:p>
        </p:txBody>
      </p:sp>
      <p:sp>
        <p:nvSpPr>
          <p:cNvPr id="79921" name="Rectangle 106"/>
          <p:cNvSpPr>
            <a:spLocks noChangeArrowheads="1"/>
          </p:cNvSpPr>
          <p:nvPr/>
        </p:nvSpPr>
        <p:spPr bwMode="auto">
          <a:xfrm>
            <a:off x="1219200" y="5638800"/>
            <a:ext cx="1295400" cy="3302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7A34AF98-598C-4AB4-B378-6FCE9330AB62}" type="slidenum">
              <a:rPr lang="en-US" smtClean="0"/>
              <a:pPr/>
              <a:t>13</a:t>
            </a:fld>
            <a:endParaRPr lang="en-US"/>
          </a:p>
        </p:txBody>
      </p:sp>
      <p:sp>
        <p:nvSpPr>
          <p:cNvPr id="16387" name="Rectangle 6"/>
          <p:cNvSpPr>
            <a:spLocks noGrp="1" noChangeArrowheads="1"/>
          </p:cNvSpPr>
          <p:nvPr>
            <p:ph type="title"/>
          </p:nvPr>
        </p:nvSpPr>
        <p:spPr>
          <a:xfrm>
            <a:off x="457200" y="0"/>
            <a:ext cx="8229600" cy="944563"/>
          </a:xfrm>
        </p:spPr>
        <p:txBody>
          <a:bodyPr/>
          <a:lstStyle/>
          <a:p>
            <a:pPr eaLnBrk="1" hangingPunct="1"/>
            <a:r>
              <a:rPr lang="en-US" sz="3200" dirty="0"/>
              <a:t>Integrated Digital Event Archive and Library (IDEAL) stakeholders</a:t>
            </a:r>
          </a:p>
        </p:txBody>
      </p:sp>
      <p:pic>
        <p:nvPicPr>
          <p:cNvPr id="16388" name="Picture 5" descr="user info exchange"/>
          <p:cNvPicPr>
            <a:picLocks noGrp="1" noChangeAspect="1" noChangeArrowheads="1"/>
          </p:cNvPicPr>
          <p:nvPr>
            <p:ph idx="1"/>
          </p:nvPr>
        </p:nvPicPr>
        <p:blipFill>
          <a:blip r:embed="rId3" cstate="print"/>
          <a:srcRect/>
          <a:stretch>
            <a:fillRect/>
          </a:stretch>
        </p:blipFill>
        <p:spPr>
          <a:xfrm>
            <a:off x="558800" y="944563"/>
            <a:ext cx="8128000" cy="60960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77341"/>
          </a:xfrm>
        </p:spPr>
        <p:txBody>
          <a:bodyPr>
            <a:noAutofit/>
          </a:bodyPr>
          <a:lstStyle/>
          <a:p>
            <a:r>
              <a:rPr lang="en-US" sz="4000" b="1" dirty="0">
                <a:solidFill>
                  <a:srgbClr val="292934"/>
                </a:solidFill>
              </a:rPr>
              <a:t>Integrated Digital Event Archiving and Library (IDEAL)</a:t>
            </a:r>
          </a:p>
        </p:txBody>
      </p:sp>
      <p:sp>
        <p:nvSpPr>
          <p:cNvPr id="6" name="Content Placeholder 5"/>
          <p:cNvSpPr>
            <a:spLocks noGrp="1"/>
          </p:cNvSpPr>
          <p:nvPr>
            <p:ph idx="1"/>
          </p:nvPr>
        </p:nvSpPr>
        <p:spPr>
          <a:xfrm>
            <a:off x="-76200" y="1905000"/>
            <a:ext cx="2451100" cy="4243458"/>
          </a:xfrm>
        </p:spPr>
        <p:txBody>
          <a:bodyPr>
            <a:normAutofit fontScale="92500" lnSpcReduction="10000"/>
          </a:bodyPr>
          <a:lstStyle/>
          <a:p>
            <a:r>
              <a:rPr lang="en-US" sz="2100" dirty="0"/>
              <a:t>Over 11 terabytes of webpages and about 1 billion tweets</a:t>
            </a:r>
          </a:p>
          <a:p>
            <a:r>
              <a:rPr lang="en-US" sz="2100" dirty="0"/>
              <a:t>natural disasters (earthquakes, storms, floods)</a:t>
            </a:r>
          </a:p>
          <a:p>
            <a:r>
              <a:rPr lang="en-US" sz="2100" dirty="0"/>
              <a:t>man-made disasters (protests, terrorism, conflicts)</a:t>
            </a:r>
          </a:p>
          <a:p>
            <a:r>
              <a:rPr lang="en-US" sz="2100" dirty="0"/>
              <a:t>Community events</a:t>
            </a:r>
          </a:p>
          <a:p>
            <a:endParaRPr lang="en-US" dirty="0"/>
          </a:p>
        </p:txBody>
      </p:sp>
      <p:pic>
        <p:nvPicPr>
          <p:cNvPr id="3" name="Picture 2"/>
          <p:cNvPicPr>
            <a:picLocks noChangeAspect="1"/>
          </p:cNvPicPr>
          <p:nvPr/>
        </p:nvPicPr>
        <p:blipFill>
          <a:blip r:embed="rId3"/>
          <a:stretch>
            <a:fillRect/>
          </a:stretch>
        </p:blipFill>
        <p:spPr>
          <a:xfrm>
            <a:off x="2286000" y="1474412"/>
            <a:ext cx="7010400" cy="5070594"/>
          </a:xfrm>
          <a:prstGeom prst="rect">
            <a:avLst/>
          </a:prstGeom>
        </p:spPr>
      </p:pic>
    </p:spTree>
    <p:extLst>
      <p:ext uri="{BB962C8B-B14F-4D97-AF65-F5344CB8AC3E}">
        <p14:creationId xmlns:p14="http://schemas.microsoft.com/office/powerpoint/2010/main" val="2053812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994172"/>
          </a:xfrm>
        </p:spPr>
        <p:txBody>
          <a:bodyPr/>
          <a:lstStyle/>
          <a:p>
            <a:r>
              <a:rPr lang="en-US" dirty="0"/>
              <a:t>Event Focused Crawler</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l="-8039" r="-8039"/>
          <a:stretch>
            <a:fillRect/>
          </a:stretch>
        </p:blipFill>
        <p:spPr bwMode="auto">
          <a:xfrm>
            <a:off x="228601" y="1143000"/>
            <a:ext cx="8610600" cy="5105399"/>
          </a:xfrm>
          <a:prstGeom prst="rect">
            <a:avLst/>
          </a:prstGeom>
          <a:noFill/>
          <a:ln>
            <a:noFill/>
          </a:ln>
        </p:spPr>
      </p:pic>
      <p:sp>
        <p:nvSpPr>
          <p:cNvPr id="5" name="Rectangle 4"/>
          <p:cNvSpPr/>
          <p:nvPr/>
        </p:nvSpPr>
        <p:spPr>
          <a:xfrm>
            <a:off x="2033216" y="2057401"/>
            <a:ext cx="1451052" cy="1975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114800" y="6324600"/>
            <a:ext cx="2172390" cy="369332"/>
          </a:xfrm>
          <a:prstGeom prst="rect">
            <a:avLst/>
          </a:prstGeom>
          <a:noFill/>
        </p:spPr>
        <p:txBody>
          <a:bodyPr wrap="none" rtlCol="0">
            <a:spAutoFit/>
          </a:bodyPr>
          <a:lstStyle/>
          <a:p>
            <a:r>
              <a:rPr lang="en-US" dirty="0"/>
              <a:t>Focus of research</a:t>
            </a:r>
          </a:p>
        </p:txBody>
      </p:sp>
      <p:sp>
        <p:nvSpPr>
          <p:cNvPr id="3" name="Rectangle 2"/>
          <p:cNvSpPr/>
          <p:nvPr/>
        </p:nvSpPr>
        <p:spPr>
          <a:xfrm>
            <a:off x="1485900" y="1751978"/>
            <a:ext cx="1581150" cy="1875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78820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r>
              <a:rPr lang="en-US" sz="3600" b="1" dirty="0"/>
              <a:t>PAKDD 2019 (Ahuja et al.)</a:t>
            </a:r>
            <a:br>
              <a:rPr lang="en-US" sz="2800" b="1" dirty="0"/>
            </a:br>
            <a:r>
              <a:rPr lang="en-US" sz="2400" b="1" dirty="0"/>
              <a:t>A Probabilistic </a:t>
            </a:r>
            <a:r>
              <a:rPr lang="en-US" sz="2400" b="1" dirty="0" err="1"/>
              <a:t>Spatio</a:t>
            </a:r>
            <a:r>
              <a:rPr lang="en-US" sz="2400" b="1" dirty="0"/>
              <a:t>-Temporal Model for Event Detection</a:t>
            </a:r>
          </a:p>
        </p:txBody>
      </p:sp>
      <p:sp>
        <p:nvSpPr>
          <p:cNvPr id="3" name="Content Placeholder 2"/>
          <p:cNvSpPr>
            <a:spLocks noGrp="1"/>
          </p:cNvSpPr>
          <p:nvPr>
            <p:ph idx="1"/>
          </p:nvPr>
        </p:nvSpPr>
        <p:spPr>
          <a:xfrm>
            <a:off x="57150" y="1295400"/>
            <a:ext cx="9029700" cy="5248759"/>
          </a:xfrm>
        </p:spPr>
        <p:txBody>
          <a:bodyPr/>
          <a:lstStyle/>
          <a:p>
            <a:pPr>
              <a:spcBef>
                <a:spcPts val="1800"/>
              </a:spcBef>
            </a:pPr>
            <a:r>
              <a:rPr lang="en-US" sz="2400" dirty="0"/>
              <a:t>Tweets from June to December 2016: 715K sample</a:t>
            </a:r>
          </a:p>
          <a:p>
            <a:pPr>
              <a:spcBef>
                <a:spcPts val="1800"/>
              </a:spcBef>
            </a:pPr>
            <a:r>
              <a:rPr lang="en-US" sz="2400" dirty="0"/>
              <a:t>Washington Post for all of 2016: 148,769 news articles</a:t>
            </a:r>
          </a:p>
          <a:p>
            <a:pPr>
              <a:spcBef>
                <a:spcPts val="1800"/>
              </a:spcBef>
            </a:pPr>
            <a:r>
              <a:rPr lang="en-US" sz="2400" dirty="0"/>
              <a:t>STED: </a:t>
            </a:r>
            <a:r>
              <a:rPr lang="en-US" sz="2400" dirty="0" err="1"/>
              <a:t>Spatio</a:t>
            </a:r>
            <a:r>
              <a:rPr lang="en-US" sz="2400" dirty="0"/>
              <a:t>-Temporal Event Detection</a:t>
            </a:r>
          </a:p>
          <a:p>
            <a:pPr>
              <a:spcBef>
                <a:spcPts val="1800"/>
              </a:spcBef>
            </a:pPr>
            <a:r>
              <a:rPr lang="en-US" sz="2400" dirty="0"/>
              <a:t>Generative model for collection with E events</a:t>
            </a:r>
          </a:p>
          <a:p>
            <a:pPr>
              <a:spcBef>
                <a:spcPts val="1800"/>
              </a:spcBef>
            </a:pPr>
            <a:r>
              <a:rPr lang="en-US" sz="2400" dirty="0"/>
              <a:t>When: temporal mean and variance for an event</a:t>
            </a:r>
          </a:p>
          <a:p>
            <a:pPr>
              <a:spcBef>
                <a:spcPts val="1800"/>
              </a:spcBef>
            </a:pPr>
            <a:r>
              <a:rPr lang="en-US" sz="2400" dirty="0"/>
              <a:t>Where: one or more (R) regions, each with geographical center and corresponding covariance</a:t>
            </a:r>
          </a:p>
          <a:p>
            <a:pPr>
              <a:spcBef>
                <a:spcPts val="1800"/>
              </a:spcBef>
            </a:pPr>
            <a:r>
              <a:rPr lang="en-US" sz="2400" dirty="0"/>
              <a:t>What: set of (K) topics describing event</a:t>
            </a:r>
          </a:p>
          <a:p>
            <a:pPr>
              <a:spcBef>
                <a:spcPts val="1800"/>
              </a:spcBef>
            </a:pPr>
            <a:r>
              <a:rPr lang="en-US" sz="2400" dirty="0"/>
              <a:t>Better than: LDA, </a:t>
            </a:r>
            <a:r>
              <a:rPr lang="en-US" sz="2400" dirty="0" err="1"/>
              <a:t>GeoFolk</a:t>
            </a:r>
            <a:r>
              <a:rPr lang="en-US" sz="2400" dirty="0"/>
              <a:t>, BGM, and STED-T (tweets only) </a:t>
            </a:r>
          </a:p>
          <a:p>
            <a:pPr>
              <a:spcBef>
                <a:spcPts val="1800"/>
              </a:spcBef>
            </a:pPr>
            <a:endParaRPr lang="en-US" sz="2400" dirty="0"/>
          </a:p>
          <a:p>
            <a:endParaRPr lang="en-US" sz="2400"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16</a:t>
            </a:fld>
            <a:endParaRPr lang="en-US" dirty="0"/>
          </a:p>
        </p:txBody>
      </p:sp>
    </p:spTree>
    <p:extLst>
      <p:ext uri="{BB962C8B-B14F-4D97-AF65-F5344CB8AC3E}">
        <p14:creationId xmlns:p14="http://schemas.microsoft.com/office/powerpoint/2010/main" val="1563392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367813B4-C5C8-42A2-8CD1-1F37B06AA264}" type="slidenum">
              <a:rPr lang="en-US" smtClean="0"/>
              <a:pPr>
                <a:defRPr/>
              </a:pPr>
              <a:t>17</a:t>
            </a:fld>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8192607"/>
              </p:ext>
            </p:extLst>
          </p:nvPr>
        </p:nvGraphicFramePr>
        <p:xfrm>
          <a:off x="76200" y="76200"/>
          <a:ext cx="5257800" cy="6726621"/>
        </p:xfrm>
        <a:graphic>
          <a:graphicData uri="http://schemas.openxmlformats.org/presentationml/2006/ole">
            <mc:AlternateContent xmlns:mc="http://schemas.openxmlformats.org/markup-compatibility/2006">
              <mc:Choice xmlns:v="urn:schemas-microsoft-com:vml" Requires="v">
                <p:oleObj spid="_x0000_s577590" name="Document" r:id="rId3" imgW="6045200" imgH="7734300" progId="Word.Document.12">
                  <p:embed/>
                </p:oleObj>
              </mc:Choice>
              <mc:Fallback>
                <p:oleObj name="Document" r:id="rId3" imgW="6045200" imgH="7734300" progId="Word.Document.12">
                  <p:embed/>
                  <p:pic>
                    <p:nvPicPr>
                      <p:cNvPr id="0" name=""/>
                      <p:cNvPicPr/>
                      <p:nvPr/>
                    </p:nvPicPr>
                    <p:blipFill>
                      <a:blip r:embed="rId4"/>
                      <a:stretch>
                        <a:fillRect/>
                      </a:stretch>
                    </p:blipFill>
                    <p:spPr>
                      <a:xfrm>
                        <a:off x="76200" y="76200"/>
                        <a:ext cx="5257800" cy="6726621"/>
                      </a:xfrm>
                      <a:prstGeom prst="rect">
                        <a:avLst/>
                      </a:prstGeom>
                    </p:spPr>
                  </p:pic>
                </p:oleObj>
              </mc:Fallback>
            </mc:AlternateContent>
          </a:graphicData>
        </a:graphic>
      </p:graphicFrame>
      <p:sp>
        <p:nvSpPr>
          <p:cNvPr id="9" name="Rectangle 8"/>
          <p:cNvSpPr/>
          <p:nvPr/>
        </p:nvSpPr>
        <p:spPr>
          <a:xfrm>
            <a:off x="5410200" y="1371600"/>
            <a:ext cx="3853439" cy="3600986"/>
          </a:xfrm>
          <a:prstGeom prst="rect">
            <a:avLst/>
          </a:prstGeom>
          <a:noFill/>
        </p:spPr>
        <p:txBody>
          <a:bodyPr wrap="none" lIns="91440" tIns="45720" rIns="91440" bIns="45720">
            <a:spAutoFit/>
          </a:bodyPr>
          <a:lstStyle/>
          <a:p>
            <a:pPr algn="ctr"/>
            <a:r>
              <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GETAR:</a:t>
            </a:r>
          </a:p>
          <a:p>
            <a:pPr algn="ctr"/>
            <a:endPar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n-US" sz="44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Areas,</a:t>
            </a:r>
          </a:p>
          <a:p>
            <a:pPr algn="ctr"/>
            <a:r>
              <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Investigators,</a:t>
            </a:r>
          </a:p>
          <a:p>
            <a:pPr algn="ctr"/>
            <a:r>
              <a:rPr lang="en-US" sz="44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Courses</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99941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GETAR Architecture</a:t>
            </a:r>
            <a:br>
              <a:rPr lang="en-US" dirty="0"/>
            </a:br>
            <a:r>
              <a:rPr lang="en-US" sz="3200" dirty="0"/>
              <a:t>Global Event and Trend Archive Research</a:t>
            </a:r>
          </a:p>
        </p:txBody>
      </p:sp>
      <p:pic>
        <p:nvPicPr>
          <p:cNvPr id="8" name="Picture 7"/>
          <p:cNvPicPr/>
          <p:nvPr/>
        </p:nvPicPr>
        <p:blipFill>
          <a:blip r:embed="rId2"/>
          <a:stretch>
            <a:fillRect/>
          </a:stretch>
        </p:blipFill>
        <p:spPr>
          <a:xfrm>
            <a:off x="0" y="1676400"/>
            <a:ext cx="9296400" cy="4876800"/>
          </a:xfrm>
          <a:prstGeom prst="rect">
            <a:avLst/>
          </a:prstGeom>
        </p:spPr>
      </p:pic>
    </p:spTree>
    <p:extLst>
      <p:ext uri="{BB962C8B-B14F-4D97-AF65-F5344CB8AC3E}">
        <p14:creationId xmlns:p14="http://schemas.microsoft.com/office/powerpoint/2010/main" val="3268167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Fix water pipe</a:t>
            </a:r>
          </a:p>
          <a:p>
            <a:pPr lvl="1"/>
            <a:r>
              <a:rPr lang="en-US" dirty="0"/>
              <a:t>Water utility</a:t>
            </a:r>
          </a:p>
          <a:p>
            <a:pPr lvl="1"/>
            <a:r>
              <a:rPr lang="en-US" dirty="0"/>
              <a:t>city/town utility</a:t>
            </a:r>
          </a:p>
          <a:p>
            <a:r>
              <a:rPr lang="en-US" dirty="0"/>
              <a:t>Traffic</a:t>
            </a:r>
          </a:p>
          <a:p>
            <a:pPr lvl="1"/>
            <a:r>
              <a:rPr lang="en-US" dirty="0"/>
              <a:t>Police</a:t>
            </a:r>
          </a:p>
          <a:p>
            <a:r>
              <a:rPr lang="en-US" dirty="0"/>
              <a:t>Affected</a:t>
            </a:r>
          </a:p>
          <a:p>
            <a:pPr lvl="1"/>
            <a:r>
              <a:rPr lang="en-US" dirty="0"/>
              <a:t>Citizen</a:t>
            </a:r>
          </a:p>
          <a:p>
            <a:r>
              <a:rPr lang="en-US" dirty="0"/>
              <a:t>Others </a:t>
            </a:r>
            <a:r>
              <a:rPr lang="is-IS" dirty="0"/>
              <a:t>…</a:t>
            </a:r>
            <a:endParaRPr lang="en-US" dirty="0"/>
          </a:p>
        </p:txBody>
      </p:sp>
      <p:sp>
        <p:nvSpPr>
          <p:cNvPr id="2" name="Title 1"/>
          <p:cNvSpPr>
            <a:spLocks noGrp="1"/>
          </p:cNvSpPr>
          <p:nvPr>
            <p:ph type="title"/>
          </p:nvPr>
        </p:nvSpPr>
        <p:spPr>
          <a:xfrm>
            <a:off x="-76200" y="152400"/>
            <a:ext cx="9296400" cy="1143000"/>
          </a:xfrm>
        </p:spPr>
        <p:txBody>
          <a:bodyPr/>
          <a:lstStyle/>
          <a:p>
            <a:r>
              <a:rPr lang="en-US" dirty="0"/>
              <a:t>Tweets: Who is involved in a WMB ?</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7800" y="1600200"/>
            <a:ext cx="3429000" cy="2374900"/>
          </a:xfrm>
          <a:prstGeom prst="rect">
            <a:avLst/>
          </a:prstGeom>
        </p:spPr>
      </p:pic>
      <p:sp>
        <p:nvSpPr>
          <p:cNvPr id="14" name="Rectangle 13"/>
          <p:cNvSpPr/>
          <p:nvPr/>
        </p:nvSpPr>
        <p:spPr>
          <a:xfrm>
            <a:off x="2837080" y="5414455"/>
            <a:ext cx="2004230" cy="276999"/>
          </a:xfrm>
          <a:prstGeom prst="rect">
            <a:avLst/>
          </a:prstGeom>
        </p:spPr>
        <p:txBody>
          <a:bodyPr wrap="square">
            <a:spAutoFit/>
          </a:bodyPr>
          <a:lstStyle/>
          <a:p>
            <a:r>
              <a:rPr lang="en-US" sz="1200">
                <a:latin typeface="ArialMT" charset="0"/>
              </a:rPr>
              <a:t>Lakewood, NJ, </a:t>
            </a:r>
            <a:r>
              <a:rPr lang="en-US" sz="1200" dirty="0">
                <a:latin typeface="ArialMT" charset="0"/>
              </a:rPr>
              <a:t>June. 2014</a:t>
            </a:r>
            <a:endParaRPr lang="en-US" sz="1200" dirty="0"/>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41797" y="4191017"/>
            <a:ext cx="3145003" cy="2358752"/>
          </a:xfrm>
          <a:prstGeom prst="rect">
            <a:avLst/>
          </a:prstGeom>
        </p:spPr>
      </p:pic>
      <p:sp>
        <p:nvSpPr>
          <p:cNvPr id="8" name="Rectangle 7"/>
          <p:cNvSpPr/>
          <p:nvPr/>
        </p:nvSpPr>
        <p:spPr>
          <a:xfrm>
            <a:off x="3018773" y="6308725"/>
            <a:ext cx="2611676" cy="276999"/>
          </a:xfrm>
          <a:prstGeom prst="rect">
            <a:avLst/>
          </a:prstGeom>
        </p:spPr>
        <p:txBody>
          <a:bodyPr wrap="square">
            <a:spAutoFit/>
          </a:bodyPr>
          <a:lstStyle/>
          <a:p>
            <a:r>
              <a:rPr lang="en-US" sz="1200" dirty="0">
                <a:latin typeface="ArialMT" charset="0"/>
              </a:rPr>
              <a:t>West Philadelphia, PA, June. 2015</a:t>
            </a:r>
            <a:endParaRPr lang="en-US" sz="1200" dirty="0"/>
          </a:p>
        </p:txBody>
      </p:sp>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52737" y="3328201"/>
            <a:ext cx="3173252" cy="2042192"/>
          </a:xfrm>
          <a:prstGeom prst="rect">
            <a:avLst/>
          </a:prstGeom>
        </p:spPr>
      </p:pic>
    </p:spTree>
    <p:extLst>
      <p:ext uri="{BB962C8B-B14F-4D97-AF65-F5344CB8AC3E}">
        <p14:creationId xmlns:p14="http://schemas.microsoft.com/office/powerpoint/2010/main" val="587751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685800"/>
          </a:xfrm>
        </p:spPr>
        <p:txBody>
          <a:bodyPr/>
          <a:lstStyle/>
          <a:p>
            <a:pPr eaLnBrk="1" hangingPunct="1"/>
            <a:r>
              <a:rPr lang="en-US" b="1" dirty="0"/>
              <a:t>Acknowledgements</a:t>
            </a:r>
          </a:p>
        </p:txBody>
      </p:sp>
      <p:sp>
        <p:nvSpPr>
          <p:cNvPr id="34819" name="Content Placeholder 2"/>
          <p:cNvSpPr>
            <a:spLocks noGrp="1"/>
          </p:cNvSpPr>
          <p:nvPr>
            <p:ph idx="1"/>
          </p:nvPr>
        </p:nvSpPr>
        <p:spPr>
          <a:xfrm>
            <a:off x="26894" y="914400"/>
            <a:ext cx="9144000" cy="4525963"/>
          </a:xfrm>
        </p:spPr>
        <p:txBody>
          <a:bodyPr/>
          <a:lstStyle/>
          <a:p>
            <a:pPr eaLnBrk="1" hangingPunct="1">
              <a:spcBef>
                <a:spcPts val="300"/>
              </a:spcBef>
            </a:pPr>
            <a:r>
              <a:rPr lang="en-US" sz="2000" dirty="0"/>
              <a:t>Mentors (MIT: </a:t>
            </a:r>
            <a:r>
              <a:rPr lang="en-US" sz="2000" dirty="0" err="1"/>
              <a:t>Licklider</a:t>
            </a:r>
            <a:r>
              <a:rPr lang="en-US" sz="2000" dirty="0"/>
              <a:t>, Kessler; Cornell: Salton)</a:t>
            </a:r>
          </a:p>
          <a:p>
            <a:pPr eaLnBrk="1" hangingPunct="1">
              <a:spcBef>
                <a:spcPts val="300"/>
              </a:spcBef>
            </a:pPr>
            <a:endParaRPr lang="en-US" sz="1600" dirty="0"/>
          </a:p>
          <a:p>
            <a:pPr eaLnBrk="1" hangingPunct="1">
              <a:spcBef>
                <a:spcPts val="300"/>
              </a:spcBef>
            </a:pPr>
            <a:r>
              <a:rPr lang="en-US" sz="2000" dirty="0"/>
              <a:t>Virginia Tech, CS (ECE), Digital Library Research Laboratory (DLRL)</a:t>
            </a:r>
          </a:p>
          <a:p>
            <a:pPr eaLnBrk="1" hangingPunct="1">
              <a:spcBef>
                <a:spcPts val="300"/>
              </a:spcBef>
            </a:pPr>
            <a:r>
              <a:rPr lang="en-US" sz="2000" dirty="0"/>
              <a:t>NSF and many other sponsors; VT </a:t>
            </a:r>
            <a:r>
              <a:rPr lang="en-US" sz="2000"/>
              <a:t>Centers: CHCI</a:t>
            </a:r>
            <a:r>
              <a:rPr lang="en-US" sz="2000" dirty="0"/>
              <a:t>, DAC, GCC, VTCAR </a:t>
            </a:r>
          </a:p>
          <a:p>
            <a:pPr eaLnBrk="1" hangingPunct="1">
              <a:spcBef>
                <a:spcPts val="300"/>
              </a:spcBef>
            </a:pPr>
            <a:endParaRPr lang="en-US" sz="1600" dirty="0"/>
          </a:p>
          <a:p>
            <a:pPr eaLnBrk="1" hangingPunct="1">
              <a:spcBef>
                <a:spcPts val="300"/>
              </a:spcBef>
            </a:pPr>
            <a:r>
              <a:rPr lang="en-US" sz="2000" dirty="0"/>
              <a:t>Students, colleagues, co-investigators (selected):</a:t>
            </a:r>
          </a:p>
          <a:p>
            <a:pPr eaLnBrk="1" hangingPunct="1">
              <a:spcBef>
                <a:spcPts val="300"/>
              </a:spcBef>
            </a:pPr>
            <a:r>
              <a:rPr lang="en-US" sz="1800" dirty="0" err="1"/>
              <a:t>Ghaleb</a:t>
            </a:r>
            <a:r>
              <a:rPr lang="en-US" sz="1800" dirty="0"/>
              <a:t> Abdulla, Monika Akbar, </a:t>
            </a:r>
            <a:r>
              <a:rPr lang="en-US" sz="1800" dirty="0" err="1"/>
              <a:t>Hamed</a:t>
            </a:r>
            <a:r>
              <a:rPr lang="en-US" sz="1800" dirty="0"/>
              <a:t> </a:t>
            </a:r>
            <a:r>
              <a:rPr lang="en-US" sz="1800" dirty="0" err="1"/>
              <a:t>Alhoori</a:t>
            </a:r>
            <a:r>
              <a:rPr lang="en-US" sz="1800" dirty="0"/>
              <a:t>, </a:t>
            </a:r>
            <a:r>
              <a:rPr lang="en-US" sz="1800" b="1" dirty="0"/>
              <a:t>Aman Ahuja, </a:t>
            </a:r>
            <a:r>
              <a:rPr lang="en-US" sz="1800" dirty="0"/>
              <a:t>Pranav Angara, </a:t>
            </a:r>
            <a:r>
              <a:rPr lang="en-US" sz="1800" b="1" dirty="0"/>
              <a:t>Ashish </a:t>
            </a:r>
            <a:r>
              <a:rPr lang="en-US" sz="1800" b="1" dirty="0" err="1"/>
              <a:t>Baghudana</a:t>
            </a:r>
            <a:r>
              <a:rPr lang="en-US" sz="1800" b="1" dirty="0"/>
              <a:t>, Jefferson Bailey, Abigail Bartolome, </a:t>
            </a:r>
            <a:r>
              <a:rPr lang="en-US" sz="1800" dirty="0"/>
              <a:t>Warren Bickel, </a:t>
            </a:r>
            <a:r>
              <a:rPr lang="en-US" sz="1800" b="1" dirty="0"/>
              <a:t>Matthew Bock,</a:t>
            </a:r>
            <a:r>
              <a:rPr lang="en-US" sz="1800" dirty="0"/>
              <a:t> Boots Cassel, </a:t>
            </a:r>
            <a:r>
              <a:rPr lang="en-US" sz="1800" b="1" dirty="0"/>
              <a:t>Saurabh </a:t>
            </a:r>
            <a:r>
              <a:rPr lang="en-US" sz="1800" b="1" dirty="0" err="1"/>
              <a:t>Chakrvarty</a:t>
            </a:r>
            <a:r>
              <a:rPr lang="en-US" sz="1800" b="1" dirty="0"/>
              <a:t>, Prashant Chandrasekar, </a:t>
            </a:r>
            <a:r>
              <a:rPr lang="en-US" sz="1800" dirty="0" err="1"/>
              <a:t>Yinlin</a:t>
            </a:r>
            <a:r>
              <a:rPr lang="en-US" sz="1800" dirty="0"/>
              <a:t> Chen, Kiran </a:t>
            </a:r>
            <a:r>
              <a:rPr lang="en-US" sz="1800" dirty="0" err="1"/>
              <a:t>Chitturi</a:t>
            </a:r>
            <a:r>
              <a:rPr lang="en-US" sz="1800" dirty="0"/>
              <a:t>,  Lois Delcambre, </a:t>
            </a:r>
            <a:r>
              <a:rPr lang="en-US" sz="1800" dirty="0" err="1"/>
              <a:t>Noha</a:t>
            </a:r>
            <a:r>
              <a:rPr lang="en-US" sz="1800" dirty="0"/>
              <a:t> </a:t>
            </a:r>
            <a:r>
              <a:rPr lang="en-US" sz="1800" dirty="0" err="1"/>
              <a:t>ElSherbiny</a:t>
            </a:r>
            <a:r>
              <a:rPr lang="en-US" sz="1800" dirty="0"/>
              <a:t>, </a:t>
            </a:r>
            <a:r>
              <a:rPr lang="en-US" sz="1800" b="1" dirty="0"/>
              <a:t>Mary English, </a:t>
            </a:r>
            <a:r>
              <a:rPr lang="en-US" sz="1800" dirty="0"/>
              <a:t>Alexandre Falcao, </a:t>
            </a:r>
            <a:r>
              <a:rPr lang="en-US" sz="1800" dirty="0" err="1"/>
              <a:t>Weiguo</a:t>
            </a:r>
            <a:r>
              <a:rPr lang="en-US" sz="1800" dirty="0"/>
              <a:t> Fan, Eric </a:t>
            </a:r>
            <a:r>
              <a:rPr lang="en-US" sz="1800" dirty="0" err="1"/>
              <a:t>Fouh</a:t>
            </a:r>
            <a:r>
              <a:rPr lang="en-US" sz="1800" dirty="0"/>
              <a:t>, Chris Franck, Rick </a:t>
            </a:r>
            <a:r>
              <a:rPr lang="en-US" sz="1800" dirty="0" err="1"/>
              <a:t>Furuta</a:t>
            </a:r>
            <a:r>
              <a:rPr lang="en-US" sz="1800" dirty="0"/>
              <a:t>, </a:t>
            </a:r>
            <a:r>
              <a:rPr lang="en-US" sz="1800" b="1" dirty="0"/>
              <a:t>Andrej </a:t>
            </a:r>
            <a:r>
              <a:rPr lang="en-US" sz="1800" b="1" dirty="0" err="1"/>
              <a:t>Galad</a:t>
            </a:r>
            <a:r>
              <a:rPr lang="en-US" sz="1800" b="1" dirty="0"/>
              <a:t>, </a:t>
            </a:r>
            <a:r>
              <a:rPr lang="en-US" sz="1800" dirty="0" err="1"/>
              <a:t>Ayush</a:t>
            </a:r>
            <a:r>
              <a:rPr lang="en-US" sz="1800" dirty="0"/>
              <a:t> </a:t>
            </a:r>
            <a:r>
              <a:rPr lang="en-US" sz="1800" dirty="0" err="1"/>
              <a:t>Ganotra</a:t>
            </a:r>
            <a:r>
              <a:rPr lang="en-US" sz="1800" dirty="0"/>
              <a:t>, Lee Giles, Marcos André Gonçalves, Doug Gorton, </a:t>
            </a:r>
            <a:r>
              <a:rPr lang="en-US" sz="1800" b="1" dirty="0"/>
              <a:t>Richard </a:t>
            </a:r>
            <a:r>
              <a:rPr lang="en-US" sz="1800" b="1" dirty="0" err="1"/>
              <a:t>Gruss</a:t>
            </a:r>
            <a:r>
              <a:rPr lang="en-US" sz="1800" b="1" dirty="0"/>
              <a:t>, </a:t>
            </a:r>
            <a:r>
              <a:rPr lang="en-US" sz="1800" dirty="0"/>
              <a:t>Islam </a:t>
            </a:r>
            <a:r>
              <a:rPr lang="en-US" sz="1800" dirty="0" err="1"/>
              <a:t>Harb</a:t>
            </a:r>
            <a:r>
              <a:rPr lang="en-US" sz="1800" dirty="0"/>
              <a:t>, S.M. </a:t>
            </a:r>
            <a:r>
              <a:rPr lang="en-US" sz="1800" dirty="0" err="1"/>
              <a:t>Shamimul</a:t>
            </a:r>
            <a:r>
              <a:rPr lang="en-US" sz="1800" dirty="0"/>
              <a:t> Hasan, </a:t>
            </a:r>
            <a:r>
              <a:rPr lang="en-US" sz="1800" b="1" dirty="0"/>
              <a:t>Bill Ingram, Tarek </a:t>
            </a:r>
            <a:r>
              <a:rPr lang="en-US" sz="1800" b="1" dirty="0" err="1"/>
              <a:t>Kanan</a:t>
            </a:r>
            <a:r>
              <a:rPr lang="en-US" sz="1800" b="1" dirty="0"/>
              <a:t>,</a:t>
            </a:r>
            <a:r>
              <a:rPr lang="en-US" sz="1800" dirty="0"/>
              <a:t> </a:t>
            </a:r>
            <a:r>
              <a:rPr lang="en-US" sz="1800" b="1" dirty="0"/>
              <a:t>Andrea Kavanaugh, </a:t>
            </a:r>
            <a:r>
              <a:rPr lang="en-US" sz="1800" dirty="0"/>
              <a:t>Nadia </a:t>
            </a:r>
            <a:r>
              <a:rPr lang="en-US" sz="1800" dirty="0" err="1"/>
              <a:t>Kozievitch</a:t>
            </a:r>
            <a:r>
              <a:rPr lang="en-US" sz="1800" dirty="0"/>
              <a:t>, Abhinav Kumar, Spencer Lee, </a:t>
            </a:r>
            <a:r>
              <a:rPr lang="en-US" sz="1800" b="1" dirty="0" err="1"/>
              <a:t>Sunshin</a:t>
            </a:r>
            <a:r>
              <a:rPr lang="en-US" sz="1800" b="1" dirty="0"/>
              <a:t> Lee, </a:t>
            </a:r>
            <a:r>
              <a:rPr lang="en-US" sz="1800" dirty="0"/>
              <a:t>Jonathan </a:t>
            </a:r>
            <a:r>
              <a:rPr lang="en-US" sz="1800" dirty="0" err="1"/>
              <a:t>Leidig</a:t>
            </a:r>
            <a:r>
              <a:rPr lang="en-US" sz="1800" dirty="0"/>
              <a:t>, Lin </a:t>
            </a:r>
            <a:r>
              <a:rPr lang="en-US" sz="1800" dirty="0" err="1"/>
              <a:t>Tzy</a:t>
            </a:r>
            <a:r>
              <a:rPr lang="en-US" sz="1800" dirty="0"/>
              <a:t> Li, </a:t>
            </a:r>
            <a:r>
              <a:rPr lang="en-US" sz="1800" b="1" dirty="0" err="1"/>
              <a:t>Liuqing</a:t>
            </a:r>
            <a:r>
              <a:rPr lang="en-US" sz="1800" b="1" dirty="0"/>
              <a:t> Li, Wei Lu, </a:t>
            </a:r>
            <a:r>
              <a:rPr lang="en-US" sz="1800" dirty="0"/>
              <a:t>Yi Ma, </a:t>
            </a:r>
            <a:r>
              <a:rPr lang="en-US" sz="1800" dirty="0" err="1"/>
              <a:t>Yufeng</a:t>
            </a:r>
            <a:r>
              <a:rPr lang="en-US" sz="1800" dirty="0"/>
              <a:t> Ma, </a:t>
            </a:r>
            <a:r>
              <a:rPr lang="en-US" sz="1800" b="1" dirty="0"/>
              <a:t>Mohamed Magdy, </a:t>
            </a:r>
            <a:r>
              <a:rPr lang="en-US" sz="1800" dirty="0"/>
              <a:t>Madhav </a:t>
            </a:r>
            <a:r>
              <a:rPr lang="en-US" sz="1800" dirty="0" err="1"/>
              <a:t>Marathe</a:t>
            </a:r>
            <a:r>
              <a:rPr lang="en-US" sz="1800" dirty="0"/>
              <a:t>, Uma Murthy, Pranav </a:t>
            </a:r>
            <a:r>
              <a:rPr lang="en-US" sz="1800" dirty="0" err="1"/>
              <a:t>Nakate</a:t>
            </a:r>
            <a:r>
              <a:rPr lang="en-US" sz="1800" dirty="0"/>
              <a:t>, </a:t>
            </a:r>
            <a:r>
              <a:rPr lang="en-US" sz="1800" dirty="0" err="1"/>
              <a:t>Sanghee</a:t>
            </a:r>
            <a:r>
              <a:rPr lang="en-US" sz="1800" dirty="0"/>
              <a:t> Oh, Sung </a:t>
            </a:r>
            <a:r>
              <a:rPr lang="en-US" sz="1800" dirty="0" err="1"/>
              <a:t>Hee</a:t>
            </a:r>
            <a:r>
              <a:rPr lang="en-US" sz="1800" dirty="0"/>
              <a:t> Park, </a:t>
            </a:r>
            <a:r>
              <a:rPr lang="en-US" sz="1800" dirty="0" err="1"/>
              <a:t>Denilson</a:t>
            </a:r>
            <a:r>
              <a:rPr lang="en-US" sz="1800" dirty="0"/>
              <a:t> Pereira, Jeffrey Pomerantz, </a:t>
            </a:r>
            <a:r>
              <a:rPr lang="en-US" sz="1800" dirty="0" err="1"/>
              <a:t>Sagnik</a:t>
            </a:r>
            <a:r>
              <a:rPr lang="en-US" sz="1800" dirty="0"/>
              <a:t> Ray Choudhury, </a:t>
            </a:r>
            <a:r>
              <a:rPr lang="en-US" sz="1800" dirty="0" err="1"/>
              <a:t>Naren</a:t>
            </a:r>
            <a:r>
              <a:rPr lang="en-US" sz="1800" dirty="0"/>
              <a:t> Ramakrishnan, </a:t>
            </a:r>
            <a:r>
              <a:rPr lang="en-US" sz="1800" b="1" dirty="0"/>
              <a:t>Chandan Reddy, </a:t>
            </a:r>
            <a:r>
              <a:rPr lang="en-US" sz="1800" dirty="0"/>
              <a:t>Rao Shen, Clifford Shaffer, </a:t>
            </a:r>
            <a:r>
              <a:rPr lang="en-US" sz="1800" b="1" dirty="0"/>
              <a:t>Steve Sheetz, Don Shoemaker, </a:t>
            </a:r>
            <a:r>
              <a:rPr lang="en-US" sz="1800" b="1" dirty="0" err="1"/>
              <a:t>Ziqian</a:t>
            </a:r>
            <a:r>
              <a:rPr lang="en-US" sz="1800" b="1" dirty="0"/>
              <a:t> Song, </a:t>
            </a:r>
            <a:r>
              <a:rPr lang="en-US" sz="1800" dirty="0"/>
              <a:t>Venkat Srinivasan, </a:t>
            </a:r>
            <a:r>
              <a:rPr lang="en-US" sz="1800" dirty="0" err="1"/>
              <a:t>Amirsina</a:t>
            </a:r>
            <a:r>
              <a:rPr lang="en-US" sz="1800" dirty="0"/>
              <a:t> </a:t>
            </a:r>
            <a:r>
              <a:rPr lang="en-US" sz="1800" dirty="0" err="1"/>
              <a:t>Torfi</a:t>
            </a:r>
            <a:r>
              <a:rPr lang="en-US" sz="1800" dirty="0"/>
              <a:t>, Ricardo Torres, </a:t>
            </a:r>
            <a:r>
              <a:rPr lang="en-US" sz="1800" dirty="0" err="1"/>
              <a:t>Xinyue</a:t>
            </a:r>
            <a:r>
              <a:rPr lang="en-US" sz="1800" dirty="0"/>
              <a:t> Wang, Barbara </a:t>
            </a:r>
            <a:r>
              <a:rPr lang="en-US" sz="1800" dirty="0" err="1"/>
              <a:t>Wildemuth</a:t>
            </a:r>
            <a:r>
              <a:rPr lang="en-US" sz="1800" dirty="0"/>
              <a:t>, </a:t>
            </a:r>
            <a:r>
              <a:rPr lang="en-US" sz="1800" b="1" dirty="0" err="1"/>
              <a:t>Zhiwu</a:t>
            </a:r>
            <a:r>
              <a:rPr lang="en-US" sz="1800" b="1" dirty="0"/>
              <a:t> </a:t>
            </a:r>
            <a:r>
              <a:rPr lang="en-US" sz="1800" b="1" dirty="0" err="1"/>
              <a:t>Xie</a:t>
            </a:r>
            <a:r>
              <a:rPr lang="en-US" sz="1800" b="1" dirty="0"/>
              <a:t>, </a:t>
            </a:r>
            <a:r>
              <a:rPr lang="en-US" sz="1800" dirty="0" err="1"/>
              <a:t>Seungwon</a:t>
            </a:r>
            <a:r>
              <a:rPr lang="en-US" sz="1800" dirty="0"/>
              <a:t> Yang, </a:t>
            </a:r>
            <a:r>
              <a:rPr lang="en-US" sz="1800" dirty="0" err="1"/>
              <a:t>Xiaoyan</a:t>
            </a:r>
            <a:r>
              <a:rPr lang="en-US" sz="1800" dirty="0"/>
              <a:t> Yu, Xuan Zhang, ...</a:t>
            </a:r>
            <a:endParaRPr lang="en-US" sz="1600" dirty="0"/>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9098127" cy="6858000"/>
          </a:xfrm>
          <a:prstGeom prst="rect">
            <a:avLst/>
          </a:prstGeom>
        </p:spPr>
      </p:pic>
      <p:sp>
        <p:nvSpPr>
          <p:cNvPr id="3" name="Rounded Rectangle 2"/>
          <p:cNvSpPr/>
          <p:nvPr/>
        </p:nvSpPr>
        <p:spPr>
          <a:xfrm>
            <a:off x="434340" y="1188720"/>
            <a:ext cx="1142999" cy="78867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t> </a:t>
            </a:r>
          </a:p>
        </p:txBody>
      </p:sp>
      <p:sp>
        <p:nvSpPr>
          <p:cNvPr id="4" name="Rounded Rectangle 3"/>
          <p:cNvSpPr/>
          <p:nvPr/>
        </p:nvSpPr>
        <p:spPr>
          <a:xfrm>
            <a:off x="434339" y="3234690"/>
            <a:ext cx="1142999" cy="202311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t> </a:t>
            </a:r>
          </a:p>
        </p:txBody>
      </p:sp>
    </p:spTree>
    <p:extLst>
      <p:ext uri="{BB962C8B-B14F-4D97-AF65-F5344CB8AC3E}">
        <p14:creationId xmlns:p14="http://schemas.microsoft.com/office/powerpoint/2010/main" val="2390024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243"/>
            <a:ext cx="9123538" cy="737874"/>
          </a:xfrm>
        </p:spPr>
        <p:txBody>
          <a:bodyPr>
            <a:normAutofit fontScale="90000"/>
          </a:bodyPr>
          <a:lstStyle/>
          <a:p>
            <a:r>
              <a:rPr lang="en-US" dirty="0"/>
              <a:t>Features, combinations of them</a:t>
            </a:r>
          </a:p>
        </p:txBody>
      </p:sp>
      <p:sp>
        <p:nvSpPr>
          <p:cNvPr id="4" name="Slide Number Placeholder 3"/>
          <p:cNvSpPr>
            <a:spLocks noGrp="1"/>
          </p:cNvSpPr>
          <p:nvPr>
            <p:ph type="sldNum" sz="quarter" idx="12"/>
          </p:nvPr>
        </p:nvSpPr>
        <p:spPr>
          <a:xfrm>
            <a:off x="6546128" y="6224390"/>
            <a:ext cx="2133600" cy="365125"/>
          </a:xfrm>
        </p:spPr>
        <p:txBody>
          <a:bodyPr/>
          <a:lstStyle/>
          <a:p>
            <a:fld id="{650DB753-1C0D-A84D-8C7A-ED8CC4D09876}" type="slidenum">
              <a:rPr lang="en-US" smtClean="0"/>
              <a:t>21</a:t>
            </a:fld>
            <a:endParaRPr 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24484"/>
          <a:stretch/>
        </p:blipFill>
        <p:spPr>
          <a:xfrm>
            <a:off x="516717" y="758918"/>
            <a:ext cx="7217700" cy="2069102"/>
          </a:xfrm>
          <a:prstGeom prst="rect">
            <a:avLst/>
          </a:prstGeom>
        </p:spPr>
      </p:pic>
      <p:pic>
        <p:nvPicPr>
          <p:cNvPr id="9" name="Picture 8"/>
          <p:cNvPicPr>
            <a:picLocks noChangeAspect="1"/>
          </p:cNvPicPr>
          <p:nvPr/>
        </p:nvPicPr>
        <p:blipFill>
          <a:blip r:embed="rId4"/>
          <a:stretch>
            <a:fillRect/>
          </a:stretch>
        </p:blipFill>
        <p:spPr>
          <a:xfrm>
            <a:off x="533400" y="3455020"/>
            <a:ext cx="6311164" cy="2931637"/>
          </a:xfrm>
          <a:prstGeom prst="rect">
            <a:avLst/>
          </a:prstGeom>
        </p:spPr>
      </p:pic>
      <p:sp>
        <p:nvSpPr>
          <p:cNvPr id="7" name="Rectangle 6"/>
          <p:cNvSpPr/>
          <p:nvPr/>
        </p:nvSpPr>
        <p:spPr>
          <a:xfrm>
            <a:off x="1143000" y="2819400"/>
            <a:ext cx="6858000" cy="496867"/>
          </a:xfrm>
          <a:prstGeom prst="rect">
            <a:avLst/>
          </a:prstGeom>
        </p:spPr>
        <p:txBody>
          <a:bodyPr wrap="square">
            <a:spAutoFit/>
          </a:bodyPr>
          <a:lstStyle/>
          <a:p>
            <a:pPr algn="ctr">
              <a:lnSpc>
                <a:spcPct val="120000"/>
              </a:lnSpc>
            </a:pPr>
            <a:r>
              <a:rPr lang="en-US" sz="2400" b="1" dirty="0">
                <a:latin typeface="Times New Roman" charset="0"/>
                <a:ea typeface="바탕" charset="-127"/>
              </a:rPr>
              <a:t>Percentages of tweets that have particular features</a:t>
            </a:r>
            <a:endParaRPr lang="en-US" sz="2400" b="1" dirty="0">
              <a:effectLst/>
              <a:latin typeface="Times New Roman" charset="0"/>
              <a:ea typeface="바탕" charset="-127"/>
            </a:endParaRPr>
          </a:p>
        </p:txBody>
      </p:sp>
      <p:sp>
        <p:nvSpPr>
          <p:cNvPr id="11" name="Rectangle 10"/>
          <p:cNvSpPr/>
          <p:nvPr/>
        </p:nvSpPr>
        <p:spPr>
          <a:xfrm>
            <a:off x="838200" y="6396335"/>
            <a:ext cx="7467600" cy="461665"/>
          </a:xfrm>
          <a:prstGeom prst="rect">
            <a:avLst/>
          </a:prstGeom>
        </p:spPr>
        <p:txBody>
          <a:bodyPr wrap="square">
            <a:spAutoFit/>
          </a:bodyPr>
          <a:lstStyle/>
          <a:p>
            <a:r>
              <a:rPr lang="en-US" sz="2400" b="1" dirty="0">
                <a:latin typeface="Times New Roman" panose="02020603050405020304" pitchFamily="18" charset="0"/>
                <a:ea typeface="바탕" charset="-127"/>
                <a:cs typeface="Times New Roman" panose="02020603050405020304" pitchFamily="18" charset="0"/>
              </a:rPr>
              <a:t>Percentages of tweets with features or union of features</a:t>
            </a:r>
            <a:r>
              <a:rPr lang="en-US" sz="2400" b="1" dirty="0">
                <a:latin typeface="Times New Roman" panose="02020603050405020304" pitchFamily="18" charset="0"/>
                <a:cs typeface="Times New Roman" panose="02020603050405020304" pitchFamily="18" charset="0"/>
              </a:rPr>
              <a:t> </a:t>
            </a:r>
          </a:p>
        </p:txBody>
      </p:sp>
      <p:sp>
        <p:nvSpPr>
          <p:cNvPr id="12" name="TextBox 11"/>
          <p:cNvSpPr txBox="1"/>
          <p:nvPr/>
        </p:nvSpPr>
        <p:spPr>
          <a:xfrm>
            <a:off x="6844564" y="4019109"/>
            <a:ext cx="2026753" cy="1569660"/>
          </a:xfrm>
          <a:prstGeom prst="rect">
            <a:avLst/>
          </a:prstGeom>
          <a:noFill/>
        </p:spPr>
        <p:txBody>
          <a:bodyPr wrap="square" rtlCol="0">
            <a:spAutoFit/>
          </a:bodyPr>
          <a:lstStyle/>
          <a:p>
            <a:r>
              <a:rPr lang="en-US" sz="2400" b="1" dirty="0"/>
              <a:t>Up to 91.1% </a:t>
            </a:r>
          </a:p>
          <a:p>
            <a:r>
              <a:rPr lang="en-US" sz="2400" dirty="0">
                <a:sym typeface="Wingdings"/>
              </a:rPr>
              <a:t>LIWs may help to geo-locate tweets</a:t>
            </a:r>
            <a:endParaRPr lang="en-US" sz="2000" dirty="0"/>
          </a:p>
        </p:txBody>
      </p:sp>
    </p:spTree>
    <p:extLst>
      <p:ext uri="{BB962C8B-B14F-4D97-AF65-F5344CB8AC3E}">
        <p14:creationId xmlns:p14="http://schemas.microsoft.com/office/powerpoint/2010/main" val="3353735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3554" y="152400"/>
            <a:ext cx="6296891" cy="670917"/>
          </a:xfrm>
        </p:spPr>
        <p:txBody>
          <a:bodyPr>
            <a:normAutofit fontScale="90000"/>
          </a:bodyPr>
          <a:lstStyle/>
          <a:p>
            <a:r>
              <a:rPr lang="en-US" b="1" dirty="0"/>
              <a:t>State Level Distribution </a:t>
            </a:r>
          </a:p>
        </p:txBody>
      </p:sp>
      <p:sp>
        <p:nvSpPr>
          <p:cNvPr id="4" name="Slide Number Placeholder 3"/>
          <p:cNvSpPr>
            <a:spLocks noGrp="1"/>
          </p:cNvSpPr>
          <p:nvPr>
            <p:ph type="sldNum" sz="quarter" idx="12"/>
          </p:nvPr>
        </p:nvSpPr>
        <p:spPr/>
        <p:txBody>
          <a:bodyPr/>
          <a:lstStyle/>
          <a:p>
            <a:fld id="{650DB753-1C0D-A84D-8C7A-ED8CC4D09876}" type="slidenum">
              <a:rPr lang="en-US" smtClean="0"/>
              <a:t>22</a:t>
            </a:fld>
            <a:endParaRPr lang="en-US" dirty="0"/>
          </a:p>
        </p:txBody>
      </p:sp>
      <p:sp>
        <p:nvSpPr>
          <p:cNvPr id="3" name="Content Placeholder 2"/>
          <p:cNvSpPr>
            <a:spLocks noGrp="1"/>
          </p:cNvSpPr>
          <p:nvPr>
            <p:ph idx="1"/>
          </p:nvPr>
        </p:nvSpPr>
        <p:spPr>
          <a:xfrm>
            <a:off x="152400" y="974686"/>
            <a:ext cx="4201969" cy="2242918"/>
          </a:xfrm>
        </p:spPr>
        <p:txBody>
          <a:bodyPr>
            <a:normAutofit fontScale="62500" lnSpcReduction="20000"/>
          </a:bodyPr>
          <a:lstStyle/>
          <a:p>
            <a:r>
              <a:rPr lang="en-US" dirty="0"/>
              <a:t>Pothole dataset</a:t>
            </a:r>
          </a:p>
          <a:p>
            <a:pPr lvl="1"/>
            <a:r>
              <a:rPr lang="en-US" dirty="0"/>
              <a:t>(a) Geo-coordinates: 18K</a:t>
            </a:r>
          </a:p>
          <a:p>
            <a:pPr lvl="1">
              <a:lnSpc>
                <a:spcPct val="150000"/>
              </a:lnSpc>
            </a:pPr>
            <a:r>
              <a:rPr lang="en-US" dirty="0"/>
              <a:t>(b) Geonames (SNER): 30K</a:t>
            </a:r>
          </a:p>
          <a:p>
            <a:pPr lvl="1">
              <a:lnSpc>
                <a:spcPct val="150000"/>
              </a:lnSpc>
            </a:pPr>
            <a:r>
              <a:rPr lang="it-IT" dirty="0"/>
              <a:t>(c)</a:t>
            </a:r>
            <a:r>
              <a:rPr lang="de-DE" dirty="0"/>
              <a:t> </a:t>
            </a:r>
            <a:r>
              <a:rPr lang="en-US" dirty="0"/>
              <a:t>Geonames (SNER) </a:t>
            </a:r>
            <a:br>
              <a:rPr lang="en-US" dirty="0"/>
            </a:br>
            <a:r>
              <a:rPr lang="en-US" dirty="0"/>
              <a:t>+ LIWs (Hashtags): 45K</a:t>
            </a:r>
          </a:p>
          <a:p>
            <a:r>
              <a:rPr lang="en-US" dirty="0"/>
              <a:t>National trends</a:t>
            </a:r>
          </a:p>
        </p:txBody>
      </p:sp>
      <p:sp>
        <p:nvSpPr>
          <p:cNvPr id="5" name="Rectangle 2"/>
          <p:cNvSpPr>
            <a:spLocks noChangeArrowheads="1"/>
          </p:cNvSpPr>
          <p:nvPr/>
        </p:nvSpPr>
        <p:spPr bwMode="auto">
          <a:xfrm>
            <a:off x="1628078" y="119499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0" y="6200512"/>
            <a:ext cx="9067800" cy="657488"/>
          </a:xfrm>
          <a:prstGeom prst="rect">
            <a:avLst/>
          </a:prstGeom>
        </p:spPr>
        <p:txBody>
          <a:bodyPr wrap="square">
            <a:spAutoFit/>
          </a:bodyPr>
          <a:lstStyle/>
          <a:p>
            <a:pPr algn="ctr">
              <a:lnSpc>
                <a:spcPct val="120000"/>
              </a:lnSpc>
            </a:pPr>
            <a:r>
              <a:rPr lang="en-US" sz="1600" b="1" dirty="0">
                <a:latin typeface="Times New Roman" charset="0"/>
                <a:ea typeface="바탕" charset="-127"/>
              </a:rPr>
              <a:t>State level distributions of unambiguously geo-coded tweets with</a:t>
            </a:r>
          </a:p>
          <a:p>
            <a:pPr algn="ctr">
              <a:lnSpc>
                <a:spcPct val="120000"/>
              </a:lnSpc>
            </a:pPr>
            <a:r>
              <a:rPr lang="en-US" sz="1600" b="1" dirty="0">
                <a:latin typeface="Times New Roman" charset="0"/>
                <a:ea typeface="바탕" charset="-127"/>
              </a:rPr>
              <a:t> (a) geo-coordinates, (b) geoname (SNER), and (c) geoname (SNER) and hashtags in pothole collection</a:t>
            </a:r>
          </a:p>
        </p:txBody>
      </p:sp>
      <p:sp>
        <p:nvSpPr>
          <p:cNvPr id="6" name="Rectangle 2"/>
          <p:cNvSpPr>
            <a:spLocks noChangeArrowheads="1"/>
          </p:cNvSpPr>
          <p:nvPr/>
        </p:nvSpPr>
        <p:spPr bwMode="auto">
          <a:xfrm>
            <a:off x="1628078" y="1237683"/>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2"/>
          <p:cNvSpPr>
            <a:spLocks noChangeArrowheads="1"/>
          </p:cNvSpPr>
          <p:nvPr/>
        </p:nvSpPr>
        <p:spPr bwMode="auto">
          <a:xfrm>
            <a:off x="1628078" y="1268619"/>
            <a:ext cx="994317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angle 2"/>
          <p:cNvSpPr>
            <a:spLocks noChangeArrowheads="1"/>
          </p:cNvSpPr>
          <p:nvPr/>
        </p:nvSpPr>
        <p:spPr bwMode="auto">
          <a:xfrm flipV="1">
            <a:off x="6002786" y="-460979"/>
            <a:ext cx="4916875"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9169" y="1058425"/>
            <a:ext cx="4085489" cy="4870321"/>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958" y="3587388"/>
            <a:ext cx="4132851" cy="2341358"/>
          </a:xfrm>
          <a:prstGeom prst="rect">
            <a:avLst/>
          </a:prstGeom>
        </p:spPr>
      </p:pic>
    </p:spTree>
    <p:extLst>
      <p:ext uri="{BB962C8B-B14F-4D97-AF65-F5344CB8AC3E}">
        <p14:creationId xmlns:p14="http://schemas.microsoft.com/office/powerpoint/2010/main" val="2717420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9E962-FC59-B54F-AB09-F207781C635B}"/>
              </a:ext>
            </a:extLst>
          </p:cNvPr>
          <p:cNvSpPr>
            <a:spLocks noGrp="1"/>
          </p:cNvSpPr>
          <p:nvPr>
            <p:ph type="title"/>
          </p:nvPr>
        </p:nvSpPr>
        <p:spPr>
          <a:xfrm>
            <a:off x="0" y="8238"/>
            <a:ext cx="9144000" cy="830997"/>
          </a:xfrm>
        </p:spPr>
        <p:txBody>
          <a:bodyPr/>
          <a:lstStyle/>
          <a:p>
            <a:r>
              <a:rPr lang="en-US" dirty="0"/>
              <a:t>MAP OF (THRU) HIKING TRAILS</a:t>
            </a:r>
          </a:p>
        </p:txBody>
      </p:sp>
      <p:sp>
        <p:nvSpPr>
          <p:cNvPr id="3" name="Footer Placeholder 2">
            <a:extLst>
              <a:ext uri="{FF2B5EF4-FFF2-40B4-BE49-F238E27FC236}">
                <a16:creationId xmlns:a16="http://schemas.microsoft.com/office/drawing/2014/main" id="{D3A90DDB-710E-2F47-BE4B-AB82A4FD6EC8}"/>
              </a:ext>
            </a:extLst>
          </p:cNvPr>
          <p:cNvSpPr>
            <a:spLocks noGrp="1"/>
          </p:cNvSpPr>
          <p:nvPr>
            <p:ph type="ftr" sz="quarter" idx="11"/>
          </p:nvPr>
        </p:nvSpPr>
        <p:spPr>
          <a:xfrm>
            <a:off x="7696200" y="5410200"/>
            <a:ext cx="1447800" cy="476250"/>
          </a:xfrm>
        </p:spPr>
        <p:txBody>
          <a:bodyPr/>
          <a:lstStyle/>
          <a:p>
            <a:r>
              <a:rPr lang="en-US" sz="1200" dirty="0"/>
              <a:t>Copyright 2018</a:t>
            </a:r>
          </a:p>
          <a:p>
            <a:r>
              <a:rPr lang="en-US" sz="1200" dirty="0"/>
              <a:t>Abigail Bartolome </a:t>
            </a:r>
          </a:p>
          <a:p>
            <a:r>
              <a:rPr lang="en-US" sz="1200" dirty="0"/>
              <a:t>All Rights Reserved</a:t>
            </a:r>
          </a:p>
        </p:txBody>
      </p:sp>
      <p:sp>
        <p:nvSpPr>
          <p:cNvPr id="5" name="Slide Number Placeholder 4">
            <a:extLst>
              <a:ext uri="{FF2B5EF4-FFF2-40B4-BE49-F238E27FC236}">
                <a16:creationId xmlns:a16="http://schemas.microsoft.com/office/drawing/2014/main" id="{137174B6-AEF3-8340-9581-F08A47ADEBC4}"/>
              </a:ext>
            </a:extLst>
          </p:cNvPr>
          <p:cNvSpPr>
            <a:spLocks noGrp="1"/>
          </p:cNvSpPr>
          <p:nvPr>
            <p:ph type="sldNum" sz="quarter" idx="12"/>
          </p:nvPr>
        </p:nvSpPr>
        <p:spPr/>
        <p:txBody>
          <a:bodyPr/>
          <a:lstStyle/>
          <a:p>
            <a:fld id="{F13255C3-EC6F-3E44-8738-BCB40BBB5A07}" type="slidenum">
              <a:rPr lang="en-US" smtClean="0"/>
              <a:pPr/>
              <a:t>23</a:t>
            </a:fld>
            <a:endParaRPr lang="en-US" dirty="0"/>
          </a:p>
        </p:txBody>
      </p:sp>
      <p:pic>
        <p:nvPicPr>
          <p:cNvPr id="7" name="Content Placeholder 6">
            <a:extLst>
              <a:ext uri="{FF2B5EF4-FFF2-40B4-BE49-F238E27FC236}">
                <a16:creationId xmlns:a16="http://schemas.microsoft.com/office/drawing/2014/main" id="{00EE1C09-FA7B-E246-BD10-38D5E2FA4C24}"/>
              </a:ext>
            </a:extLst>
          </p:cNvPr>
          <p:cNvPicPr>
            <a:picLocks noGrp="1" noChangeAspect="1"/>
          </p:cNvPicPr>
          <p:nvPr>
            <p:ph idx="1"/>
          </p:nvPr>
        </p:nvPicPr>
        <p:blipFill rotWithShape="1">
          <a:blip r:embed="rId2"/>
          <a:srcRect b="4623"/>
          <a:stretch/>
        </p:blipFill>
        <p:spPr>
          <a:xfrm>
            <a:off x="1205823" y="666916"/>
            <a:ext cx="6500745" cy="5886284"/>
          </a:xfrm>
          <a:prstGeom prst="rect">
            <a:avLst/>
          </a:prstGeom>
        </p:spPr>
      </p:pic>
      <p:sp>
        <p:nvSpPr>
          <p:cNvPr id="9" name="TextBox 8">
            <a:extLst>
              <a:ext uri="{FF2B5EF4-FFF2-40B4-BE49-F238E27FC236}">
                <a16:creationId xmlns:a16="http://schemas.microsoft.com/office/drawing/2014/main" id="{8B80C3C3-D9C3-7C4E-B6BD-451678013CFA}"/>
              </a:ext>
            </a:extLst>
          </p:cNvPr>
          <p:cNvSpPr txBox="1"/>
          <p:nvPr/>
        </p:nvSpPr>
        <p:spPr>
          <a:xfrm>
            <a:off x="114300" y="6488668"/>
            <a:ext cx="8915400" cy="369332"/>
          </a:xfrm>
          <a:prstGeom prst="rect">
            <a:avLst/>
          </a:prstGeom>
          <a:noFill/>
        </p:spPr>
        <p:txBody>
          <a:bodyPr wrap="square" rtlCol="0">
            <a:spAutoFit/>
          </a:bodyPr>
          <a:lstStyle/>
          <a:p>
            <a:r>
              <a:rPr lang="en-US" dirty="0"/>
              <a:t>AT: Appalachian Trail    CDT: Continental Divide Trail      PCT: Pacific Crest Trail</a:t>
            </a:r>
          </a:p>
        </p:txBody>
      </p:sp>
    </p:spTree>
    <p:extLst>
      <p:ext uri="{BB962C8B-B14F-4D97-AF65-F5344CB8AC3E}">
        <p14:creationId xmlns:p14="http://schemas.microsoft.com/office/powerpoint/2010/main" val="740706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Trail Study</a:t>
            </a:r>
          </a:p>
        </p:txBody>
      </p:sp>
      <p:sp>
        <p:nvSpPr>
          <p:cNvPr id="4" name="Slide Number Placeholder 3"/>
          <p:cNvSpPr>
            <a:spLocks noGrp="1"/>
          </p:cNvSpPr>
          <p:nvPr>
            <p:ph type="sldNum" sz="quarter" idx="10"/>
          </p:nvPr>
        </p:nvSpPr>
        <p:spPr/>
        <p:txBody>
          <a:bodyPr/>
          <a:lstStyle/>
          <a:p>
            <a:pPr>
              <a:defRPr/>
            </a:pPr>
            <a:fld id="{33DE3087-8E0F-4F4C-A2B6-0AA1A0F480FD}" type="slidenum">
              <a:rPr lang="en-US" altLang="zh-CN" smtClean="0"/>
              <a:pPr>
                <a:defRPr/>
              </a:pPr>
              <a:t>24</a:t>
            </a:fld>
            <a:endParaRPr lang="en-US" altLang="zh-CN"/>
          </a:p>
        </p:txBody>
      </p:sp>
      <p:sp>
        <p:nvSpPr>
          <p:cNvPr id="6" name="Rectangle 5"/>
          <p:cNvSpPr/>
          <p:nvPr/>
        </p:nvSpPr>
        <p:spPr>
          <a:xfrm>
            <a:off x="5638800" y="838200"/>
            <a:ext cx="3505200" cy="6001643"/>
          </a:xfrm>
          <a:prstGeom prst="rect">
            <a:avLst/>
          </a:prstGeom>
        </p:spPr>
        <p:txBody>
          <a:bodyPr wrap="square">
            <a:spAutoFit/>
          </a:bodyPr>
          <a:lstStyle/>
          <a:p>
            <a:pPr>
              <a:spcAft>
                <a:spcPts val="1200"/>
              </a:spcAft>
            </a:pPr>
            <a:r>
              <a:rPr lang="en-US" dirty="0">
                <a:solidFill>
                  <a:srgbClr val="595959"/>
                </a:solidFill>
                <a:latin typeface="Helvetica" charset="0"/>
                <a:ea typeface="Helvetica" charset="0"/>
                <a:cs typeface="Helvetica" charset="0"/>
              </a:rPr>
              <a:t>Trail Cultures:</a:t>
            </a:r>
            <a:endParaRPr lang="en-US" dirty="0">
              <a:latin typeface="Helvetica" charset="0"/>
              <a:ea typeface="Helvetica" charset="0"/>
              <a:cs typeface="Helvetica" charset="0"/>
            </a:endParaRPr>
          </a:p>
          <a:p>
            <a:pPr>
              <a:buFont typeface="Arial" charset="0"/>
              <a:buChar char="•"/>
            </a:pPr>
            <a:r>
              <a:rPr lang="en-US" dirty="0">
                <a:solidFill>
                  <a:srgbClr val="595959"/>
                </a:solidFill>
                <a:latin typeface="Helvetica" charset="0"/>
                <a:ea typeface="Helvetica" charset="0"/>
                <a:cs typeface="Helvetica" charset="0"/>
              </a:rPr>
              <a:t>Avid Hiking</a:t>
            </a:r>
          </a:p>
          <a:p>
            <a:pPr>
              <a:spcAft>
                <a:spcPts val="1200"/>
              </a:spcAft>
              <a:buFont typeface="Arial" charset="0"/>
              <a:buChar char="•"/>
            </a:pPr>
            <a:r>
              <a:rPr lang="en-US" dirty="0">
                <a:solidFill>
                  <a:srgbClr val="595959"/>
                </a:solidFill>
                <a:latin typeface="Helvetica" charset="0"/>
                <a:ea typeface="Helvetica" charset="0"/>
                <a:cs typeface="Helvetica" charset="0"/>
              </a:rPr>
              <a:t>Conservation practices</a:t>
            </a:r>
          </a:p>
          <a:p>
            <a:pPr>
              <a:spcAft>
                <a:spcPts val="1200"/>
              </a:spcAft>
            </a:pPr>
            <a:r>
              <a:rPr lang="en-US" i="1" dirty="0">
                <a:solidFill>
                  <a:srgbClr val="595959"/>
                </a:solidFill>
                <a:latin typeface="Helvetica" charset="0"/>
                <a:ea typeface="Helvetica" charset="0"/>
                <a:cs typeface="Helvetica" charset="0"/>
              </a:rPr>
              <a:t>What can we learn about these cultures? What can we learn about their </a:t>
            </a:r>
            <a:r>
              <a:rPr lang="en-US" b="1" i="1" dirty="0">
                <a:solidFill>
                  <a:srgbClr val="595959"/>
                </a:solidFill>
                <a:latin typeface="Helvetica" charset="0"/>
                <a:ea typeface="Helvetica" charset="0"/>
                <a:cs typeface="Helvetica" charset="0"/>
              </a:rPr>
              <a:t>language</a:t>
            </a:r>
            <a:r>
              <a:rPr lang="en-US" i="1" dirty="0">
                <a:solidFill>
                  <a:srgbClr val="595959"/>
                </a:solidFill>
                <a:latin typeface="Helvetica" charset="0"/>
                <a:ea typeface="Helvetica" charset="0"/>
                <a:cs typeface="Helvetica" charset="0"/>
              </a:rPr>
              <a:t>?</a:t>
            </a:r>
            <a:endParaRPr lang="en-US" dirty="0">
              <a:latin typeface="Helvetica" charset="0"/>
              <a:ea typeface="Helvetica" charset="0"/>
              <a:cs typeface="Helvetica" charset="0"/>
            </a:endParaRPr>
          </a:p>
          <a:p>
            <a:pPr>
              <a:spcAft>
                <a:spcPts val="1200"/>
              </a:spcAft>
            </a:pPr>
            <a:r>
              <a:rPr lang="en-US" dirty="0">
                <a:solidFill>
                  <a:srgbClr val="595959"/>
                </a:solidFill>
                <a:latin typeface="Helvetica" charset="0"/>
                <a:ea typeface="Helvetica" charset="0"/>
                <a:cs typeface="Helvetica" charset="0"/>
              </a:rPr>
              <a:t>Surprising Trail Countercultures:</a:t>
            </a:r>
            <a:endParaRPr lang="en-US" dirty="0">
              <a:latin typeface="Helvetica" charset="0"/>
              <a:ea typeface="Helvetica" charset="0"/>
              <a:cs typeface="Helvetica" charset="0"/>
            </a:endParaRPr>
          </a:p>
          <a:p>
            <a:pPr>
              <a:buFont typeface="Arial" charset="0"/>
              <a:buChar char="•"/>
            </a:pPr>
            <a:r>
              <a:rPr lang="en-US" dirty="0">
                <a:solidFill>
                  <a:srgbClr val="595959"/>
                </a:solidFill>
                <a:latin typeface="Helvetica" charset="0"/>
                <a:ea typeface="Helvetica" charset="0"/>
                <a:cs typeface="Helvetica" charset="0"/>
              </a:rPr>
              <a:t>Nude Hiking</a:t>
            </a:r>
          </a:p>
          <a:p>
            <a:pPr>
              <a:spcAft>
                <a:spcPts val="1200"/>
              </a:spcAft>
              <a:buFont typeface="Arial" charset="0"/>
              <a:buChar char="•"/>
            </a:pPr>
            <a:r>
              <a:rPr lang="en-US" dirty="0">
                <a:solidFill>
                  <a:srgbClr val="595959"/>
                </a:solidFill>
                <a:latin typeface="Helvetica" charset="0"/>
                <a:ea typeface="Helvetica" charset="0"/>
                <a:cs typeface="Helvetica" charset="0"/>
              </a:rPr>
              <a:t>Actively denying conservation practices</a:t>
            </a:r>
          </a:p>
          <a:p>
            <a:pPr>
              <a:spcAft>
                <a:spcPts val="1200"/>
              </a:spcAft>
            </a:pPr>
            <a:r>
              <a:rPr lang="en-US" i="1" dirty="0">
                <a:solidFill>
                  <a:srgbClr val="595959"/>
                </a:solidFill>
                <a:latin typeface="Helvetica" charset="0"/>
                <a:ea typeface="Helvetica" charset="0"/>
                <a:cs typeface="Helvetica" charset="0"/>
              </a:rPr>
              <a:t>Why do these hikers behave in this way? What are their motivations? Who is attracted to these countercultures and can they be infiltrated?</a:t>
            </a:r>
            <a:endParaRPr lang="en-US" dirty="0">
              <a:latin typeface="Helvetica" charset="0"/>
              <a:ea typeface="Helvetica" charset="0"/>
              <a:cs typeface="Helvetica" charset="0"/>
            </a:endParaRPr>
          </a:p>
          <a:p>
            <a:br>
              <a:rPr lang="en-US" dirty="0">
                <a:latin typeface="Helvetica" charset="0"/>
                <a:ea typeface="Helvetica" charset="0"/>
                <a:cs typeface="Helvetica" charset="0"/>
              </a:rPr>
            </a:br>
            <a:endParaRPr lang="en-US" dirty="0">
              <a:latin typeface="Helvetica" charset="0"/>
              <a:ea typeface="Helvetica" charset="0"/>
              <a:cs typeface="Helvetica" charset="0"/>
            </a:endParaRPr>
          </a:p>
        </p:txBody>
      </p:sp>
      <p:sp>
        <p:nvSpPr>
          <p:cNvPr id="7" name="Rectangle 6"/>
          <p:cNvSpPr/>
          <p:nvPr/>
        </p:nvSpPr>
        <p:spPr>
          <a:xfrm>
            <a:off x="152400" y="914400"/>
            <a:ext cx="3429000" cy="1908215"/>
          </a:xfrm>
          <a:prstGeom prst="rect">
            <a:avLst/>
          </a:prstGeom>
        </p:spPr>
        <p:txBody>
          <a:bodyPr>
            <a:spAutoFit/>
          </a:bodyPr>
          <a:lstStyle/>
          <a:p>
            <a:pPr>
              <a:spcAft>
                <a:spcPts val="1200"/>
              </a:spcAft>
            </a:pPr>
            <a:r>
              <a:rPr lang="en-US" i="1" dirty="0">
                <a:solidFill>
                  <a:srgbClr val="595959"/>
                </a:solidFill>
                <a:latin typeface="Helvetica" charset="0"/>
                <a:ea typeface="Helvetica" charset="0"/>
                <a:cs typeface="Helvetica" charset="0"/>
              </a:rPr>
              <a:t>“Each one is different; each has a soul”- Triple Crown veteran, Karen Berger, on which trail is her favorite.</a:t>
            </a:r>
            <a:endParaRPr lang="en-US" dirty="0">
              <a:latin typeface="Helvetica" charset="0"/>
              <a:ea typeface="Helvetica" charset="0"/>
              <a:cs typeface="Helvetica" charset="0"/>
            </a:endParaRPr>
          </a:p>
          <a:p>
            <a:br>
              <a:rPr lang="en-US" dirty="0">
                <a:latin typeface="Helvetica" charset="0"/>
                <a:ea typeface="Helvetica" charset="0"/>
                <a:cs typeface="Helvetica" charset="0"/>
              </a:rPr>
            </a:br>
            <a:endParaRPr lang="en-US" dirty="0">
              <a:latin typeface="Helvetica" charset="0"/>
              <a:ea typeface="Helvetica" charset="0"/>
              <a:cs typeface="Helvetica" charset="0"/>
            </a:endParaRPr>
          </a:p>
        </p:txBody>
      </p:sp>
      <p:pic>
        <p:nvPicPr>
          <p:cNvPr id="1028" name="Picture 4" descr="https://lh3.googleusercontent.com/QIo60MlJWC9pGPJB4OW-gUbJAVrZ8EWA46XDjKE70bn0RllocICRxljpgn2ZKams9ZgwlLoefvXtBjdwFR66ItroIwMh7pZIi4rVuc5v_6m-QrBG572oSCeMPZ9C_tnwR8fvIYWqJJ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09800"/>
            <a:ext cx="5324017" cy="3352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 y="5486400"/>
            <a:ext cx="5245551" cy="1061829"/>
          </a:xfrm>
          <a:prstGeom prst="rect">
            <a:avLst/>
          </a:prstGeom>
        </p:spPr>
        <p:txBody>
          <a:bodyPr wrap="square">
            <a:spAutoFit/>
          </a:bodyPr>
          <a:lstStyle/>
          <a:p>
            <a:r>
              <a:rPr lang="en-US" sz="1050" dirty="0">
                <a:solidFill>
                  <a:srgbClr val="666666"/>
                </a:solidFill>
                <a:latin typeface="Helvetica" charset="0"/>
                <a:ea typeface="Helvetica" charset="0"/>
                <a:cs typeface="Helvetica" charset="0"/>
              </a:rPr>
              <a:t>From January-May, topic analysis reflected Appalachian Trail valued experiences, while Pacific Crest Trail focused more on the logistics of planning a hike. Are these part of hiking culture? Was this influenced by geographical (and schedule) differences?</a:t>
            </a:r>
            <a:endParaRPr lang="en-US" sz="1050" dirty="0">
              <a:latin typeface="Helvetica" charset="0"/>
              <a:ea typeface="Helvetica" charset="0"/>
              <a:cs typeface="Helvetica" charset="0"/>
            </a:endParaRPr>
          </a:p>
          <a:p>
            <a:br>
              <a:rPr lang="en-US" sz="1050" dirty="0">
                <a:latin typeface="Helvetica" charset="0"/>
                <a:ea typeface="Helvetica" charset="0"/>
                <a:cs typeface="Helvetica" charset="0"/>
              </a:rPr>
            </a:br>
            <a:endParaRPr lang="en-US" sz="1050" dirty="0">
              <a:latin typeface="Helvetica" charset="0"/>
              <a:ea typeface="Helvetica" charset="0"/>
              <a:cs typeface="Helvetica" charset="0"/>
            </a:endParaRPr>
          </a:p>
        </p:txBody>
      </p:sp>
    </p:spTree>
    <p:extLst>
      <p:ext uri="{BB962C8B-B14F-4D97-AF65-F5344CB8AC3E}">
        <p14:creationId xmlns:p14="http://schemas.microsoft.com/office/powerpoint/2010/main" val="4080732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990600"/>
            <a:ext cx="8458200" cy="5300599"/>
          </a:xfrm>
        </p:spPr>
      </p:pic>
      <p:sp>
        <p:nvSpPr>
          <p:cNvPr id="4" name="Slide Number Placeholder 3"/>
          <p:cNvSpPr>
            <a:spLocks noGrp="1"/>
          </p:cNvSpPr>
          <p:nvPr>
            <p:ph type="sldNum" sz="quarter" idx="10"/>
          </p:nvPr>
        </p:nvSpPr>
        <p:spPr/>
        <p:txBody>
          <a:bodyPr/>
          <a:lstStyle/>
          <a:p>
            <a:pPr>
              <a:defRPr/>
            </a:pPr>
            <a:fld id="{33DE3087-8E0F-4F4C-A2B6-0AA1A0F480FD}" type="slidenum">
              <a:rPr lang="en-US" altLang="zh-CN" smtClean="0"/>
              <a:pPr>
                <a:defRPr/>
              </a:pPr>
              <a:t>25</a:t>
            </a:fld>
            <a:endParaRPr lang="en-US" altLang="zh-CN"/>
          </a:p>
        </p:txBody>
      </p:sp>
      <p:sp>
        <p:nvSpPr>
          <p:cNvPr id="7" name="Title 6">
            <a:extLst>
              <a:ext uri="{FF2B5EF4-FFF2-40B4-BE49-F238E27FC236}">
                <a16:creationId xmlns:a16="http://schemas.microsoft.com/office/drawing/2014/main" id="{249FFAB1-82B5-DB44-BDC2-13D676A80FF9}"/>
              </a:ext>
            </a:extLst>
          </p:cNvPr>
          <p:cNvSpPr>
            <a:spLocks noGrp="1"/>
          </p:cNvSpPr>
          <p:nvPr>
            <p:ph type="title"/>
          </p:nvPr>
        </p:nvSpPr>
        <p:spPr>
          <a:xfrm>
            <a:off x="0" y="0"/>
            <a:ext cx="9144000" cy="1066799"/>
          </a:xfrm>
        </p:spPr>
        <p:txBody>
          <a:bodyPr>
            <a:normAutofit fontScale="90000"/>
          </a:bodyPr>
          <a:lstStyle/>
          <a:p>
            <a:r>
              <a:rPr lang="en-US" dirty="0"/>
              <a:t>A Hybrid Model for </a:t>
            </a:r>
            <a:br>
              <a:rPr lang="en-US" dirty="0"/>
            </a:br>
            <a:r>
              <a:rPr lang="en-US" dirty="0"/>
              <a:t>Role-related User Classification on Twitter</a:t>
            </a:r>
            <a:br>
              <a:rPr lang="en-US" dirty="0"/>
            </a:br>
            <a:endParaRPr lang="en-US" dirty="0"/>
          </a:p>
        </p:txBody>
      </p:sp>
    </p:spTree>
    <p:extLst>
      <p:ext uri="{BB962C8B-B14F-4D97-AF65-F5344CB8AC3E}">
        <p14:creationId xmlns:p14="http://schemas.microsoft.com/office/powerpoint/2010/main" val="386239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4800"/>
            <a:ext cx="7886700" cy="994172"/>
          </a:xfrm>
        </p:spPr>
        <p:txBody>
          <a:bodyPr/>
          <a:lstStyle/>
          <a:p>
            <a:r>
              <a:rPr lang="en-US" dirty="0"/>
              <a:t>Data Flow</a:t>
            </a:r>
          </a:p>
        </p:txBody>
      </p:sp>
      <p:pic>
        <p:nvPicPr>
          <p:cNvPr id="4" name="Picture 3"/>
          <p:cNvPicPr/>
          <p:nvPr/>
        </p:nvPicPr>
        <p:blipFill>
          <a:blip r:embed="rId2"/>
          <a:stretch>
            <a:fillRect/>
          </a:stretch>
        </p:blipFill>
        <p:spPr>
          <a:xfrm>
            <a:off x="457200" y="1295400"/>
            <a:ext cx="8381999" cy="5105400"/>
          </a:xfrm>
          <a:prstGeom prst="rect">
            <a:avLst/>
          </a:prstGeom>
        </p:spPr>
      </p:pic>
    </p:spTree>
    <p:extLst>
      <p:ext uri="{BB962C8B-B14F-4D97-AF65-F5344CB8AC3E}">
        <p14:creationId xmlns:p14="http://schemas.microsoft.com/office/powerpoint/2010/main" val="1052114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209"/>
            <a:ext cx="8229600" cy="1143000"/>
          </a:xfrm>
        </p:spPr>
        <p:txBody>
          <a:bodyPr>
            <a:normAutofit fontScale="90000"/>
          </a:bodyPr>
          <a:lstStyle/>
          <a:p>
            <a:r>
              <a:rPr lang="en-US" dirty="0"/>
              <a:t>Archiving and Analyzing </a:t>
            </a:r>
            <a:br>
              <a:rPr lang="en-US" dirty="0"/>
            </a:br>
            <a:r>
              <a:rPr lang="en-US" dirty="0"/>
              <a:t>using Bigdata Hadoop cluster</a:t>
            </a:r>
          </a:p>
        </p:txBody>
      </p:sp>
      <p:pic>
        <p:nvPicPr>
          <p:cNvPr id="4" name="Picture 3"/>
          <p:cNvPicPr>
            <a:picLocks noChangeAspect="1"/>
          </p:cNvPicPr>
          <p:nvPr/>
        </p:nvPicPr>
        <p:blipFill>
          <a:blip r:embed="rId2"/>
          <a:stretch>
            <a:fillRect/>
          </a:stretch>
        </p:blipFill>
        <p:spPr>
          <a:xfrm>
            <a:off x="921238" y="1417638"/>
            <a:ext cx="7301523" cy="4864165"/>
          </a:xfrm>
          <a:prstGeom prst="rect">
            <a:avLst/>
          </a:prstGeom>
        </p:spPr>
      </p:pic>
    </p:spTree>
    <p:extLst>
      <p:ext uri="{BB962C8B-B14F-4D97-AF65-F5344CB8AC3E}">
        <p14:creationId xmlns:p14="http://schemas.microsoft.com/office/powerpoint/2010/main" val="769245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Grp="1" noChangeArrowheads="1"/>
          </p:cNvSpPr>
          <p:nvPr>
            <p:ph type="title"/>
          </p:nvPr>
        </p:nvSpPr>
        <p:spPr>
          <a:xfrm>
            <a:off x="457200" y="457200"/>
            <a:ext cx="8229600" cy="802640"/>
          </a:xfrm>
        </p:spPr>
        <p:txBody>
          <a:bodyPr/>
          <a:lstStyle/>
          <a:p>
            <a:pPr eaLnBrk="1" hangingPunct="1"/>
            <a:r>
              <a:rPr lang="en-US" sz="3200" dirty="0"/>
              <a:t>DL Curriculum Framework</a:t>
            </a:r>
          </a:p>
        </p:txBody>
      </p:sp>
      <p:sp>
        <p:nvSpPr>
          <p:cNvPr id="1027" name="Slide Number Placeholder 4"/>
          <p:cNvSpPr>
            <a:spLocks noGrp="1"/>
          </p:cNvSpPr>
          <p:nvPr>
            <p:ph type="sldNum" sz="quarter" idx="12"/>
          </p:nvPr>
        </p:nvSpPr>
        <p:spPr>
          <a:noFill/>
        </p:spPr>
        <p:txBody>
          <a:bodyPr/>
          <a:lstStyle/>
          <a:p>
            <a:fld id="{04DFE412-01EE-4823-B11D-F0C702B30260}" type="slidenum">
              <a:rPr lang="en-US" smtClean="0"/>
              <a:pPr/>
              <a:t>28</a:t>
            </a:fld>
            <a:endParaRPr lang="en-US"/>
          </a:p>
        </p:txBody>
      </p:sp>
      <p:sp>
        <p:nvSpPr>
          <p:cNvPr id="1029" name="Rectangle 6"/>
          <p:cNvSpPr>
            <a:spLocks noChangeArrowheads="1"/>
          </p:cNvSpPr>
          <p:nvPr/>
        </p:nvSpPr>
        <p:spPr bwMode="auto">
          <a:xfrm>
            <a:off x="0" y="1814513"/>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5"/>
          <p:cNvGraphicFramePr>
            <a:graphicFrameLocks noChangeAspect="1"/>
          </p:cNvGraphicFramePr>
          <p:nvPr>
            <p:extLst>
              <p:ext uri="{D42A27DB-BD31-4B8C-83A1-F6EECF244321}">
                <p14:modId xmlns:p14="http://schemas.microsoft.com/office/powerpoint/2010/main" val="4224605681"/>
              </p:ext>
            </p:extLst>
          </p:nvPr>
        </p:nvGraphicFramePr>
        <p:xfrm>
          <a:off x="0" y="1295400"/>
          <a:ext cx="9144000" cy="5210432"/>
        </p:xfrm>
        <a:graphic>
          <a:graphicData uri="http://schemas.openxmlformats.org/presentationml/2006/ole">
            <mc:AlternateContent xmlns:mc="http://schemas.openxmlformats.org/markup-compatibility/2006">
              <mc:Choice xmlns:v="urn:schemas-microsoft-com:vml" Requires="v">
                <p:oleObj spid="_x0000_s1130" name="Visio" r:id="rId4" imgW="7121387" imgH="4061129" progId="">
                  <p:embed/>
                </p:oleObj>
              </mc:Choice>
              <mc:Fallback>
                <p:oleObj name="Visio" r:id="rId4" imgW="7121387" imgH="406112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9144000" cy="521043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0" y="0"/>
            <a:ext cx="9290107" cy="707886"/>
          </a:xfrm>
          <a:prstGeom prst="rect">
            <a:avLst/>
          </a:prstGeom>
          <a:noFill/>
        </p:spPr>
        <p:txBody>
          <a:bodyPr wrap="none" rtlCol="0">
            <a:spAutoFit/>
          </a:bodyPr>
          <a:lstStyle/>
          <a:p>
            <a:r>
              <a:rPr lang="en-US" sz="4000" b="0" i="1" dirty="0">
                <a:solidFill>
                  <a:schemeClr val="accent1">
                    <a:lumMod val="50000"/>
                  </a:schemeClr>
                </a:solidFill>
              </a:rPr>
              <a:t>EDUCATION / LEARNING / TEACHING</a:t>
            </a:r>
          </a:p>
        </p:txBody>
      </p:sp>
    </p:spTree>
    <p:extLst>
      <p:ext uri="{BB962C8B-B14F-4D97-AF65-F5344CB8AC3E}">
        <p14:creationId xmlns:p14="http://schemas.microsoft.com/office/powerpoint/2010/main" val="3644268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292934"/>
                </a:solidFill>
              </a:rPr>
              <a:t>Problem-Based Learning (PBL)</a:t>
            </a:r>
          </a:p>
        </p:txBody>
      </p:sp>
      <p:sp>
        <p:nvSpPr>
          <p:cNvPr id="3" name="TextBox 2"/>
          <p:cNvSpPr txBox="1"/>
          <p:nvPr/>
        </p:nvSpPr>
        <p:spPr>
          <a:xfrm>
            <a:off x="457200" y="1600200"/>
            <a:ext cx="1550424" cy="584775"/>
          </a:xfrm>
          <a:prstGeom prst="rect">
            <a:avLst/>
          </a:prstGeom>
          <a:noFill/>
        </p:spPr>
        <p:txBody>
          <a:bodyPr wrap="none" rtlCol="0">
            <a:spAutoFit/>
          </a:bodyPr>
          <a:lstStyle/>
          <a:p>
            <a:r>
              <a:rPr lang="en-US" sz="3200" b="1" dirty="0"/>
              <a:t>Theory</a:t>
            </a:r>
          </a:p>
        </p:txBody>
      </p:sp>
      <p:sp>
        <p:nvSpPr>
          <p:cNvPr id="6" name="TextBox 5"/>
          <p:cNvSpPr txBox="1"/>
          <p:nvPr/>
        </p:nvSpPr>
        <p:spPr>
          <a:xfrm>
            <a:off x="457199" y="2131426"/>
            <a:ext cx="4179851" cy="2246769"/>
          </a:xfrm>
          <a:prstGeom prst="rect">
            <a:avLst/>
          </a:prstGeom>
          <a:noFill/>
        </p:spPr>
        <p:txBody>
          <a:bodyPr wrap="square" rtlCol="0">
            <a:spAutoFit/>
          </a:bodyPr>
          <a:lstStyle/>
          <a:p>
            <a:endParaRPr lang="en-US" sz="2000" dirty="0"/>
          </a:p>
          <a:p>
            <a:pPr marL="285750" indent="-285750">
              <a:buFont typeface="Arial"/>
              <a:buChar char="•"/>
            </a:pPr>
            <a:r>
              <a:rPr lang="en-US" sz="2000" dirty="0"/>
              <a:t>John Dewey: “experiential learning” (1910s)</a:t>
            </a:r>
          </a:p>
          <a:p>
            <a:pPr marL="285750" indent="-285750">
              <a:buFont typeface="Arial"/>
              <a:buChar char="•"/>
            </a:pPr>
            <a:r>
              <a:rPr lang="en-US" sz="2000" dirty="0"/>
              <a:t>Lev </a:t>
            </a:r>
            <a:r>
              <a:rPr lang="en-US" sz="2000" dirty="0" err="1"/>
              <a:t>Vygotsky</a:t>
            </a:r>
            <a:r>
              <a:rPr lang="en-US" sz="2000" dirty="0"/>
              <a:t>: “zone of proximal development” (1930s) </a:t>
            </a:r>
          </a:p>
          <a:p>
            <a:pPr marL="285750" indent="-285750">
              <a:buFont typeface="Arial"/>
              <a:buChar char="•"/>
            </a:pPr>
            <a:r>
              <a:rPr lang="en-US" sz="2000" dirty="0"/>
              <a:t>Benjamin Bloom:  “active learning” (1950s)</a:t>
            </a:r>
          </a:p>
        </p:txBody>
      </p:sp>
      <p:pic>
        <p:nvPicPr>
          <p:cNvPr id="5" name="Picture 4"/>
          <p:cNvPicPr>
            <a:picLocks noChangeAspect="1"/>
          </p:cNvPicPr>
          <p:nvPr/>
        </p:nvPicPr>
        <p:blipFill>
          <a:blip r:embed="rId3"/>
          <a:stretch>
            <a:fillRect/>
          </a:stretch>
        </p:blipFill>
        <p:spPr>
          <a:xfrm>
            <a:off x="4637051" y="1946288"/>
            <a:ext cx="4506949" cy="3802488"/>
          </a:xfrm>
          <a:prstGeom prst="rect">
            <a:avLst/>
          </a:prstGeom>
        </p:spPr>
      </p:pic>
      <p:sp>
        <p:nvSpPr>
          <p:cNvPr id="7" name="TextBox 6"/>
          <p:cNvSpPr txBox="1"/>
          <p:nvPr/>
        </p:nvSpPr>
        <p:spPr>
          <a:xfrm>
            <a:off x="4737100" y="5748776"/>
            <a:ext cx="4287328" cy="400110"/>
          </a:xfrm>
          <a:prstGeom prst="rect">
            <a:avLst/>
          </a:prstGeom>
          <a:noFill/>
        </p:spPr>
        <p:txBody>
          <a:bodyPr wrap="none" rtlCol="0">
            <a:spAutoFit/>
          </a:bodyPr>
          <a:lstStyle/>
          <a:p>
            <a:r>
              <a:rPr lang="en-US" sz="2000" dirty="0"/>
              <a:t>Bloom’s Taxonomy (New Version)</a:t>
            </a:r>
          </a:p>
        </p:txBody>
      </p:sp>
      <p:sp>
        <p:nvSpPr>
          <p:cNvPr id="9" name="TextBox 8"/>
          <p:cNvSpPr txBox="1"/>
          <p:nvPr/>
        </p:nvSpPr>
        <p:spPr>
          <a:xfrm>
            <a:off x="215901" y="4617806"/>
            <a:ext cx="4089400" cy="1600438"/>
          </a:xfrm>
          <a:prstGeom prst="rect">
            <a:avLst/>
          </a:prstGeom>
          <a:noFill/>
        </p:spPr>
        <p:txBody>
          <a:bodyPr wrap="square" rtlCol="0">
            <a:spAutoFit/>
          </a:bodyPr>
          <a:lstStyle/>
          <a:p>
            <a:pPr lvl="1"/>
            <a:r>
              <a:rPr lang="en-US" sz="2000" i="1" dirty="0"/>
              <a:t>Listening != learning </a:t>
            </a:r>
          </a:p>
          <a:p>
            <a:pPr lvl="1"/>
            <a:r>
              <a:rPr lang="en-US" sz="2000" dirty="0"/>
              <a:t>Students in lectures are twice as likely to leave engineering, 3 times as likely to drop out </a:t>
            </a:r>
            <a:endParaRPr lang="en-US" sz="1600" dirty="0"/>
          </a:p>
          <a:p>
            <a:endParaRPr lang="en-US" dirty="0"/>
          </a:p>
        </p:txBody>
      </p:sp>
    </p:spTree>
    <p:extLst>
      <p:ext uri="{BB962C8B-B14F-4D97-AF65-F5344CB8AC3E}">
        <p14:creationId xmlns:p14="http://schemas.microsoft.com/office/powerpoint/2010/main" val="841967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lstStyle/>
          <a:p>
            <a:r>
              <a:rPr lang="en-US" dirty="0"/>
              <a:t>Selected Funded Grants</a:t>
            </a:r>
          </a:p>
        </p:txBody>
      </p:sp>
      <p:sp>
        <p:nvSpPr>
          <p:cNvPr id="3" name="Content Placeholder 2"/>
          <p:cNvSpPr>
            <a:spLocks noGrp="1"/>
          </p:cNvSpPr>
          <p:nvPr>
            <p:ph idx="1"/>
          </p:nvPr>
        </p:nvSpPr>
        <p:spPr>
          <a:xfrm>
            <a:off x="57150" y="838200"/>
            <a:ext cx="9029700" cy="5705959"/>
          </a:xfrm>
        </p:spPr>
        <p:txBody>
          <a:bodyPr/>
          <a:lstStyle/>
          <a:p>
            <a:pPr>
              <a:spcBef>
                <a:spcPts val="600"/>
              </a:spcBef>
              <a:buFont typeface="+mj-lt"/>
              <a:buAutoNum type="arabicPeriod"/>
            </a:pPr>
            <a:r>
              <a:rPr lang="en-US" sz="2400" dirty="0"/>
              <a:t>IMLS RE-70-18-0005-18: Continuing Education to Advance Web Archiving, </a:t>
            </a:r>
            <a:r>
              <a:rPr lang="en-US" sz="2400" dirty="0" err="1"/>
              <a:t>Zhiwu</a:t>
            </a:r>
            <a:r>
              <a:rPr lang="en-US" sz="2400" dirty="0"/>
              <a:t> </a:t>
            </a:r>
            <a:r>
              <a:rPr lang="en-US" sz="2400" dirty="0" err="1"/>
              <a:t>Xie</a:t>
            </a:r>
            <a:r>
              <a:rPr lang="en-US" sz="2400" dirty="0"/>
              <a:t>, Fox; GWU, LANL, IA, ODU, U. Waterloo</a:t>
            </a:r>
          </a:p>
          <a:p>
            <a:pPr>
              <a:spcBef>
                <a:spcPts val="600"/>
              </a:spcBef>
              <a:buFont typeface="+mj-lt"/>
              <a:buAutoNum type="arabicPeriod"/>
            </a:pPr>
            <a:r>
              <a:rPr lang="en-US" sz="2400" dirty="0"/>
              <a:t>NSF CMMI-1638207: Coordinated, Behaviorally-Aware Recovery for Transportation and Power Disruptions (CBAR-</a:t>
            </a:r>
            <a:r>
              <a:rPr lang="en-US" sz="2400" dirty="0" err="1"/>
              <a:t>tpd</a:t>
            </a:r>
            <a:r>
              <a:rPr lang="en-US" sz="2400" dirty="0"/>
              <a:t>), Clemson: Pamela Murray-Tuite; VT: Fox, Kris </a:t>
            </a:r>
            <a:r>
              <a:rPr lang="en-US" sz="2400" dirty="0" err="1"/>
              <a:t>Wernstedt</a:t>
            </a:r>
            <a:r>
              <a:rPr lang="en-US" sz="2400" dirty="0"/>
              <a:t>; U. </a:t>
            </a:r>
            <a:r>
              <a:rPr lang="en-US" sz="2400" dirty="0" err="1"/>
              <a:t>Mich</a:t>
            </a:r>
            <a:r>
              <a:rPr lang="en-US" sz="2400" dirty="0"/>
              <a:t>: Seth </a:t>
            </a:r>
            <a:r>
              <a:rPr lang="en-US" sz="2400" dirty="0" err="1"/>
              <a:t>Guikema</a:t>
            </a:r>
            <a:r>
              <a:rPr lang="en-US" sz="2400" dirty="0"/>
              <a:t> </a:t>
            </a:r>
          </a:p>
          <a:p>
            <a:pPr>
              <a:spcBef>
                <a:spcPts val="600"/>
              </a:spcBef>
              <a:buFont typeface="+mj-lt"/>
              <a:buAutoNum type="arabicPeriod"/>
            </a:pPr>
            <a:r>
              <a:rPr lang="en-US" sz="2400" dirty="0"/>
              <a:t>NSF IIS-1619028: </a:t>
            </a:r>
            <a:r>
              <a:rPr lang="en-US" sz="2400" dirty="0">
                <a:hlinkClick r:id="rId2"/>
              </a:rPr>
              <a:t>Global Event and Trend Archive Research (GETAR)</a:t>
            </a:r>
            <a:r>
              <a:rPr lang="en-US" sz="2400" dirty="0"/>
              <a:t>, VT: Fox, Chandan Reddy, Andrea L. Kavanaugh, Donald J. Shoemaker; Internet Archive: Jefferson Bailey </a:t>
            </a:r>
          </a:p>
          <a:p>
            <a:pPr>
              <a:spcBef>
                <a:spcPts val="600"/>
              </a:spcBef>
              <a:buFont typeface="+mj-lt"/>
              <a:buAutoNum type="arabicPeriod"/>
            </a:pPr>
            <a:r>
              <a:rPr lang="en-US" sz="2400" dirty="0"/>
              <a:t>NSF IIS-1319578: Integrated Digital Event Archive and Library (IDEAL), VT: Fox, Andrea L. Kavanaugh, Steve Sheetz, Donald J. Shoemaker; Internet Archive: Jefferson Bailey</a:t>
            </a:r>
          </a:p>
          <a:p>
            <a:pPr>
              <a:spcBef>
                <a:spcPts val="600"/>
              </a:spcBef>
              <a:buFont typeface="+mj-lt"/>
              <a:buAutoNum type="arabicPeriod"/>
            </a:pPr>
            <a:r>
              <a:rPr lang="en-US" sz="2400" dirty="0"/>
              <a:t>NSF: I-Corps, Economic Development: Legal document analysis and summarization: Fox, Ramakrishnan </a:t>
            </a:r>
          </a:p>
          <a:p>
            <a:pPr>
              <a:buFont typeface="+mj-lt"/>
              <a:buAutoNum type="arabicPeriod"/>
            </a:pPr>
            <a:endParaRPr lang="en-US" sz="2400"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3</a:t>
            </a:fld>
            <a:endParaRPr lang="en-US"/>
          </a:p>
        </p:txBody>
      </p:sp>
    </p:spTree>
    <p:extLst>
      <p:ext uri="{BB962C8B-B14F-4D97-AF65-F5344CB8AC3E}">
        <p14:creationId xmlns:p14="http://schemas.microsoft.com/office/powerpoint/2010/main" val="3187164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0" y="914400"/>
            <a:ext cx="8458200" cy="5816977"/>
          </a:xfrm>
          <a:prstGeom prst="rect">
            <a:avLst/>
          </a:prstGeom>
          <a:noFill/>
        </p:spPr>
        <p:txBody>
          <a:bodyPr wrap="square" rtlCol="0">
            <a:spAutoFit/>
          </a:bodyPr>
          <a:lstStyle/>
          <a:p>
            <a:endParaRPr lang="en-US" sz="2400" dirty="0"/>
          </a:p>
          <a:p>
            <a:pPr marL="285750" indent="-285750">
              <a:spcBef>
                <a:spcPts val="1800"/>
              </a:spcBef>
              <a:buFont typeface="Arial"/>
              <a:buChar char="•"/>
            </a:pPr>
            <a:r>
              <a:rPr lang="en-US" sz="3600" dirty="0"/>
              <a:t>A single question drives and organizes the learning activities. </a:t>
            </a:r>
          </a:p>
          <a:p>
            <a:pPr marL="285750" indent="-285750">
              <a:spcBef>
                <a:spcPts val="1800"/>
              </a:spcBef>
              <a:buFont typeface="Arial"/>
              <a:buChar char="•"/>
            </a:pPr>
            <a:r>
              <a:rPr lang="en-US" sz="3600" dirty="0"/>
              <a:t>Learning is done “Just-In-Time.”</a:t>
            </a:r>
          </a:p>
          <a:p>
            <a:pPr marL="285750" indent="-285750">
              <a:spcBef>
                <a:spcPts val="1800"/>
              </a:spcBef>
              <a:buFont typeface="Arial"/>
              <a:buChar char="•"/>
            </a:pPr>
            <a:r>
              <a:rPr lang="en-US" sz="3600" dirty="0"/>
              <a:t>Emphasis is placed on the process rather than the product. </a:t>
            </a:r>
          </a:p>
          <a:p>
            <a:pPr marL="285750" indent="-285750">
              <a:spcBef>
                <a:spcPts val="1800"/>
              </a:spcBef>
              <a:buFont typeface="Arial"/>
              <a:buChar char="•"/>
            </a:pPr>
            <a:r>
              <a:rPr lang="en-US" sz="3600" dirty="0"/>
              <a:t>The task of the instructor is to provide a relevant and authentic question and serve as a facilitator. </a:t>
            </a:r>
          </a:p>
        </p:txBody>
      </p:sp>
      <p:sp>
        <p:nvSpPr>
          <p:cNvPr id="6" name="Title 5">
            <a:extLst>
              <a:ext uri="{FF2B5EF4-FFF2-40B4-BE49-F238E27FC236}">
                <a16:creationId xmlns:a16="http://schemas.microsoft.com/office/drawing/2014/main" id="{857019D9-CAF9-574F-A98D-3781CB6C0C68}"/>
              </a:ext>
            </a:extLst>
          </p:cNvPr>
          <p:cNvSpPr>
            <a:spLocks noGrp="1"/>
          </p:cNvSpPr>
          <p:nvPr>
            <p:ph type="title"/>
          </p:nvPr>
        </p:nvSpPr>
        <p:spPr>
          <a:xfrm>
            <a:off x="228600" y="274638"/>
            <a:ext cx="8763000" cy="1782762"/>
          </a:xfrm>
        </p:spPr>
        <p:txBody>
          <a:bodyPr/>
          <a:lstStyle/>
          <a:p>
            <a:r>
              <a:rPr lang="en-US" b="1" dirty="0">
                <a:solidFill>
                  <a:srgbClr val="292934"/>
                </a:solidFill>
              </a:rPr>
              <a:t>Problem-Based Learning (PBL)</a:t>
            </a:r>
            <a:br>
              <a:rPr lang="en-US" b="1" dirty="0">
                <a:solidFill>
                  <a:srgbClr val="292934"/>
                </a:solidFill>
              </a:rPr>
            </a:br>
            <a:endParaRPr lang="en-US" dirty="0"/>
          </a:p>
        </p:txBody>
      </p:sp>
    </p:spTree>
    <p:extLst>
      <p:ext uri="{BB962C8B-B14F-4D97-AF65-F5344CB8AC3E}">
        <p14:creationId xmlns:p14="http://schemas.microsoft.com/office/powerpoint/2010/main" val="3911574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444"/>
            <a:ext cx="9144000" cy="990600"/>
          </a:xfrm>
        </p:spPr>
        <p:txBody>
          <a:bodyPr>
            <a:normAutofit/>
          </a:bodyPr>
          <a:lstStyle/>
          <a:p>
            <a:r>
              <a:rPr lang="en-US" sz="4000" b="1" dirty="0">
                <a:solidFill>
                  <a:srgbClr val="292934"/>
                </a:solidFill>
              </a:rPr>
              <a:t>CS 5604: Information Retrieval</a:t>
            </a:r>
          </a:p>
        </p:txBody>
      </p:sp>
      <p:sp>
        <p:nvSpPr>
          <p:cNvPr id="3" name="TextBox 2"/>
          <p:cNvSpPr txBox="1"/>
          <p:nvPr/>
        </p:nvSpPr>
        <p:spPr>
          <a:xfrm>
            <a:off x="457200" y="1707449"/>
            <a:ext cx="7860709" cy="3508653"/>
          </a:xfrm>
          <a:prstGeom prst="rect">
            <a:avLst/>
          </a:prstGeom>
          <a:noFill/>
        </p:spPr>
        <p:txBody>
          <a:bodyPr wrap="square" rtlCol="0">
            <a:spAutoFit/>
          </a:bodyPr>
          <a:lstStyle/>
          <a:p>
            <a:pPr marL="342900" indent="-342900">
              <a:spcBef>
                <a:spcPts val="1800"/>
              </a:spcBef>
              <a:buFont typeface="Arial"/>
              <a:buChar char="•"/>
            </a:pPr>
            <a:r>
              <a:rPr lang="en-US" sz="2800" dirty="0"/>
              <a:t>Introductory graduate level course</a:t>
            </a:r>
          </a:p>
          <a:p>
            <a:pPr marL="342900" indent="-342900">
              <a:spcBef>
                <a:spcPts val="1800"/>
              </a:spcBef>
              <a:buFont typeface="Arial"/>
              <a:buChar char="•"/>
            </a:pPr>
            <a:r>
              <a:rPr lang="en-US" sz="2800" dirty="0"/>
              <a:t>Driving Question: “How can we best build a state-of-the-art IR system in support of a large digital library project?” </a:t>
            </a:r>
          </a:p>
          <a:p>
            <a:pPr marL="342900" indent="-342900">
              <a:spcBef>
                <a:spcPts val="1800"/>
              </a:spcBef>
              <a:buFont typeface="Arial"/>
              <a:buChar char="•"/>
            </a:pPr>
            <a:r>
              <a:rPr lang="en-US" sz="2800" dirty="0"/>
              <a:t>7 teams, all performing different tasks along a processing pipeline</a:t>
            </a:r>
          </a:p>
          <a:p>
            <a:pPr marL="342900" indent="-342900">
              <a:buFont typeface="Arial"/>
              <a:buChar char="•"/>
            </a:pPr>
            <a:endParaRPr lang="en-US" sz="2400" dirty="0"/>
          </a:p>
        </p:txBody>
      </p:sp>
    </p:spTree>
    <p:extLst>
      <p:ext uri="{BB962C8B-B14F-4D97-AF65-F5344CB8AC3E}">
        <p14:creationId xmlns:p14="http://schemas.microsoft.com/office/powerpoint/2010/main" val="3889493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70" y="0"/>
            <a:ext cx="9106829" cy="990600"/>
          </a:xfrm>
        </p:spPr>
        <p:txBody>
          <a:bodyPr>
            <a:normAutofit/>
          </a:bodyPr>
          <a:lstStyle/>
          <a:p>
            <a:r>
              <a:rPr lang="en-US" sz="4000" b="1" dirty="0">
                <a:solidFill>
                  <a:srgbClr val="292934"/>
                </a:solidFill>
              </a:rPr>
              <a:t>CS 5604: Information Retrieval</a:t>
            </a:r>
          </a:p>
        </p:txBody>
      </p:sp>
      <p:pic>
        <p:nvPicPr>
          <p:cNvPr id="6" name="Picture 5"/>
          <p:cNvPicPr>
            <a:picLocks noChangeAspect="1"/>
          </p:cNvPicPr>
          <p:nvPr/>
        </p:nvPicPr>
        <p:blipFill>
          <a:blip r:embed="rId3"/>
          <a:stretch>
            <a:fillRect/>
          </a:stretch>
        </p:blipFill>
        <p:spPr>
          <a:xfrm>
            <a:off x="170827" y="1967834"/>
            <a:ext cx="5255998" cy="997250"/>
          </a:xfrm>
          <a:prstGeom prst="rect">
            <a:avLst/>
          </a:prstGeom>
        </p:spPr>
      </p:pic>
      <p:pic>
        <p:nvPicPr>
          <p:cNvPr id="8" name="Picture 7"/>
          <p:cNvPicPr>
            <a:picLocks noChangeAspect="1"/>
          </p:cNvPicPr>
          <p:nvPr/>
        </p:nvPicPr>
        <p:blipFill>
          <a:blip r:embed="rId4"/>
          <a:stretch>
            <a:fillRect/>
          </a:stretch>
        </p:blipFill>
        <p:spPr>
          <a:xfrm>
            <a:off x="5295900" y="1083800"/>
            <a:ext cx="3714762" cy="5527388"/>
          </a:xfrm>
          <a:prstGeom prst="rect">
            <a:avLst/>
          </a:prstGeom>
        </p:spPr>
      </p:pic>
      <p:sp>
        <p:nvSpPr>
          <p:cNvPr id="9" name="Bent-Up Arrow 8"/>
          <p:cNvSpPr/>
          <p:nvPr/>
        </p:nvSpPr>
        <p:spPr>
          <a:xfrm rot="5400000">
            <a:off x="3541418" y="1840757"/>
            <a:ext cx="784442" cy="3359913"/>
          </a:xfrm>
          <a:prstGeom prst="bentUpArrow">
            <a:avLst>
              <a:gd name="adj1" fmla="val 5285"/>
              <a:gd name="adj2" fmla="val 15286"/>
              <a:gd name="adj3" fmla="val 1839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86260" y="1540996"/>
            <a:ext cx="2920892" cy="338554"/>
          </a:xfrm>
          <a:prstGeom prst="rect">
            <a:avLst/>
          </a:prstGeom>
          <a:noFill/>
        </p:spPr>
        <p:txBody>
          <a:bodyPr wrap="none" rtlCol="0">
            <a:spAutoFit/>
          </a:bodyPr>
          <a:lstStyle/>
          <a:p>
            <a:r>
              <a:rPr lang="en-US" sz="1600" b="1" dirty="0"/>
              <a:t>Course Structure:  The Goal</a:t>
            </a:r>
          </a:p>
        </p:txBody>
      </p:sp>
    </p:spTree>
    <p:extLst>
      <p:ext uri="{BB962C8B-B14F-4D97-AF65-F5344CB8AC3E}">
        <p14:creationId xmlns:p14="http://schemas.microsoft.com/office/powerpoint/2010/main" val="733147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RArch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62" y="1358900"/>
            <a:ext cx="7644438" cy="5394542"/>
          </a:xfrm>
          <a:prstGeom prst="rect">
            <a:avLst/>
          </a:prstGeom>
        </p:spPr>
      </p:pic>
      <p:sp>
        <p:nvSpPr>
          <p:cNvPr id="7" name="Title 6">
            <a:extLst>
              <a:ext uri="{FF2B5EF4-FFF2-40B4-BE49-F238E27FC236}">
                <a16:creationId xmlns:a16="http://schemas.microsoft.com/office/drawing/2014/main" id="{82345AF7-7201-B346-800B-7290F951D72A}"/>
              </a:ext>
            </a:extLst>
          </p:cNvPr>
          <p:cNvSpPr>
            <a:spLocks noGrp="1"/>
          </p:cNvSpPr>
          <p:nvPr>
            <p:ph type="title"/>
          </p:nvPr>
        </p:nvSpPr>
        <p:spPr>
          <a:xfrm>
            <a:off x="5576" y="457200"/>
            <a:ext cx="9138424" cy="1143000"/>
          </a:xfrm>
        </p:spPr>
        <p:txBody>
          <a:bodyPr/>
          <a:lstStyle/>
          <a:p>
            <a:r>
              <a:rPr lang="en-US" b="1" dirty="0"/>
              <a:t>CS5604: Course  Structure:</a:t>
            </a:r>
            <a:br>
              <a:rPr lang="en-US" b="1" dirty="0"/>
            </a:br>
            <a:r>
              <a:rPr lang="en-US" b="1" dirty="0"/>
              <a:t>The Architecture</a:t>
            </a:r>
            <a:br>
              <a:rPr lang="en-US" b="1" dirty="0"/>
            </a:br>
            <a:endParaRPr lang="en-US" dirty="0"/>
          </a:p>
        </p:txBody>
      </p:sp>
    </p:spTree>
    <p:extLst>
      <p:ext uri="{BB962C8B-B14F-4D97-AF65-F5344CB8AC3E}">
        <p14:creationId xmlns:p14="http://schemas.microsoft.com/office/powerpoint/2010/main" val="3485220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59"/>
            <a:ext cx="9144000" cy="990600"/>
          </a:xfrm>
        </p:spPr>
        <p:txBody>
          <a:bodyPr>
            <a:normAutofit/>
          </a:bodyPr>
          <a:lstStyle/>
          <a:p>
            <a:r>
              <a:rPr lang="en-US" sz="4000" b="1" dirty="0">
                <a:solidFill>
                  <a:srgbClr val="292934"/>
                </a:solidFill>
              </a:rPr>
              <a:t>CS 5604: Information Retrieval</a:t>
            </a:r>
          </a:p>
        </p:txBody>
      </p:sp>
      <p:sp>
        <p:nvSpPr>
          <p:cNvPr id="5" name="TextBox 4"/>
          <p:cNvSpPr txBox="1"/>
          <p:nvPr/>
        </p:nvSpPr>
        <p:spPr>
          <a:xfrm>
            <a:off x="457200" y="1951044"/>
            <a:ext cx="2885726" cy="461665"/>
          </a:xfrm>
          <a:prstGeom prst="rect">
            <a:avLst/>
          </a:prstGeom>
          <a:noFill/>
        </p:spPr>
        <p:txBody>
          <a:bodyPr wrap="none" rtlCol="0">
            <a:spAutoFit/>
          </a:bodyPr>
          <a:lstStyle/>
          <a:p>
            <a:r>
              <a:rPr lang="en-US" sz="2400" b="1" dirty="0"/>
              <a:t>Student Response</a:t>
            </a:r>
          </a:p>
        </p:txBody>
      </p:sp>
      <p:sp>
        <p:nvSpPr>
          <p:cNvPr id="6" name="TextBox 5"/>
          <p:cNvSpPr txBox="1"/>
          <p:nvPr/>
        </p:nvSpPr>
        <p:spPr>
          <a:xfrm>
            <a:off x="457200" y="2545834"/>
            <a:ext cx="7832342" cy="369332"/>
          </a:xfrm>
          <a:prstGeom prst="rect">
            <a:avLst/>
          </a:prstGeom>
          <a:noFill/>
        </p:spPr>
        <p:txBody>
          <a:bodyPr wrap="none" rtlCol="0">
            <a:spAutoFit/>
          </a:bodyPr>
          <a:lstStyle/>
          <a:p>
            <a:r>
              <a:rPr lang="en-US" dirty="0"/>
              <a:t>20 question poll, rate 1-5 on  “Rate how well this approach helped you to…”</a:t>
            </a:r>
          </a:p>
        </p:txBody>
      </p:sp>
      <p:graphicFrame>
        <p:nvGraphicFramePr>
          <p:cNvPr id="7" name="Table 6"/>
          <p:cNvGraphicFramePr>
            <a:graphicFrameLocks noGrp="1"/>
          </p:cNvGraphicFramePr>
          <p:nvPr>
            <p:extLst>
              <p:ext uri="{D42A27DB-BD31-4B8C-83A1-F6EECF244321}">
                <p14:modId xmlns:p14="http://schemas.microsoft.com/office/powerpoint/2010/main" val="1728589034"/>
              </p:ext>
            </p:extLst>
          </p:nvPr>
        </p:nvGraphicFramePr>
        <p:xfrm>
          <a:off x="609600" y="3048000"/>
          <a:ext cx="7086600" cy="2438400"/>
        </p:xfrm>
        <a:graphic>
          <a:graphicData uri="http://schemas.openxmlformats.org/drawingml/2006/table">
            <a:tbl>
              <a:tblPr firstRow="1" bandRow="1">
                <a:tableStyleId>{616DA210-FB5B-4158-B5E0-FEB733F419BA}</a:tableStyleId>
              </a:tblPr>
              <a:tblGrid>
                <a:gridCol w="5674816">
                  <a:extLst>
                    <a:ext uri="{9D8B030D-6E8A-4147-A177-3AD203B41FA5}">
                      <a16:colId xmlns:a16="http://schemas.microsoft.com/office/drawing/2014/main" val="20000"/>
                    </a:ext>
                  </a:extLst>
                </a:gridCol>
                <a:gridCol w="1411784">
                  <a:extLst>
                    <a:ext uri="{9D8B030D-6E8A-4147-A177-3AD203B41FA5}">
                      <a16:colId xmlns:a16="http://schemas.microsoft.com/office/drawing/2014/main" val="20001"/>
                    </a:ext>
                  </a:extLst>
                </a:gridCol>
              </a:tblGrid>
              <a:tr h="603315">
                <a:tc>
                  <a:txBody>
                    <a:bodyPr/>
                    <a:lstStyle/>
                    <a:p>
                      <a:r>
                        <a:rPr lang="en-US" sz="2000" dirty="0"/>
                        <a:t>Question</a:t>
                      </a:r>
                    </a:p>
                  </a:txBody>
                  <a:tcPr/>
                </a:tc>
                <a:tc>
                  <a:txBody>
                    <a:bodyPr/>
                    <a:lstStyle/>
                    <a:p>
                      <a:r>
                        <a:rPr lang="en-US" sz="2000" dirty="0"/>
                        <a:t>Score</a:t>
                      </a:r>
                    </a:p>
                  </a:txBody>
                  <a:tcPr/>
                </a:tc>
                <a:extLst>
                  <a:ext uri="{0D108BD9-81ED-4DB2-BD59-A6C34878D82A}">
                    <a16:rowId xmlns:a16="http://schemas.microsoft.com/office/drawing/2014/main" val="10000"/>
                  </a:ext>
                </a:extLst>
              </a:tr>
              <a:tr h="611695">
                <a:tc>
                  <a:txBody>
                    <a:bodyPr/>
                    <a:lstStyle/>
                    <a:p>
                      <a:r>
                        <a:rPr lang="en-US" sz="2000" dirty="0"/>
                        <a:t>Think independently</a:t>
                      </a:r>
                    </a:p>
                  </a:txBody>
                  <a:tcPr/>
                </a:tc>
                <a:tc>
                  <a:txBody>
                    <a:bodyPr/>
                    <a:lstStyle/>
                    <a:p>
                      <a:r>
                        <a:rPr lang="en-US" sz="2000" dirty="0"/>
                        <a:t>4.4</a:t>
                      </a:r>
                    </a:p>
                  </a:txBody>
                  <a:tcPr/>
                </a:tc>
                <a:extLst>
                  <a:ext uri="{0D108BD9-81ED-4DB2-BD59-A6C34878D82A}">
                    <a16:rowId xmlns:a16="http://schemas.microsoft.com/office/drawing/2014/main" val="10001"/>
                  </a:ext>
                </a:extLst>
              </a:tr>
              <a:tr h="611695">
                <a:tc>
                  <a:txBody>
                    <a:bodyPr/>
                    <a:lstStyle/>
                    <a:p>
                      <a:r>
                        <a:rPr lang="en-US" sz="2000" dirty="0"/>
                        <a:t>Consider alternative solutions to problems</a:t>
                      </a:r>
                    </a:p>
                  </a:txBody>
                  <a:tcPr/>
                </a:tc>
                <a:tc>
                  <a:txBody>
                    <a:bodyPr/>
                    <a:lstStyle/>
                    <a:p>
                      <a:r>
                        <a:rPr lang="en-US" sz="2000" dirty="0"/>
                        <a:t>4.3</a:t>
                      </a:r>
                    </a:p>
                  </a:txBody>
                  <a:tcPr/>
                </a:tc>
                <a:extLst>
                  <a:ext uri="{0D108BD9-81ED-4DB2-BD59-A6C34878D82A}">
                    <a16:rowId xmlns:a16="http://schemas.microsoft.com/office/drawing/2014/main" val="10002"/>
                  </a:ext>
                </a:extLst>
              </a:tr>
              <a:tr h="611695">
                <a:tc>
                  <a:txBody>
                    <a:bodyPr/>
                    <a:lstStyle/>
                    <a:p>
                      <a:r>
                        <a:rPr lang="en-US" sz="2000" dirty="0"/>
                        <a:t>Identify gaps in your knowledge</a:t>
                      </a:r>
                    </a:p>
                  </a:txBody>
                  <a:tcPr/>
                </a:tc>
                <a:tc>
                  <a:txBody>
                    <a:bodyPr/>
                    <a:lstStyle/>
                    <a:p>
                      <a:r>
                        <a:rPr lang="en-US" sz="2000" dirty="0"/>
                        <a:t>4.3</a:t>
                      </a:r>
                    </a:p>
                  </a:txBody>
                  <a:tcPr/>
                </a:tc>
                <a:extLst>
                  <a:ext uri="{0D108BD9-81ED-4DB2-BD59-A6C34878D82A}">
                    <a16:rowId xmlns:a16="http://schemas.microsoft.com/office/drawing/2014/main" val="10003"/>
                  </a:ext>
                </a:extLst>
              </a:tr>
            </a:tbl>
          </a:graphicData>
        </a:graphic>
      </p:graphicFrame>
      <p:sp>
        <p:nvSpPr>
          <p:cNvPr id="8" name="TextBox 7"/>
          <p:cNvSpPr txBox="1"/>
          <p:nvPr/>
        </p:nvSpPr>
        <p:spPr>
          <a:xfrm>
            <a:off x="584200" y="5517634"/>
            <a:ext cx="8385629" cy="400110"/>
          </a:xfrm>
          <a:prstGeom prst="rect">
            <a:avLst/>
          </a:prstGeom>
          <a:noFill/>
        </p:spPr>
        <p:txBody>
          <a:bodyPr wrap="none" rtlCol="0">
            <a:spAutoFit/>
          </a:bodyPr>
          <a:lstStyle/>
          <a:p>
            <a:r>
              <a:rPr lang="en-US" sz="2000" dirty="0"/>
              <a:t>100% said they would recommend this approach for future classes.</a:t>
            </a:r>
          </a:p>
        </p:txBody>
      </p:sp>
    </p:spTree>
    <p:extLst>
      <p:ext uri="{BB962C8B-B14F-4D97-AF65-F5344CB8AC3E}">
        <p14:creationId xmlns:p14="http://schemas.microsoft.com/office/powerpoint/2010/main" val="3392792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noAutofit/>
          </a:bodyPr>
          <a:lstStyle/>
          <a:p>
            <a:r>
              <a:rPr lang="en-US" sz="4000" b="1" dirty="0">
                <a:solidFill>
                  <a:srgbClr val="292934"/>
                </a:solidFill>
              </a:rPr>
              <a:t>CS 4984: Computational Linguistics</a:t>
            </a:r>
          </a:p>
        </p:txBody>
      </p:sp>
      <p:sp>
        <p:nvSpPr>
          <p:cNvPr id="3" name="TextBox 2"/>
          <p:cNvSpPr txBox="1"/>
          <p:nvPr/>
        </p:nvSpPr>
        <p:spPr>
          <a:xfrm>
            <a:off x="457200" y="2025296"/>
            <a:ext cx="8134269" cy="3139321"/>
          </a:xfrm>
          <a:prstGeom prst="rect">
            <a:avLst/>
          </a:prstGeom>
          <a:noFill/>
        </p:spPr>
        <p:txBody>
          <a:bodyPr wrap="square" rtlCol="0">
            <a:spAutoFit/>
          </a:bodyPr>
          <a:lstStyle/>
          <a:p>
            <a:pPr marL="342900" indent="-342900">
              <a:spcBef>
                <a:spcPts val="1800"/>
              </a:spcBef>
              <a:buFont typeface="Arial"/>
              <a:buChar char="•"/>
            </a:pPr>
            <a:r>
              <a:rPr lang="en-US" sz="2800" dirty="0"/>
              <a:t>Undergraduate capstone course</a:t>
            </a:r>
          </a:p>
          <a:p>
            <a:pPr marL="342900" indent="-342900">
              <a:spcBef>
                <a:spcPts val="1800"/>
              </a:spcBef>
              <a:buFont typeface="Arial"/>
              <a:buChar char="•"/>
            </a:pPr>
            <a:r>
              <a:rPr lang="en-US" sz="2800" dirty="0"/>
              <a:t>Driving Question: “What is the best summary that can be automatically generated for your type of event?” </a:t>
            </a:r>
          </a:p>
          <a:p>
            <a:pPr marL="342900" indent="-342900">
              <a:spcBef>
                <a:spcPts val="1800"/>
              </a:spcBef>
              <a:buFont typeface="Arial"/>
              <a:buChar char="•"/>
            </a:pPr>
            <a:r>
              <a:rPr lang="en-US" sz="2800" dirty="0"/>
              <a:t> 7 teams, all performing the same analysis on different collections of text</a:t>
            </a:r>
          </a:p>
        </p:txBody>
      </p:sp>
    </p:spTree>
    <p:extLst>
      <p:ext uri="{BB962C8B-B14F-4D97-AF65-F5344CB8AC3E}">
        <p14:creationId xmlns:p14="http://schemas.microsoft.com/office/powerpoint/2010/main" val="4115489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711760034"/>
              </p:ext>
            </p:extLst>
          </p:nvPr>
        </p:nvGraphicFramePr>
        <p:xfrm>
          <a:off x="303068" y="2069350"/>
          <a:ext cx="8761342" cy="4331450"/>
        </p:xfrm>
        <a:graphic>
          <a:graphicData uri="http://schemas.openxmlformats.org/presentationml/2006/ole">
            <mc:AlternateContent xmlns:mc="http://schemas.openxmlformats.org/markup-compatibility/2006">
              <mc:Choice xmlns:v="urn:schemas-microsoft-com:vml" Requires="v">
                <p:oleObj spid="_x0000_s579602" name="Document" r:id="rId4" imgW="5651500" imgH="2794000" progId="Word.Document.12">
                  <p:embed/>
                </p:oleObj>
              </mc:Choice>
              <mc:Fallback>
                <p:oleObj name="Document" r:id="rId4" imgW="5651500" imgH="2794000" progId="Word.Document.12">
                  <p:embed/>
                  <p:pic>
                    <p:nvPicPr>
                      <p:cNvPr id="3" name="Object 2"/>
                      <p:cNvPicPr/>
                      <p:nvPr/>
                    </p:nvPicPr>
                    <p:blipFill>
                      <a:blip r:embed="rId5"/>
                      <a:stretch>
                        <a:fillRect/>
                      </a:stretch>
                    </p:blipFill>
                    <p:spPr>
                      <a:xfrm>
                        <a:off x="303068" y="2069350"/>
                        <a:ext cx="8761342" cy="4331450"/>
                      </a:xfrm>
                      <a:prstGeom prst="rect">
                        <a:avLst/>
                      </a:prstGeom>
                    </p:spPr>
                  </p:pic>
                </p:oleObj>
              </mc:Fallback>
            </mc:AlternateContent>
          </a:graphicData>
        </a:graphic>
      </p:graphicFrame>
      <p:sp>
        <p:nvSpPr>
          <p:cNvPr id="6" name="TextBox 5"/>
          <p:cNvSpPr txBox="1"/>
          <p:nvPr/>
        </p:nvSpPr>
        <p:spPr>
          <a:xfrm>
            <a:off x="482600" y="1862144"/>
            <a:ext cx="3467942" cy="369332"/>
          </a:xfrm>
          <a:prstGeom prst="rect">
            <a:avLst/>
          </a:prstGeom>
          <a:noFill/>
        </p:spPr>
        <p:txBody>
          <a:bodyPr wrap="none" rtlCol="0">
            <a:spAutoFit/>
          </a:bodyPr>
          <a:lstStyle/>
          <a:p>
            <a:r>
              <a:rPr lang="en-US" b="1" dirty="0"/>
              <a:t>Course Structure: Scaffolding</a:t>
            </a:r>
          </a:p>
        </p:txBody>
      </p:sp>
      <p:sp>
        <p:nvSpPr>
          <p:cNvPr id="7" name="Title 6">
            <a:extLst>
              <a:ext uri="{FF2B5EF4-FFF2-40B4-BE49-F238E27FC236}">
                <a16:creationId xmlns:a16="http://schemas.microsoft.com/office/drawing/2014/main" id="{FBCCBE45-1E63-9C4C-9882-A7842704B4C1}"/>
              </a:ext>
            </a:extLst>
          </p:cNvPr>
          <p:cNvSpPr>
            <a:spLocks noGrp="1"/>
          </p:cNvSpPr>
          <p:nvPr>
            <p:ph type="title"/>
          </p:nvPr>
        </p:nvSpPr>
        <p:spPr>
          <a:xfrm>
            <a:off x="76200" y="274638"/>
            <a:ext cx="8991600" cy="1143000"/>
          </a:xfrm>
        </p:spPr>
        <p:txBody>
          <a:bodyPr/>
          <a:lstStyle/>
          <a:p>
            <a:r>
              <a:rPr lang="en-US" sz="4000" b="1" dirty="0">
                <a:solidFill>
                  <a:srgbClr val="292934"/>
                </a:solidFill>
              </a:rPr>
              <a:t>CS 4984: Computational Linguistics</a:t>
            </a:r>
            <a:endParaRPr lang="en-US" sz="4000" dirty="0"/>
          </a:p>
        </p:txBody>
      </p:sp>
    </p:spTree>
    <p:extLst>
      <p:ext uri="{BB962C8B-B14F-4D97-AF65-F5344CB8AC3E}">
        <p14:creationId xmlns:p14="http://schemas.microsoft.com/office/powerpoint/2010/main" val="1010383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4000" b="1" dirty="0">
                <a:solidFill>
                  <a:srgbClr val="292934"/>
                </a:solidFill>
              </a:rPr>
              <a:t>CS 4984: Computational Linguistics</a:t>
            </a:r>
          </a:p>
        </p:txBody>
      </p:sp>
      <p:sp>
        <p:nvSpPr>
          <p:cNvPr id="5" name="TextBox 4"/>
          <p:cNvSpPr txBox="1"/>
          <p:nvPr/>
        </p:nvSpPr>
        <p:spPr>
          <a:xfrm>
            <a:off x="533400" y="1600200"/>
            <a:ext cx="1236374" cy="369332"/>
          </a:xfrm>
          <a:prstGeom prst="rect">
            <a:avLst/>
          </a:prstGeom>
          <a:noFill/>
        </p:spPr>
        <p:txBody>
          <a:bodyPr wrap="none" rtlCol="0">
            <a:spAutoFit/>
          </a:bodyPr>
          <a:lstStyle/>
          <a:p>
            <a:r>
              <a:rPr lang="en-US" b="1" dirty="0"/>
              <a:t>Concepts</a:t>
            </a:r>
          </a:p>
        </p:txBody>
      </p:sp>
      <p:sp>
        <p:nvSpPr>
          <p:cNvPr id="7" name="TextBox 6"/>
          <p:cNvSpPr txBox="1"/>
          <p:nvPr/>
        </p:nvSpPr>
        <p:spPr>
          <a:xfrm>
            <a:off x="525174" y="4873076"/>
            <a:ext cx="1655321" cy="369332"/>
          </a:xfrm>
          <a:prstGeom prst="rect">
            <a:avLst/>
          </a:prstGeom>
          <a:noFill/>
        </p:spPr>
        <p:txBody>
          <a:bodyPr wrap="none" rtlCol="0">
            <a:spAutoFit/>
          </a:bodyPr>
          <a:lstStyle/>
          <a:p>
            <a:r>
              <a:rPr lang="en-US" b="1" dirty="0"/>
              <a:t>Technologies</a:t>
            </a:r>
          </a:p>
        </p:txBody>
      </p:sp>
      <p:sp>
        <p:nvSpPr>
          <p:cNvPr id="8" name="TextBox 7"/>
          <p:cNvSpPr txBox="1"/>
          <p:nvPr/>
        </p:nvSpPr>
        <p:spPr>
          <a:xfrm>
            <a:off x="685800" y="1981200"/>
            <a:ext cx="8839200" cy="3416320"/>
          </a:xfrm>
          <a:prstGeom prst="rect">
            <a:avLst/>
          </a:prstGeom>
          <a:noFill/>
        </p:spPr>
        <p:txBody>
          <a:bodyPr wrap="square" rtlCol="0">
            <a:spAutoFit/>
          </a:bodyPr>
          <a:lstStyle/>
          <a:p>
            <a:pPr marL="285750" indent="-285750">
              <a:buFont typeface="Arial"/>
              <a:buChar char="•"/>
            </a:pPr>
            <a:r>
              <a:rPr lang="en-US" dirty="0"/>
              <a:t>Linguistics concepts: morphology, semantics, inflection, </a:t>
            </a:r>
            <a:r>
              <a:rPr lang="en-US" dirty="0" err="1"/>
              <a:t>meronymy</a:t>
            </a:r>
            <a:r>
              <a:rPr lang="en-US" dirty="0"/>
              <a:t>, </a:t>
            </a:r>
            <a:r>
              <a:rPr lang="en-US" dirty="0" err="1"/>
              <a:t>hypernymy</a:t>
            </a:r>
            <a:endParaRPr lang="en-US" dirty="0"/>
          </a:p>
          <a:p>
            <a:pPr marL="285750" indent="-285750">
              <a:buFont typeface="Arial"/>
              <a:buChar char="•"/>
            </a:pPr>
            <a:r>
              <a:rPr lang="en-US" dirty="0"/>
              <a:t>Tokenization, stemming, lemmatization</a:t>
            </a:r>
          </a:p>
          <a:p>
            <a:pPr marL="285750" indent="-285750">
              <a:buFont typeface="Arial"/>
              <a:buChar char="•"/>
            </a:pPr>
            <a:r>
              <a:rPr lang="en-US" dirty="0"/>
              <a:t>Word sense disambiguation</a:t>
            </a:r>
          </a:p>
          <a:p>
            <a:pPr marL="285750" indent="-285750">
              <a:buFont typeface="Arial"/>
              <a:buChar char="•"/>
            </a:pPr>
            <a:r>
              <a:rPr lang="en-US" dirty="0"/>
              <a:t>Part of Speech tagging, deep parsing</a:t>
            </a:r>
          </a:p>
          <a:p>
            <a:pPr marL="285750" indent="-285750">
              <a:buFont typeface="Arial"/>
              <a:buChar char="•"/>
            </a:pPr>
            <a:r>
              <a:rPr lang="en-US" dirty="0"/>
              <a:t>Named Entity Recognition, Topic Allocation</a:t>
            </a:r>
          </a:p>
          <a:p>
            <a:pPr marL="285750" indent="-285750">
              <a:buFont typeface="Arial"/>
              <a:buChar char="•"/>
            </a:pPr>
            <a:r>
              <a:rPr lang="en-US" dirty="0"/>
              <a:t>Information extraction</a:t>
            </a:r>
          </a:p>
          <a:p>
            <a:pPr marL="285750" indent="-285750">
              <a:buFont typeface="Arial"/>
              <a:buChar char="•"/>
            </a:pPr>
            <a:r>
              <a:rPr lang="en-US" dirty="0"/>
              <a:t>Natural language generation</a:t>
            </a:r>
          </a:p>
          <a:p>
            <a:pPr marL="285750" indent="-285750">
              <a:buFont typeface="Arial"/>
              <a:buChar char="•"/>
            </a:pPr>
            <a:r>
              <a:rPr lang="en-US" dirty="0"/>
              <a:t>Machine learning:  clustering, classification</a:t>
            </a:r>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p:txBody>
      </p:sp>
      <p:sp>
        <p:nvSpPr>
          <p:cNvPr id="9" name="TextBox 8"/>
          <p:cNvSpPr txBox="1"/>
          <p:nvPr/>
        </p:nvSpPr>
        <p:spPr>
          <a:xfrm>
            <a:off x="656494" y="5177876"/>
            <a:ext cx="7230205" cy="1477328"/>
          </a:xfrm>
          <a:prstGeom prst="rect">
            <a:avLst/>
          </a:prstGeom>
          <a:noFill/>
        </p:spPr>
        <p:txBody>
          <a:bodyPr wrap="square" rtlCol="0">
            <a:spAutoFit/>
          </a:bodyPr>
          <a:lstStyle/>
          <a:p>
            <a:pPr marL="285750" indent="-285750">
              <a:buFont typeface="Arial"/>
              <a:buChar char="•"/>
            </a:pPr>
            <a:r>
              <a:rPr lang="en-US" dirty="0"/>
              <a:t>Python, Natural Language Tool Kit (NLTK)</a:t>
            </a:r>
          </a:p>
          <a:p>
            <a:pPr marL="285750" indent="-285750">
              <a:buFont typeface="Arial"/>
              <a:buChar char="•"/>
            </a:pPr>
            <a:r>
              <a:rPr lang="en-US" dirty="0"/>
              <a:t>Natural Language Processing tools:  Stanford NER, </a:t>
            </a:r>
            <a:r>
              <a:rPr lang="en-US" dirty="0" err="1"/>
              <a:t>OpenNLP</a:t>
            </a:r>
            <a:endParaRPr lang="en-US" dirty="0"/>
          </a:p>
          <a:p>
            <a:pPr marL="285750" indent="-285750">
              <a:buFont typeface="Arial"/>
              <a:buChar char="•"/>
            </a:pPr>
            <a:r>
              <a:rPr lang="en-US" dirty="0" err="1"/>
              <a:t>Hadoop</a:t>
            </a:r>
            <a:r>
              <a:rPr lang="en-US" dirty="0"/>
              <a:t> Streaming</a:t>
            </a:r>
          </a:p>
          <a:p>
            <a:pPr marL="285750" indent="-285750">
              <a:buFont typeface="Arial"/>
              <a:buChar char="•"/>
            </a:pPr>
            <a:r>
              <a:rPr lang="en-US" dirty="0"/>
              <a:t>HDFS </a:t>
            </a:r>
          </a:p>
          <a:p>
            <a:endParaRPr lang="en-US" dirty="0"/>
          </a:p>
        </p:txBody>
      </p:sp>
    </p:spTree>
    <p:extLst>
      <p:ext uri="{BB962C8B-B14F-4D97-AF65-F5344CB8AC3E}">
        <p14:creationId xmlns:p14="http://schemas.microsoft.com/office/powerpoint/2010/main" val="2785560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37" y="76200"/>
            <a:ext cx="7886700" cy="994172"/>
          </a:xfrm>
        </p:spPr>
        <p:txBody>
          <a:bodyPr>
            <a:noAutofit/>
          </a:bodyPr>
          <a:lstStyle/>
          <a:p>
            <a:pPr algn="l"/>
            <a:r>
              <a:rPr lang="en-US" sz="4000" dirty="0"/>
              <a:t>Archiving and Analyzing using </a:t>
            </a:r>
            <a:br>
              <a:rPr lang="en-US" sz="4000" dirty="0"/>
            </a:br>
            <a:r>
              <a:rPr lang="en-US" sz="4000" dirty="0" err="1"/>
              <a:t>Bigdata</a:t>
            </a:r>
            <a:r>
              <a:rPr lang="en-US" sz="4000" dirty="0"/>
              <a:t> Hadoop cluster</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16" r="346"/>
          <a:stretch/>
        </p:blipFill>
        <p:spPr>
          <a:xfrm>
            <a:off x="5403825" y="1056610"/>
            <a:ext cx="3615242" cy="4802630"/>
          </a:xfrm>
          <a:prstGeom prst="rect">
            <a:avLst/>
          </a:prstGeom>
        </p:spPr>
      </p:pic>
      <p:sp>
        <p:nvSpPr>
          <p:cNvPr id="8" name="Content Placeholder 2"/>
          <p:cNvSpPr>
            <a:spLocks noGrp="1"/>
          </p:cNvSpPr>
          <p:nvPr>
            <p:ph idx="1"/>
          </p:nvPr>
        </p:nvSpPr>
        <p:spPr>
          <a:xfrm>
            <a:off x="457200" y="1447800"/>
            <a:ext cx="4267200" cy="4648199"/>
          </a:xfrm>
        </p:spPr>
        <p:txBody>
          <a:bodyPr>
            <a:normAutofit fontScale="77500" lnSpcReduction="20000"/>
          </a:bodyPr>
          <a:lstStyle/>
          <a:p>
            <a:r>
              <a:rPr lang="en-US" dirty="0"/>
              <a:t>Using Desktop PCs</a:t>
            </a:r>
          </a:p>
          <a:p>
            <a:pPr lvl="1"/>
            <a:r>
              <a:rPr lang="en-US" dirty="0"/>
              <a:t># of Nodes: 20 + 1 (</a:t>
            </a:r>
            <a:r>
              <a:rPr lang="en-US" dirty="0" err="1"/>
              <a:t>Solr</a:t>
            </a:r>
            <a:r>
              <a:rPr lang="en-US" dirty="0"/>
              <a:t>)</a:t>
            </a:r>
          </a:p>
          <a:p>
            <a:pPr lvl="1"/>
            <a:r>
              <a:rPr lang="en-US" dirty="0"/>
              <a:t>CPU: Intel i5 Haswell Quad core 3.3Ghz * 20, + Xeon 8C</a:t>
            </a:r>
          </a:p>
          <a:p>
            <a:pPr lvl="1"/>
            <a:r>
              <a:rPr lang="en-US" dirty="0"/>
              <a:t>RAM: 704 GB </a:t>
            </a:r>
            <a:r>
              <a:rPr lang="en-US" sz="1575" dirty="0"/>
              <a:t>(20 * 32 + 64)</a:t>
            </a:r>
            <a:endParaRPr lang="en-US" dirty="0"/>
          </a:p>
          <a:p>
            <a:pPr lvl="1"/>
            <a:r>
              <a:rPr lang="en-US" dirty="0"/>
              <a:t>HDD: 149 TB </a:t>
            </a:r>
            <a:r>
              <a:rPr lang="en-US" sz="1575" dirty="0"/>
              <a:t>(20 * 7 + 9)</a:t>
            </a:r>
            <a:endParaRPr lang="en-US" sz="1425" dirty="0"/>
          </a:p>
          <a:p>
            <a:pPr lvl="1"/>
            <a:r>
              <a:rPr lang="en-US" dirty="0"/>
              <a:t>Backup: 32TB, 8.3TB NAS</a:t>
            </a:r>
          </a:p>
          <a:p>
            <a:r>
              <a:rPr lang="en-US" dirty="0"/>
              <a:t>Servers</a:t>
            </a:r>
          </a:p>
          <a:p>
            <a:pPr lvl="1"/>
            <a:r>
              <a:rPr lang="en-US" dirty="0"/>
              <a:t>Tweet collecting</a:t>
            </a:r>
          </a:p>
          <a:p>
            <a:pPr lvl="1"/>
            <a:r>
              <a:rPr lang="en-US" dirty="0"/>
              <a:t>Web crawling</a:t>
            </a:r>
          </a:p>
          <a:p>
            <a:pPr lvl="1"/>
            <a:r>
              <a:rPr lang="en-US" dirty="0"/>
              <a:t>Geocoding</a:t>
            </a:r>
          </a:p>
          <a:p>
            <a:pPr lvl="1"/>
            <a:r>
              <a:rPr lang="en-US" dirty="0"/>
              <a:t>Search (</a:t>
            </a:r>
            <a:r>
              <a:rPr lang="en-US" dirty="0" err="1"/>
              <a:t>Solr</a:t>
            </a:r>
            <a:r>
              <a:rPr lang="en-US" dirty="0"/>
              <a:t>)</a:t>
            </a:r>
          </a:p>
        </p:txBody>
      </p:sp>
    </p:spTree>
    <p:extLst>
      <p:ext uri="{BB962C8B-B14F-4D97-AF65-F5344CB8AC3E}">
        <p14:creationId xmlns:p14="http://schemas.microsoft.com/office/powerpoint/2010/main" val="3334659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0C337-8A21-3D4C-8E6E-8F96B436CF9D}"/>
              </a:ext>
            </a:extLst>
          </p:cNvPr>
          <p:cNvSpPr>
            <a:spLocks noGrp="1"/>
          </p:cNvSpPr>
          <p:nvPr>
            <p:ph type="title"/>
          </p:nvPr>
        </p:nvSpPr>
        <p:spPr/>
        <p:txBody>
          <a:bodyPr/>
          <a:lstStyle/>
          <a:p>
            <a:r>
              <a:rPr lang="en-US" dirty="0"/>
              <a:t>CS4984/5984 (Fall 2018)</a:t>
            </a:r>
            <a:br>
              <a:rPr lang="en-US" dirty="0"/>
            </a:br>
            <a:r>
              <a:rPr lang="en-US" dirty="0"/>
              <a:t>Big Data Text Summarization</a:t>
            </a:r>
          </a:p>
        </p:txBody>
      </p:sp>
      <p:sp>
        <p:nvSpPr>
          <p:cNvPr id="3" name="Slide Number Placeholder 2">
            <a:extLst>
              <a:ext uri="{FF2B5EF4-FFF2-40B4-BE49-F238E27FC236}">
                <a16:creationId xmlns:a16="http://schemas.microsoft.com/office/drawing/2014/main" id="{9D1A24C1-5257-6846-A28B-4B2DF68BB2CD}"/>
              </a:ext>
            </a:extLst>
          </p:cNvPr>
          <p:cNvSpPr>
            <a:spLocks noGrp="1"/>
          </p:cNvSpPr>
          <p:nvPr>
            <p:ph type="sldNum" sz="quarter" idx="12"/>
          </p:nvPr>
        </p:nvSpPr>
        <p:spPr/>
        <p:txBody>
          <a:bodyPr/>
          <a:lstStyle/>
          <a:p>
            <a:pPr>
              <a:defRPr/>
            </a:pPr>
            <a:fld id="{DC01ABF9-E654-43E8-BD98-865D43B194DA}" type="slidenum">
              <a:rPr lang="en-US" smtClean="0"/>
              <a:pPr>
                <a:defRPr/>
              </a:pPr>
              <a:t>39</a:t>
            </a:fld>
            <a:endParaRPr lang="en-US"/>
          </a:p>
        </p:txBody>
      </p:sp>
      <p:sp>
        <p:nvSpPr>
          <p:cNvPr id="4" name="Rectangle 3">
            <a:extLst>
              <a:ext uri="{FF2B5EF4-FFF2-40B4-BE49-F238E27FC236}">
                <a16:creationId xmlns:a16="http://schemas.microsoft.com/office/drawing/2014/main" id="{B0D0CFE2-0931-8540-97DB-AE3EA5CE4F3D}"/>
              </a:ext>
            </a:extLst>
          </p:cNvPr>
          <p:cNvSpPr txBox="1">
            <a:spLocks noChangeArrowheads="1"/>
          </p:cNvSpPr>
          <p:nvPr/>
        </p:nvSpPr>
        <p:spPr>
          <a:xfrm>
            <a:off x="0" y="1752600"/>
            <a:ext cx="9067800" cy="4953000"/>
          </a:xfrm>
          <a:prstGeom prst="rect">
            <a:avLst/>
          </a:prstGeom>
          <a:noFill/>
        </p:spPr>
        <p:txBody>
          <a:bodyPr lIns="92075" tIns="46038" rIns="92075" bIns="46038"/>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b="0" dirty="0"/>
              <a:t>Develop the best software and processing methods to construct high quality English language summaries of the important information for a large collection.</a:t>
            </a:r>
          </a:p>
          <a:p>
            <a:pPr lvl="1">
              <a:buFont typeface="+mj-lt"/>
              <a:buAutoNum type="arabicPeriod"/>
            </a:pPr>
            <a:r>
              <a:rPr lang="en-US" sz="2400" b="0" dirty="0"/>
              <a:t>Summarize a webpage collections about a particular event, topic, or trend - related to GETAR.</a:t>
            </a:r>
          </a:p>
          <a:p>
            <a:pPr lvl="1">
              <a:buFont typeface="+mj-lt"/>
              <a:buAutoNum type="arabicPeriod"/>
            </a:pPr>
            <a:r>
              <a:rPr lang="en-US" sz="2400" b="0" dirty="0"/>
              <a:t>Summarize (using deep learning) each chapter of a thesis or dissertation (ETD).</a:t>
            </a:r>
          </a:p>
          <a:p>
            <a:r>
              <a:rPr lang="en-US" sz="2400" b="0" dirty="0"/>
              <a:t>For webpage collections, use one of the following approaches :</a:t>
            </a:r>
          </a:p>
          <a:p>
            <a:pPr marL="914400" lvl="1" indent="-457200">
              <a:buFont typeface="+mj-lt"/>
              <a:buAutoNum type="arabicPeriod"/>
            </a:pPr>
            <a:r>
              <a:rPr lang="en-US" sz="2400" b="0" dirty="0"/>
              <a:t>In sequence, build summaries using 10 (progressively more complex) methods, which allow learning of key concepts of computational linguistics / NLP.</a:t>
            </a:r>
          </a:p>
          <a:p>
            <a:pPr marL="914400" lvl="1" indent="-457200">
              <a:buFont typeface="+mj-lt"/>
              <a:buAutoNum type="arabicPeriod"/>
            </a:pPr>
            <a:r>
              <a:rPr lang="en-US" sz="2400" b="0" dirty="0"/>
              <a:t>Focus on deep learning abstractive summarization.</a:t>
            </a:r>
          </a:p>
        </p:txBody>
      </p:sp>
    </p:spTree>
    <p:extLst>
      <p:ext uri="{BB962C8B-B14F-4D97-AF65-F5344CB8AC3E}">
        <p14:creationId xmlns:p14="http://schemas.microsoft.com/office/powerpoint/2010/main" val="774079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33AF1-C096-3C49-9B4A-C42F8763654C}"/>
              </a:ext>
            </a:extLst>
          </p:cNvPr>
          <p:cNvSpPr>
            <a:spLocks noGrp="1"/>
          </p:cNvSpPr>
          <p:nvPr>
            <p:ph type="title"/>
          </p:nvPr>
        </p:nvSpPr>
        <p:spPr>
          <a:xfrm>
            <a:off x="457200" y="0"/>
            <a:ext cx="8229600" cy="838200"/>
          </a:xfrm>
        </p:spPr>
        <p:txBody>
          <a:bodyPr/>
          <a:lstStyle/>
          <a:p>
            <a:r>
              <a:rPr lang="en-US" dirty="0">
                <a:hlinkClick r:id="rId2"/>
              </a:rPr>
              <a:t>Theses and Dissertations</a:t>
            </a:r>
            <a:endParaRPr lang="en-US" dirty="0"/>
          </a:p>
        </p:txBody>
      </p:sp>
      <p:sp>
        <p:nvSpPr>
          <p:cNvPr id="3" name="Content Placeholder 2">
            <a:extLst>
              <a:ext uri="{FF2B5EF4-FFF2-40B4-BE49-F238E27FC236}">
                <a16:creationId xmlns:a16="http://schemas.microsoft.com/office/drawing/2014/main" id="{FAB5C228-258C-6845-9C2C-32BBD25369C3}"/>
              </a:ext>
            </a:extLst>
          </p:cNvPr>
          <p:cNvSpPr>
            <a:spLocks noGrp="1"/>
          </p:cNvSpPr>
          <p:nvPr>
            <p:ph idx="1"/>
          </p:nvPr>
        </p:nvSpPr>
        <p:spPr>
          <a:xfrm>
            <a:off x="457200" y="838200"/>
            <a:ext cx="8229600" cy="5791200"/>
          </a:xfrm>
        </p:spPr>
        <p:txBody>
          <a:bodyPr/>
          <a:lstStyle/>
          <a:p>
            <a:r>
              <a:rPr lang="en-US" sz="1600" b="1" dirty="0"/>
              <a:t>IN-PROCESS (Selected Dissertations): </a:t>
            </a:r>
            <a:r>
              <a:rPr lang="en-US" sz="1600" dirty="0" err="1"/>
              <a:t>Bipasha</a:t>
            </a:r>
            <a:r>
              <a:rPr lang="en-US" sz="1600" dirty="0"/>
              <a:t> Banerjee, Prashant </a:t>
            </a:r>
            <a:r>
              <a:rPr lang="en-US" sz="1600" dirty="0" err="1"/>
              <a:t>Chadrasekar</a:t>
            </a:r>
            <a:r>
              <a:rPr lang="en-US" sz="1600" dirty="0"/>
              <a:t>, Saurabh Chakravarty, Ola </a:t>
            </a:r>
            <a:r>
              <a:rPr lang="en-US" sz="1600" dirty="0" err="1"/>
              <a:t>Karajeh</a:t>
            </a:r>
            <a:r>
              <a:rPr lang="en-US" sz="1600" dirty="0"/>
              <a:t>, Bill Ingram, </a:t>
            </a:r>
            <a:r>
              <a:rPr lang="en-US" sz="1600" dirty="0" err="1"/>
              <a:t>Liquing</a:t>
            </a:r>
            <a:r>
              <a:rPr lang="en-US" sz="1600" dirty="0"/>
              <a:t> Li, </a:t>
            </a:r>
            <a:r>
              <a:rPr lang="en-US" sz="1600" dirty="0" err="1"/>
              <a:t>Siyu</a:t>
            </a:r>
            <a:r>
              <a:rPr lang="en-US" sz="1600" dirty="0"/>
              <a:t> Mi, </a:t>
            </a:r>
            <a:r>
              <a:rPr lang="en-US" sz="1600" dirty="0" err="1"/>
              <a:t>Ziqian</a:t>
            </a:r>
            <a:r>
              <a:rPr lang="en-US" sz="1600" dirty="0"/>
              <a:t> Song, Venkat Srinivasan, </a:t>
            </a:r>
            <a:r>
              <a:rPr lang="en-US" sz="1600" dirty="0" err="1"/>
              <a:t>Amirsina</a:t>
            </a:r>
            <a:r>
              <a:rPr lang="en-US" sz="1600" dirty="0"/>
              <a:t> </a:t>
            </a:r>
            <a:r>
              <a:rPr lang="en-US" sz="1600" dirty="0" err="1"/>
              <a:t>Torfi</a:t>
            </a:r>
            <a:r>
              <a:rPr lang="en-US" sz="1600" dirty="0"/>
              <a:t>, </a:t>
            </a:r>
            <a:r>
              <a:rPr lang="en-US" sz="1600" dirty="0" err="1"/>
              <a:t>Xinyue</a:t>
            </a:r>
            <a:r>
              <a:rPr lang="en-US" sz="1600" dirty="0"/>
              <a:t> Wang</a:t>
            </a:r>
          </a:p>
          <a:p>
            <a:endParaRPr lang="en-US" sz="800" dirty="0"/>
          </a:p>
          <a:p>
            <a:r>
              <a:rPr lang="en-US" sz="1600" b="1" dirty="0"/>
              <a:t>COMPLETED:</a:t>
            </a:r>
          </a:p>
          <a:p>
            <a:r>
              <a:rPr lang="en-US" sz="1600" dirty="0"/>
              <a:t>Abigail Bartolome, "Describing Trail Cultures through Studying Trail Stakeholders and Analyzing their Tweets", June 2018, MS thesis, Computer Science, http://</a:t>
            </a:r>
            <a:r>
              <a:rPr lang="en-US" sz="1600" dirty="0" err="1"/>
              <a:t>hdl.handle.net</a:t>
            </a:r>
            <a:r>
              <a:rPr lang="en-US" sz="1600" dirty="0"/>
              <a:t>/10919/84528</a:t>
            </a:r>
          </a:p>
          <a:p>
            <a:r>
              <a:rPr lang="en-US" sz="1600" dirty="0"/>
              <a:t>Matthew Bock, "A Framework for Hadoop Based Digital Libraries of Tweets", May 2017, MS thesis, Computer Science, http://</a:t>
            </a:r>
            <a:r>
              <a:rPr lang="en-US" sz="1600" dirty="0" err="1"/>
              <a:t>hdl.handle.net</a:t>
            </a:r>
            <a:r>
              <a:rPr lang="en-US" sz="1600" dirty="0"/>
              <a:t>/10919/78351</a:t>
            </a:r>
          </a:p>
          <a:p>
            <a:r>
              <a:rPr lang="en-US" sz="1600" dirty="0"/>
              <a:t>Saurabh Chakravarty, "A Large Collection Learning Optimizer Framework", June 2017, MS thesis, Computer Science, http://</a:t>
            </a:r>
            <a:r>
              <a:rPr lang="en-US" sz="1600" dirty="0" err="1"/>
              <a:t>hdl.handle.net</a:t>
            </a:r>
            <a:r>
              <a:rPr lang="en-US" sz="1600" dirty="0"/>
              <a:t>/10919/78302</a:t>
            </a:r>
          </a:p>
          <a:p>
            <a:r>
              <a:rPr lang="en-US" sz="1600" dirty="0" err="1"/>
              <a:t>Sunshin</a:t>
            </a:r>
            <a:r>
              <a:rPr lang="en-US" sz="1600" dirty="0"/>
              <a:t> Lee, "Geo-Locating Tweets with Latent Location Information", Ph.D. dissertation, defended December 2016, published 2017-02-13 in </a:t>
            </a:r>
            <a:r>
              <a:rPr lang="en-US" sz="1600" dirty="0" err="1"/>
              <a:t>VTechWorks</a:t>
            </a:r>
            <a:r>
              <a:rPr lang="en-US" sz="1600" dirty="0"/>
              <a:t>: http://</a:t>
            </a:r>
            <a:r>
              <a:rPr lang="en-US" sz="1600" dirty="0" err="1"/>
              <a:t>hdl.handle.net</a:t>
            </a:r>
            <a:r>
              <a:rPr lang="en-US" sz="1600" dirty="0"/>
              <a:t>/10919/75022</a:t>
            </a:r>
          </a:p>
          <a:p>
            <a:r>
              <a:rPr lang="en-US" sz="1600" dirty="0"/>
              <a:t>Andrej </a:t>
            </a:r>
            <a:r>
              <a:rPr lang="en-US" sz="1600" dirty="0" err="1"/>
              <a:t>Galad</a:t>
            </a:r>
            <a:r>
              <a:rPr lang="en-US" sz="1600" dirty="0"/>
              <a:t>, "</a:t>
            </a:r>
            <a:r>
              <a:rPr lang="en-US" sz="1600" dirty="0" err="1"/>
              <a:t>ArchiveSpark</a:t>
            </a:r>
            <a:r>
              <a:rPr lang="en-US" sz="1600" dirty="0"/>
              <a:t> - MS Independent Study Final Submission", December 2016, MS independent study report, Virginia Tech Dept. of Computer Science, DLRL Technical Report, http://</a:t>
            </a:r>
            <a:r>
              <a:rPr lang="en-US" sz="1600" dirty="0" err="1"/>
              <a:t>hdl.handle.net</a:t>
            </a:r>
            <a:r>
              <a:rPr lang="en-US" sz="1600" dirty="0"/>
              <a:t>/10919/77457</a:t>
            </a:r>
          </a:p>
          <a:p>
            <a:r>
              <a:rPr lang="en-US" sz="1600" dirty="0"/>
              <a:t>Mohamed Magdy Gharib Farag, "Intelligent Event Focused Crawling", Ph.D. dissertation, 23 September 2016, http://</a:t>
            </a:r>
            <a:r>
              <a:rPr lang="en-US" sz="1600" dirty="0" err="1"/>
              <a:t>hdl.handle.net</a:t>
            </a:r>
            <a:r>
              <a:rPr lang="en-US" sz="1600" dirty="0"/>
              <a:t>/10919/73035</a:t>
            </a:r>
          </a:p>
          <a:p>
            <a:r>
              <a:rPr lang="en-US" sz="1600" dirty="0"/>
              <a:t>Tarek </a:t>
            </a:r>
            <a:r>
              <a:rPr lang="en-US" sz="1600" dirty="0" err="1"/>
              <a:t>Ghaze</a:t>
            </a:r>
            <a:r>
              <a:rPr lang="en-US" sz="1600" dirty="0"/>
              <a:t> </a:t>
            </a:r>
            <a:r>
              <a:rPr lang="en-US" sz="1600" dirty="0" err="1"/>
              <a:t>Kanan</a:t>
            </a:r>
            <a:r>
              <a:rPr lang="en-US" sz="1600" dirty="0"/>
              <a:t>, "Arabic News Text Classification and Summarization: A Case of the Electronic Library Institute </a:t>
            </a:r>
            <a:r>
              <a:rPr lang="en-US" sz="1600" dirty="0" err="1"/>
              <a:t>SeerQ</a:t>
            </a:r>
            <a:r>
              <a:rPr lang="en-US" sz="1600" dirty="0"/>
              <a:t> (ELISQ)", June 2015, Ph.D. dissertation, published 2015-07-21 in </a:t>
            </a:r>
            <a:r>
              <a:rPr lang="en-US" sz="1600" dirty="0" err="1"/>
              <a:t>VTechWorks</a:t>
            </a:r>
            <a:r>
              <a:rPr lang="en-US" sz="1600" dirty="0"/>
              <a:t>: http://</a:t>
            </a:r>
            <a:r>
              <a:rPr lang="en-US" sz="1600" dirty="0" err="1"/>
              <a:t>hdl.handle.net</a:t>
            </a:r>
            <a:r>
              <a:rPr lang="en-US" sz="1600" dirty="0"/>
              <a:t>/10919/74272</a:t>
            </a:r>
          </a:p>
          <a:p>
            <a:endParaRPr lang="en-US" sz="1200" dirty="0"/>
          </a:p>
        </p:txBody>
      </p:sp>
      <p:sp>
        <p:nvSpPr>
          <p:cNvPr id="4" name="Slide Number Placeholder 3">
            <a:extLst>
              <a:ext uri="{FF2B5EF4-FFF2-40B4-BE49-F238E27FC236}">
                <a16:creationId xmlns:a16="http://schemas.microsoft.com/office/drawing/2014/main" id="{B5359650-CF38-9343-BEF6-53A656CA3265}"/>
              </a:ext>
            </a:extLst>
          </p:cNvPr>
          <p:cNvSpPr>
            <a:spLocks noGrp="1"/>
          </p:cNvSpPr>
          <p:nvPr>
            <p:ph type="sldNum" sz="quarter" idx="12"/>
          </p:nvPr>
        </p:nvSpPr>
        <p:spPr/>
        <p:txBody>
          <a:bodyPr/>
          <a:lstStyle/>
          <a:p>
            <a:pPr>
              <a:defRPr/>
            </a:pPr>
            <a:fld id="{65564D9D-38AD-4D32-A802-7F9E5541B4AC}" type="slidenum">
              <a:rPr lang="en-US" smtClean="0"/>
              <a:pPr>
                <a:defRPr/>
              </a:pPr>
              <a:t>4</a:t>
            </a:fld>
            <a:endParaRPr lang="en-US"/>
          </a:p>
        </p:txBody>
      </p:sp>
    </p:spTree>
    <p:extLst>
      <p:ext uri="{BB962C8B-B14F-4D97-AF65-F5344CB8AC3E}">
        <p14:creationId xmlns:p14="http://schemas.microsoft.com/office/powerpoint/2010/main" val="5661769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0C337-8A21-3D4C-8E6E-8F96B436CF9D}"/>
              </a:ext>
            </a:extLst>
          </p:cNvPr>
          <p:cNvSpPr>
            <a:spLocks noGrp="1"/>
          </p:cNvSpPr>
          <p:nvPr>
            <p:ph type="title"/>
          </p:nvPr>
        </p:nvSpPr>
        <p:spPr/>
        <p:txBody>
          <a:bodyPr/>
          <a:lstStyle/>
          <a:p>
            <a:r>
              <a:rPr lang="en-US" dirty="0"/>
              <a:t>CS4984/5984 (Fall 2018)</a:t>
            </a:r>
            <a:br>
              <a:rPr lang="en-US" dirty="0"/>
            </a:br>
            <a:r>
              <a:rPr lang="en-US" dirty="0"/>
              <a:t>Big Data Text Summarization</a:t>
            </a:r>
          </a:p>
        </p:txBody>
      </p:sp>
      <p:sp>
        <p:nvSpPr>
          <p:cNvPr id="3" name="Slide Number Placeholder 2">
            <a:extLst>
              <a:ext uri="{FF2B5EF4-FFF2-40B4-BE49-F238E27FC236}">
                <a16:creationId xmlns:a16="http://schemas.microsoft.com/office/drawing/2014/main" id="{9D1A24C1-5257-6846-A28B-4B2DF68BB2CD}"/>
              </a:ext>
            </a:extLst>
          </p:cNvPr>
          <p:cNvSpPr>
            <a:spLocks noGrp="1"/>
          </p:cNvSpPr>
          <p:nvPr>
            <p:ph type="sldNum" sz="quarter" idx="12"/>
          </p:nvPr>
        </p:nvSpPr>
        <p:spPr/>
        <p:txBody>
          <a:bodyPr/>
          <a:lstStyle/>
          <a:p>
            <a:pPr>
              <a:defRPr/>
            </a:pPr>
            <a:fld id="{DC01ABF9-E654-43E8-BD98-865D43B194DA}" type="slidenum">
              <a:rPr lang="en-US" smtClean="0"/>
              <a:pPr>
                <a:defRPr/>
              </a:pPr>
              <a:t>40</a:t>
            </a:fld>
            <a:endParaRPr lang="en-US"/>
          </a:p>
        </p:txBody>
      </p:sp>
      <p:sp>
        <p:nvSpPr>
          <p:cNvPr id="4" name="Rectangle 3">
            <a:extLst>
              <a:ext uri="{FF2B5EF4-FFF2-40B4-BE49-F238E27FC236}">
                <a16:creationId xmlns:a16="http://schemas.microsoft.com/office/drawing/2014/main" id="{B0D0CFE2-0931-8540-97DB-AE3EA5CE4F3D}"/>
              </a:ext>
            </a:extLst>
          </p:cNvPr>
          <p:cNvSpPr txBox="1">
            <a:spLocks noChangeArrowheads="1"/>
          </p:cNvSpPr>
          <p:nvPr/>
        </p:nvSpPr>
        <p:spPr>
          <a:xfrm>
            <a:off x="76200" y="1676400"/>
            <a:ext cx="9067800" cy="4953000"/>
          </a:xfrm>
          <a:prstGeom prst="rect">
            <a:avLst/>
          </a:prstGeom>
          <a:noFill/>
        </p:spPr>
        <p:txBody>
          <a:bodyPr lIns="92075" tIns="46038" rIns="92075" bIns="46038"/>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mj-lt"/>
              <a:buAutoNum type="arabicPeriod"/>
            </a:pPr>
            <a:r>
              <a:rPr lang="en-US" sz="2400" b="0" dirty="0"/>
              <a:t>A set of most frequent important words</a:t>
            </a:r>
          </a:p>
          <a:p>
            <a:pPr>
              <a:buFont typeface="+mj-lt"/>
              <a:buAutoNum type="arabicPeriod"/>
            </a:pPr>
            <a:r>
              <a:rPr lang="en-US" sz="2400" b="0" dirty="0"/>
              <a:t>A set of WordNet </a:t>
            </a:r>
            <a:r>
              <a:rPr lang="en-US" sz="2400" b="0" dirty="0" err="1"/>
              <a:t>synsets</a:t>
            </a:r>
            <a:r>
              <a:rPr lang="en-US" sz="2400" b="0" dirty="0"/>
              <a:t> that cover the words</a:t>
            </a:r>
          </a:p>
          <a:p>
            <a:pPr>
              <a:buFont typeface="+mj-lt"/>
              <a:buAutoNum type="arabicPeriod"/>
            </a:pPr>
            <a:r>
              <a:rPr lang="en-US" sz="2400" b="0" dirty="0"/>
              <a:t>A set of words constrained by POS, e.g., nouns and/or verbs</a:t>
            </a:r>
          </a:p>
          <a:p>
            <a:pPr>
              <a:buFont typeface="+mj-lt"/>
              <a:buAutoNum type="arabicPeriod"/>
            </a:pPr>
            <a:r>
              <a:rPr lang="en-US" sz="2400" b="0" dirty="0"/>
              <a:t>A set of words/word stems that are discriminating features (that also are helpful in a classifier for the relevant webpages)</a:t>
            </a:r>
          </a:p>
          <a:p>
            <a:pPr>
              <a:buFont typeface="+mj-lt"/>
              <a:buAutoNum type="arabicPeriod"/>
            </a:pPr>
            <a:r>
              <a:rPr lang="en-US" sz="2400" b="0" dirty="0"/>
              <a:t>A set of frequent &amp; important named entities</a:t>
            </a:r>
          </a:p>
          <a:p>
            <a:pPr>
              <a:buFont typeface="+mj-lt"/>
              <a:buAutoNum type="arabicPeriod"/>
            </a:pPr>
            <a:r>
              <a:rPr lang="en-US" sz="2400" b="0" dirty="0"/>
              <a:t>A set of important topics, e.g., identified using LDA</a:t>
            </a:r>
          </a:p>
          <a:p>
            <a:pPr>
              <a:buFont typeface="+mj-lt"/>
              <a:buAutoNum type="arabicPeriod"/>
            </a:pPr>
            <a:r>
              <a:rPr lang="en-US" sz="2400" b="0" dirty="0"/>
              <a:t>An extractive summary, as a set of important sentences, e.g., identified by clustering</a:t>
            </a:r>
          </a:p>
          <a:p>
            <a:pPr>
              <a:buFont typeface="+mj-lt"/>
              <a:buAutoNum type="arabicPeriod"/>
            </a:pPr>
            <a:r>
              <a:rPr lang="en-US" sz="2400" b="0" dirty="0"/>
              <a:t>A set of values for each slot matching collection semantics</a:t>
            </a:r>
          </a:p>
          <a:p>
            <a:pPr>
              <a:buFont typeface="+mj-lt"/>
              <a:buAutoNum type="arabicPeriod"/>
            </a:pPr>
            <a:r>
              <a:rPr lang="en-US" sz="2400" b="0" dirty="0"/>
              <a:t>A readable summary explaining the slots &amp; values</a:t>
            </a:r>
          </a:p>
          <a:p>
            <a:pPr>
              <a:buFont typeface="+mj-lt"/>
              <a:buAutoNum type="arabicPeriod"/>
            </a:pPr>
            <a:r>
              <a:rPr lang="en-US" sz="2400" b="0" dirty="0"/>
              <a:t>A readable abstractive summary, e.g., from deep learning</a:t>
            </a:r>
          </a:p>
        </p:txBody>
      </p:sp>
    </p:spTree>
    <p:extLst>
      <p:ext uri="{BB962C8B-B14F-4D97-AF65-F5344CB8AC3E}">
        <p14:creationId xmlns:p14="http://schemas.microsoft.com/office/powerpoint/2010/main" val="1562385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0C337-8A21-3D4C-8E6E-8F96B436CF9D}"/>
              </a:ext>
            </a:extLst>
          </p:cNvPr>
          <p:cNvSpPr>
            <a:spLocks noGrp="1"/>
          </p:cNvSpPr>
          <p:nvPr>
            <p:ph type="title"/>
          </p:nvPr>
        </p:nvSpPr>
        <p:spPr>
          <a:xfrm>
            <a:off x="304800" y="274638"/>
            <a:ext cx="8534400" cy="1143000"/>
          </a:xfrm>
        </p:spPr>
        <p:txBody>
          <a:bodyPr/>
          <a:lstStyle/>
          <a:p>
            <a:r>
              <a:rPr lang="en-US" dirty="0"/>
              <a:t>BDTS Gold Standard Summaries</a:t>
            </a:r>
          </a:p>
        </p:txBody>
      </p:sp>
      <p:sp>
        <p:nvSpPr>
          <p:cNvPr id="3" name="Slide Number Placeholder 2">
            <a:extLst>
              <a:ext uri="{FF2B5EF4-FFF2-40B4-BE49-F238E27FC236}">
                <a16:creationId xmlns:a16="http://schemas.microsoft.com/office/drawing/2014/main" id="{9D1A24C1-5257-6846-A28B-4B2DF68BB2CD}"/>
              </a:ext>
            </a:extLst>
          </p:cNvPr>
          <p:cNvSpPr>
            <a:spLocks noGrp="1"/>
          </p:cNvSpPr>
          <p:nvPr>
            <p:ph type="sldNum" sz="quarter" idx="12"/>
          </p:nvPr>
        </p:nvSpPr>
        <p:spPr/>
        <p:txBody>
          <a:bodyPr/>
          <a:lstStyle/>
          <a:p>
            <a:pPr>
              <a:defRPr/>
            </a:pPr>
            <a:fld id="{DC01ABF9-E654-43E8-BD98-865D43B194DA}" type="slidenum">
              <a:rPr lang="en-US" smtClean="0"/>
              <a:pPr>
                <a:defRPr/>
              </a:pPr>
              <a:t>41</a:t>
            </a:fld>
            <a:endParaRPr lang="en-US"/>
          </a:p>
        </p:txBody>
      </p:sp>
      <p:sp>
        <p:nvSpPr>
          <p:cNvPr id="4" name="Rectangle 3">
            <a:extLst>
              <a:ext uri="{FF2B5EF4-FFF2-40B4-BE49-F238E27FC236}">
                <a16:creationId xmlns:a16="http://schemas.microsoft.com/office/drawing/2014/main" id="{B0D0CFE2-0931-8540-97DB-AE3EA5CE4F3D}"/>
              </a:ext>
            </a:extLst>
          </p:cNvPr>
          <p:cNvSpPr txBox="1">
            <a:spLocks noChangeArrowheads="1"/>
          </p:cNvSpPr>
          <p:nvPr/>
        </p:nvSpPr>
        <p:spPr>
          <a:xfrm>
            <a:off x="76200" y="1676400"/>
            <a:ext cx="9067800" cy="4953000"/>
          </a:xfrm>
          <a:prstGeom prst="rect">
            <a:avLst/>
          </a:prstGeom>
          <a:noFill/>
        </p:spPr>
        <p:txBody>
          <a:bodyPr lIns="92075" tIns="46038" rIns="92075" bIns="46038"/>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2000" dirty="0"/>
              <a:t>Tips for Writing Summaries</a:t>
            </a:r>
            <a:br>
              <a:rPr lang="en-US" sz="2000" dirty="0"/>
            </a:br>
            <a:endParaRPr lang="en-US" sz="2000" b="0" dirty="0"/>
          </a:p>
          <a:p>
            <a:r>
              <a:rPr lang="en-US" sz="2000" b="0" dirty="0"/>
              <a:t>Select and include what is most informative and interesting.</a:t>
            </a:r>
          </a:p>
          <a:p>
            <a:r>
              <a:rPr lang="en-US" sz="2000" b="0" dirty="0"/>
              <a:t>Generalize to include key concepts, as well as supporting specifics.</a:t>
            </a:r>
          </a:p>
          <a:p>
            <a:r>
              <a:rPr lang="en-US" sz="2000" b="0" dirty="0"/>
              <a:t>Extract and include interesting specifics, like names, locations, dates, dollar values, numbers or percentages. Estimates or rounded values are fine.</a:t>
            </a:r>
          </a:p>
          <a:p>
            <a:r>
              <a:rPr lang="en-US" sz="2000" b="0" dirty="0"/>
              <a:t>Organize the summary before finalizing, using a hierarchical outline.</a:t>
            </a:r>
          </a:p>
          <a:p>
            <a:r>
              <a:rPr lang="en-US" sz="2000" b="0" dirty="0"/>
              <a:t>Make sure there is a coherent logical flow throughout.</a:t>
            </a:r>
          </a:p>
          <a:p>
            <a:r>
              <a:rPr lang="en-US" sz="2000" b="0" dirty="0"/>
              <a:t>Use the same tense throughout, typically either present or past tense.</a:t>
            </a:r>
          </a:p>
          <a:p>
            <a:r>
              <a:rPr lang="en-US" sz="2000" b="0" dirty="0"/>
              <a:t>Use the same person throughout, typically third person.</a:t>
            </a:r>
          </a:p>
          <a:p>
            <a:r>
              <a:rPr lang="en-US" sz="2000" b="0" dirty="0"/>
              <a:t>Don't plagiarize; use your own words, or have a quote with attribution.</a:t>
            </a:r>
          </a:p>
          <a:p>
            <a:r>
              <a:rPr lang="en-US" sz="2000" b="0" dirty="0"/>
              <a:t>Look at online resources on writing a good summary</a:t>
            </a:r>
          </a:p>
        </p:txBody>
      </p:sp>
    </p:spTree>
    <p:extLst>
      <p:ext uri="{BB962C8B-B14F-4D97-AF65-F5344CB8AC3E}">
        <p14:creationId xmlns:p14="http://schemas.microsoft.com/office/powerpoint/2010/main" val="4093581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195F9-8734-0C46-833C-AA4BF0EEFF04}"/>
              </a:ext>
            </a:extLst>
          </p:cNvPr>
          <p:cNvSpPr>
            <a:spLocks noGrp="1"/>
          </p:cNvSpPr>
          <p:nvPr>
            <p:ph type="title"/>
          </p:nvPr>
        </p:nvSpPr>
        <p:spPr>
          <a:xfrm>
            <a:off x="457200" y="0"/>
            <a:ext cx="8229600" cy="715962"/>
          </a:xfrm>
        </p:spPr>
        <p:txBody>
          <a:bodyPr/>
          <a:lstStyle/>
          <a:p>
            <a:r>
              <a:rPr lang="en-US" dirty="0"/>
              <a:t>BDTS Collections</a:t>
            </a:r>
          </a:p>
        </p:txBody>
      </p:sp>
      <p:sp>
        <p:nvSpPr>
          <p:cNvPr id="3" name="Slide Number Placeholder 2">
            <a:extLst>
              <a:ext uri="{FF2B5EF4-FFF2-40B4-BE49-F238E27FC236}">
                <a16:creationId xmlns:a16="http://schemas.microsoft.com/office/drawing/2014/main" id="{F7C78E53-72C0-CA4A-BC41-076F0EB7DC81}"/>
              </a:ext>
            </a:extLst>
          </p:cNvPr>
          <p:cNvSpPr>
            <a:spLocks noGrp="1"/>
          </p:cNvSpPr>
          <p:nvPr>
            <p:ph type="sldNum" sz="quarter" idx="12"/>
          </p:nvPr>
        </p:nvSpPr>
        <p:spPr/>
        <p:txBody>
          <a:bodyPr/>
          <a:lstStyle/>
          <a:p>
            <a:pPr>
              <a:defRPr/>
            </a:pPr>
            <a:fld id="{DC01ABF9-E654-43E8-BD98-865D43B194DA}" type="slidenum">
              <a:rPr lang="en-US" smtClean="0"/>
              <a:pPr>
                <a:defRPr/>
              </a:pPr>
              <a:t>42</a:t>
            </a:fld>
            <a:endParaRPr lang="en-US"/>
          </a:p>
        </p:txBody>
      </p:sp>
      <p:graphicFrame>
        <p:nvGraphicFramePr>
          <p:cNvPr id="11" name="Table 10">
            <a:extLst>
              <a:ext uri="{FF2B5EF4-FFF2-40B4-BE49-F238E27FC236}">
                <a16:creationId xmlns:a16="http://schemas.microsoft.com/office/drawing/2014/main" id="{629EA972-E811-A846-89EE-C37BD4298458}"/>
              </a:ext>
            </a:extLst>
          </p:cNvPr>
          <p:cNvGraphicFramePr>
            <a:graphicFrameLocks noGrp="1"/>
          </p:cNvGraphicFramePr>
          <p:nvPr>
            <p:extLst>
              <p:ext uri="{D42A27DB-BD31-4B8C-83A1-F6EECF244321}">
                <p14:modId xmlns:p14="http://schemas.microsoft.com/office/powerpoint/2010/main" val="209817771"/>
              </p:ext>
            </p:extLst>
          </p:nvPr>
        </p:nvGraphicFramePr>
        <p:xfrm>
          <a:off x="838200" y="914400"/>
          <a:ext cx="7467600" cy="5791202"/>
        </p:xfrm>
        <a:graphic>
          <a:graphicData uri="http://schemas.openxmlformats.org/drawingml/2006/table">
            <a:tbl>
              <a:tblPr firstRow="1" firstCol="1" bandRow="1">
                <a:tableStyleId>{5C22544A-7EE6-4342-B048-85BDC9FD1C3A}</a:tableStyleId>
              </a:tblPr>
              <a:tblGrid>
                <a:gridCol w="1600200">
                  <a:extLst>
                    <a:ext uri="{9D8B030D-6E8A-4147-A177-3AD203B41FA5}">
                      <a16:colId xmlns:a16="http://schemas.microsoft.com/office/drawing/2014/main" val="1827288886"/>
                    </a:ext>
                  </a:extLst>
                </a:gridCol>
                <a:gridCol w="3733800">
                  <a:extLst>
                    <a:ext uri="{9D8B030D-6E8A-4147-A177-3AD203B41FA5}">
                      <a16:colId xmlns:a16="http://schemas.microsoft.com/office/drawing/2014/main" val="2154800286"/>
                    </a:ext>
                  </a:extLst>
                </a:gridCol>
                <a:gridCol w="2133600">
                  <a:extLst>
                    <a:ext uri="{9D8B030D-6E8A-4147-A177-3AD203B41FA5}">
                      <a16:colId xmlns:a16="http://schemas.microsoft.com/office/drawing/2014/main" val="3732156938"/>
                    </a:ext>
                  </a:extLst>
                </a:gridCol>
              </a:tblGrid>
              <a:tr h="502126">
                <a:tc>
                  <a:txBody>
                    <a:bodyPr/>
                    <a:lstStyle/>
                    <a:p>
                      <a:pPr marL="0" marR="0">
                        <a:spcBef>
                          <a:spcPts val="0"/>
                        </a:spcBef>
                        <a:spcAft>
                          <a:spcPts val="0"/>
                        </a:spcAft>
                      </a:pPr>
                      <a:r>
                        <a:rPr lang="en-US" sz="2400">
                          <a:effectLst/>
                        </a:rPr>
                        <a:t># in team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Collection Name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 of records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2891030"/>
                  </a:ext>
                </a:extLst>
              </a:tr>
              <a:tr h="401702">
                <a:tc>
                  <a:txBody>
                    <a:bodyPr/>
                    <a:lstStyle/>
                    <a:p>
                      <a:pPr marL="0" marR="0">
                        <a:spcBef>
                          <a:spcPts val="0"/>
                        </a:spcBef>
                        <a:spcAft>
                          <a:spcPts val="0"/>
                        </a:spcAf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Hurricane Harvey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12789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2228773"/>
                  </a:ext>
                </a:extLst>
              </a:tr>
              <a:tr h="401702">
                <a:tc>
                  <a:txBody>
                    <a:bodyPr/>
                    <a:lstStyle/>
                    <a:p>
                      <a:pPr marL="0" marR="0">
                        <a:spcBef>
                          <a:spcPts val="0"/>
                        </a:spcBef>
                        <a:spcAft>
                          <a:spcPts val="0"/>
                        </a:spcAft>
                      </a:pPr>
                      <a:r>
                        <a:rPr lang="en-US" sz="2400">
                          <a:effectLst/>
                        </a:rPr>
                        <a:t>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Hurricane Matthew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12004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9912628"/>
                  </a:ext>
                </a:extLst>
              </a:tr>
              <a:tr h="401702">
                <a:tc>
                  <a:txBody>
                    <a:bodyPr/>
                    <a:lstStyle/>
                    <a:p>
                      <a:pPr marL="0" marR="0">
                        <a:spcBef>
                          <a:spcPts val="0"/>
                        </a:spcBef>
                        <a:spcAft>
                          <a:spcPts val="0"/>
                        </a:spcAf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Attack Westminster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12063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5127834"/>
                  </a:ext>
                </a:extLst>
              </a:tr>
              <a:tr h="468652">
                <a:tc>
                  <a:txBody>
                    <a:bodyPr/>
                    <a:lstStyle/>
                    <a:p>
                      <a:pPr marL="0" marR="0">
                        <a:spcBef>
                          <a:spcPts val="0"/>
                        </a:spcBef>
                        <a:spcAft>
                          <a:spcPts val="0"/>
                        </a:spcAft>
                      </a:pPr>
                      <a:r>
                        <a:rPr lang="en-US" sz="2400">
                          <a:effectLst/>
                        </a:rPr>
                        <a:t>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Earthquake NewZealand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11856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7304064"/>
                  </a:ext>
                </a:extLst>
              </a:tr>
              <a:tr h="401702">
                <a:tc>
                  <a:txBody>
                    <a:bodyPr/>
                    <a:lstStyle/>
                    <a:p>
                      <a:pPr marL="0" marR="0">
                        <a:spcBef>
                          <a:spcPts val="0"/>
                        </a:spcBef>
                        <a:spcAft>
                          <a:spcPts val="0"/>
                        </a:spcAf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Shooting Douglas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10108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6649979"/>
                  </a:ext>
                </a:extLst>
              </a:tr>
              <a:tr h="401702">
                <a:tc>
                  <a:txBody>
                    <a:bodyPr/>
                    <a:lstStyle/>
                    <a:p>
                      <a:pPr marL="0" marR="0">
                        <a:spcBef>
                          <a:spcPts val="0"/>
                        </a:spcBef>
                        <a:spcAft>
                          <a:spcPts val="0"/>
                        </a:spcAf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NeverAgain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12355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5416765"/>
                  </a:ext>
                </a:extLst>
              </a:tr>
              <a:tr h="401702">
                <a:tc>
                  <a:txBody>
                    <a:bodyPr/>
                    <a:lstStyle/>
                    <a:p>
                      <a:pPr marL="0" marR="0">
                        <a:spcBef>
                          <a:spcPts val="0"/>
                        </a:spcBef>
                        <a:spcAft>
                          <a:spcPts val="0"/>
                        </a:spcAf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NoDAPL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12323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5658666"/>
                  </a:ext>
                </a:extLst>
              </a:tr>
              <a:tr h="401702">
                <a:tc>
                  <a:txBody>
                    <a:bodyPr/>
                    <a:lstStyle/>
                    <a:p>
                      <a:pPr marL="0" marR="0">
                        <a:spcBef>
                          <a:spcPts val="0"/>
                        </a:spcBef>
                        <a:spcAft>
                          <a:spcPts val="0"/>
                        </a:spcAf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Hurricane Irma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153054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2741961"/>
                  </a:ext>
                </a:extLst>
              </a:tr>
              <a:tr h="401702">
                <a:tc>
                  <a:txBody>
                    <a:bodyPr/>
                    <a:lstStyle/>
                    <a:p>
                      <a:pPr marL="0" marR="0">
                        <a:spcBef>
                          <a:spcPts val="0"/>
                        </a:spcBef>
                        <a:spcAft>
                          <a:spcPts val="0"/>
                        </a:spcAft>
                      </a:pPr>
                      <a:r>
                        <a:rPr lang="en-US" sz="2400">
                          <a:effectLst/>
                        </a:rPr>
                        <a:t>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Shooting Santa Fe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13892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5222506"/>
                  </a:ext>
                </a:extLst>
              </a:tr>
              <a:tr h="401702">
                <a:tc>
                  <a:txBody>
                    <a:bodyPr/>
                    <a:lstStyle/>
                    <a:p>
                      <a:pPr marL="0" marR="0">
                        <a:spcBef>
                          <a:spcPts val="0"/>
                        </a:spcBef>
                        <a:spcAft>
                          <a:spcPts val="0"/>
                        </a:spcAft>
                      </a:pPr>
                      <a:r>
                        <a:rPr lang="en-US" sz="2400">
                          <a:effectLst/>
                        </a:rPr>
                        <a:t>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Hurricane Florence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11375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4626129"/>
                  </a:ext>
                </a:extLst>
              </a:tr>
              <a:tr h="401702">
                <a:tc>
                  <a:txBody>
                    <a:bodyPr/>
                    <a:lstStyle/>
                    <a:p>
                      <a:pPr marL="0" marR="0">
                        <a:spcBef>
                          <a:spcPts val="0"/>
                        </a:spcBef>
                        <a:spcAft>
                          <a:spcPts val="0"/>
                        </a:spcAf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Facebook Breach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10829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6296659"/>
                  </a:ext>
                </a:extLst>
              </a:tr>
              <a:tr h="401702">
                <a:tc>
                  <a:txBody>
                    <a:bodyPr/>
                    <a:lstStyle/>
                    <a:p>
                      <a:pPr marL="0" marR="0">
                        <a:spcBef>
                          <a:spcPts val="0"/>
                        </a:spcBef>
                        <a:spcAft>
                          <a:spcPts val="0"/>
                        </a:spcAf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Shooting Maryland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12373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4340171"/>
                  </a:ext>
                </a:extLst>
              </a:tr>
              <a:tr h="401702">
                <a:tc>
                  <a:txBody>
                    <a:bodyPr/>
                    <a:lstStyle/>
                    <a:p>
                      <a:pPr marL="0" marR="0">
                        <a:spcBef>
                          <a:spcPts val="0"/>
                        </a:spcBef>
                        <a:spcAft>
                          <a:spcPts val="0"/>
                        </a:spcAft>
                      </a:pPr>
                      <a:r>
                        <a:rPr lang="en-US" sz="2400">
                          <a:effectLst/>
                        </a:rPr>
                        <a:t>4,5,6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VT ETDs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30K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3076723"/>
                  </a:ext>
                </a:extLst>
              </a:tr>
            </a:tbl>
          </a:graphicData>
        </a:graphic>
      </p:graphicFrame>
    </p:spTree>
    <p:extLst>
      <p:ext uri="{BB962C8B-B14F-4D97-AF65-F5344CB8AC3E}">
        <p14:creationId xmlns:p14="http://schemas.microsoft.com/office/powerpoint/2010/main" val="3150399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30EC5-DFFF-084B-93AA-7A073FB2EFE9}"/>
              </a:ext>
            </a:extLst>
          </p:cNvPr>
          <p:cNvSpPr>
            <a:spLocks noGrp="1"/>
          </p:cNvSpPr>
          <p:nvPr>
            <p:ph type="title"/>
          </p:nvPr>
        </p:nvSpPr>
        <p:spPr/>
        <p:txBody>
          <a:bodyPr/>
          <a:lstStyle/>
          <a:p>
            <a:r>
              <a:rPr lang="en-US" dirty="0"/>
              <a:t>Questions? Comments?</a:t>
            </a:r>
          </a:p>
        </p:txBody>
      </p:sp>
      <p:sp>
        <p:nvSpPr>
          <p:cNvPr id="4" name="Content Placeholder 3">
            <a:extLst>
              <a:ext uri="{FF2B5EF4-FFF2-40B4-BE49-F238E27FC236}">
                <a16:creationId xmlns:a16="http://schemas.microsoft.com/office/drawing/2014/main" id="{0C3B77D3-B4F2-BA46-82DD-331E26C5DF99}"/>
              </a:ext>
            </a:extLst>
          </p:cNvPr>
          <p:cNvSpPr>
            <a:spLocks noGrp="1"/>
          </p:cNvSpPr>
          <p:nvPr>
            <p:ph sz="half" idx="2"/>
          </p:nvPr>
        </p:nvSpPr>
        <p:spPr>
          <a:xfrm>
            <a:off x="495300" y="1905000"/>
            <a:ext cx="8153400" cy="3951288"/>
          </a:xfrm>
        </p:spPr>
        <p:txBody>
          <a:bodyPr/>
          <a:lstStyle/>
          <a:p>
            <a:pPr marL="0" indent="0">
              <a:buNone/>
            </a:pPr>
            <a:r>
              <a:rPr lang="en-US" sz="2800" dirty="0"/>
              <a:t>Problem-Based Learning !!</a:t>
            </a:r>
          </a:p>
          <a:p>
            <a:pPr marL="0" indent="0">
              <a:buNone/>
            </a:pPr>
            <a:endParaRPr lang="en-US" sz="2800" dirty="0"/>
          </a:p>
          <a:p>
            <a:pPr marL="0" indent="0">
              <a:buNone/>
            </a:pPr>
            <a:r>
              <a:rPr lang="en-US" sz="2800" dirty="0"/>
              <a:t>Research !!</a:t>
            </a:r>
          </a:p>
          <a:p>
            <a:pPr marL="0" indent="0">
              <a:buNone/>
            </a:pPr>
            <a:endParaRPr lang="en-US" sz="2800" dirty="0"/>
          </a:p>
          <a:p>
            <a:pPr marL="0" indent="0">
              <a:buNone/>
            </a:pPr>
            <a:r>
              <a:rPr lang="en-US" sz="2800" dirty="0"/>
              <a:t>Feel free to contact: </a:t>
            </a:r>
            <a:r>
              <a:rPr lang="en-US" sz="2800" dirty="0" err="1"/>
              <a:t>fox@vt.edu</a:t>
            </a:r>
            <a:endParaRPr lang="en-US" sz="2800" dirty="0"/>
          </a:p>
          <a:p>
            <a:pPr marL="0" indent="0">
              <a:buNone/>
            </a:pPr>
            <a:endParaRPr lang="en-US" sz="2800" dirty="0"/>
          </a:p>
          <a:p>
            <a:pPr marL="0" indent="0">
              <a:buNone/>
            </a:pPr>
            <a:r>
              <a:rPr lang="en-US" sz="2800" dirty="0"/>
              <a:t>Homepage: http://</a:t>
            </a:r>
            <a:r>
              <a:rPr lang="en-US" sz="2800" dirty="0" err="1"/>
              <a:t>fox.cs.vt.edu</a:t>
            </a:r>
            <a:endParaRPr lang="en-US" sz="2800" dirty="0"/>
          </a:p>
          <a:p>
            <a:pPr marL="0" indent="0">
              <a:buNone/>
            </a:pPr>
            <a:endParaRPr lang="en-US" sz="2800" dirty="0"/>
          </a:p>
          <a:p>
            <a:pPr marL="0" indent="0">
              <a:buNone/>
            </a:pPr>
            <a:r>
              <a:rPr lang="en-US" sz="2800" dirty="0"/>
              <a:t>See slides from http://</a:t>
            </a:r>
            <a:r>
              <a:rPr lang="en-US" sz="2800" dirty="0" err="1"/>
              <a:t>fox.cs.vt.edu</a:t>
            </a:r>
            <a:r>
              <a:rPr lang="en-US" sz="2800" dirty="0"/>
              <a:t>/talks/2019</a:t>
            </a:r>
          </a:p>
          <a:p>
            <a:pPr marL="0" indent="0">
              <a:buNone/>
            </a:pPr>
            <a:endParaRPr lang="en-US" dirty="0"/>
          </a:p>
        </p:txBody>
      </p:sp>
      <p:sp>
        <p:nvSpPr>
          <p:cNvPr id="7" name="Slide Number Placeholder 6">
            <a:extLst>
              <a:ext uri="{FF2B5EF4-FFF2-40B4-BE49-F238E27FC236}">
                <a16:creationId xmlns:a16="http://schemas.microsoft.com/office/drawing/2014/main" id="{976448F5-D8BD-8845-9A8B-6FC4A96E50A9}"/>
              </a:ext>
            </a:extLst>
          </p:cNvPr>
          <p:cNvSpPr>
            <a:spLocks noGrp="1"/>
          </p:cNvSpPr>
          <p:nvPr>
            <p:ph type="sldNum" sz="quarter" idx="12"/>
          </p:nvPr>
        </p:nvSpPr>
        <p:spPr/>
        <p:txBody>
          <a:bodyPr/>
          <a:lstStyle/>
          <a:p>
            <a:pPr>
              <a:defRPr/>
            </a:pPr>
            <a:fld id="{367813B4-C5C8-42A2-8CD1-1F37B06AA264}" type="slidenum">
              <a:rPr lang="en-US" smtClean="0"/>
              <a:pPr>
                <a:defRPr/>
              </a:pPr>
              <a:t>43</a:t>
            </a:fld>
            <a:endParaRPr lang="en-US"/>
          </a:p>
        </p:txBody>
      </p:sp>
    </p:spTree>
    <p:extLst>
      <p:ext uri="{BB962C8B-B14F-4D97-AF65-F5344CB8AC3E}">
        <p14:creationId xmlns:p14="http://schemas.microsoft.com/office/powerpoint/2010/main" val="3742354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33AF1-C096-3C49-9B4A-C42F8763654C}"/>
              </a:ext>
            </a:extLst>
          </p:cNvPr>
          <p:cNvSpPr>
            <a:spLocks noGrp="1"/>
          </p:cNvSpPr>
          <p:nvPr>
            <p:ph type="title"/>
          </p:nvPr>
        </p:nvSpPr>
        <p:spPr>
          <a:xfrm>
            <a:off x="457200" y="0"/>
            <a:ext cx="8229600" cy="838200"/>
          </a:xfrm>
        </p:spPr>
        <p:txBody>
          <a:bodyPr/>
          <a:lstStyle/>
          <a:p>
            <a:r>
              <a:rPr lang="en-US" dirty="0" err="1">
                <a:hlinkClick r:id="rId2"/>
              </a:rPr>
              <a:t>VTechWorks</a:t>
            </a:r>
            <a:r>
              <a:rPr lang="en-US" dirty="0"/>
              <a:t> Class Collections</a:t>
            </a:r>
          </a:p>
        </p:txBody>
      </p:sp>
      <p:sp>
        <p:nvSpPr>
          <p:cNvPr id="3" name="Content Placeholder 2">
            <a:extLst>
              <a:ext uri="{FF2B5EF4-FFF2-40B4-BE49-F238E27FC236}">
                <a16:creationId xmlns:a16="http://schemas.microsoft.com/office/drawing/2014/main" id="{FAB5C228-258C-6845-9C2C-32BBD25369C3}"/>
              </a:ext>
            </a:extLst>
          </p:cNvPr>
          <p:cNvSpPr>
            <a:spLocks noGrp="1"/>
          </p:cNvSpPr>
          <p:nvPr>
            <p:ph idx="1"/>
          </p:nvPr>
        </p:nvSpPr>
        <p:spPr>
          <a:xfrm>
            <a:off x="152400" y="1371600"/>
            <a:ext cx="8991600" cy="5334000"/>
          </a:xfrm>
        </p:spPr>
        <p:txBody>
          <a:bodyPr/>
          <a:lstStyle/>
          <a:p>
            <a:pPr>
              <a:spcBef>
                <a:spcPts val="1800"/>
              </a:spcBef>
            </a:pPr>
            <a:r>
              <a:rPr lang="en-US" dirty="0">
                <a:hlinkClick r:id="rId3"/>
              </a:rPr>
              <a:t>CS4984 Computational Linguistics (2014) and CS4984/5984 Big Data Text Summarization (2018)</a:t>
            </a:r>
            <a:r>
              <a:rPr lang="en-US" dirty="0"/>
              <a:t> (21)</a:t>
            </a:r>
          </a:p>
          <a:p>
            <a:pPr>
              <a:spcBef>
                <a:spcPts val="1800"/>
              </a:spcBef>
            </a:pPr>
            <a:r>
              <a:rPr lang="en-US" dirty="0">
                <a:hlinkClick r:id="rId4"/>
              </a:rPr>
              <a:t>CS4624 Multimedia/Hypertext/Information Access (recent years, since early 1990s)</a:t>
            </a:r>
            <a:r>
              <a:rPr lang="en-US" dirty="0"/>
              <a:t> (130)</a:t>
            </a:r>
          </a:p>
          <a:p>
            <a:pPr>
              <a:spcBef>
                <a:spcPts val="1800"/>
              </a:spcBef>
            </a:pPr>
            <a:r>
              <a:rPr lang="en-US" dirty="0">
                <a:hlinkClick r:id="rId5"/>
              </a:rPr>
              <a:t>CS5604 Information Retrieval (recent years, since 1983)</a:t>
            </a:r>
            <a:r>
              <a:rPr lang="en-US" dirty="0"/>
              <a:t> (35)</a:t>
            </a:r>
          </a:p>
          <a:p>
            <a:pPr>
              <a:spcBef>
                <a:spcPts val="1800"/>
              </a:spcBef>
            </a:pPr>
            <a:r>
              <a:rPr lang="en-US" dirty="0">
                <a:hlinkClick r:id="rId6"/>
              </a:rPr>
              <a:t>CS6604 Digital Libraries (recent years, since 1990s)</a:t>
            </a:r>
            <a:r>
              <a:rPr lang="en-US" dirty="0"/>
              <a:t> (12)</a:t>
            </a:r>
            <a:endParaRPr lang="en-US" sz="1200" dirty="0"/>
          </a:p>
        </p:txBody>
      </p:sp>
      <p:sp>
        <p:nvSpPr>
          <p:cNvPr id="4" name="Slide Number Placeholder 3">
            <a:extLst>
              <a:ext uri="{FF2B5EF4-FFF2-40B4-BE49-F238E27FC236}">
                <a16:creationId xmlns:a16="http://schemas.microsoft.com/office/drawing/2014/main" id="{B5359650-CF38-9343-BEF6-53A656CA3265}"/>
              </a:ext>
            </a:extLst>
          </p:cNvPr>
          <p:cNvSpPr>
            <a:spLocks noGrp="1"/>
          </p:cNvSpPr>
          <p:nvPr>
            <p:ph type="sldNum" sz="quarter" idx="12"/>
          </p:nvPr>
        </p:nvSpPr>
        <p:spPr/>
        <p:txBody>
          <a:bodyPr/>
          <a:lstStyle/>
          <a:p>
            <a:pPr>
              <a:defRPr/>
            </a:pPr>
            <a:fld id="{65564D9D-38AD-4D32-A802-7F9E5541B4AC}" type="slidenum">
              <a:rPr lang="en-US" smtClean="0"/>
              <a:pPr>
                <a:defRPr/>
              </a:pPr>
              <a:t>5</a:t>
            </a:fld>
            <a:endParaRPr lang="en-US" dirty="0"/>
          </a:p>
        </p:txBody>
      </p:sp>
    </p:spTree>
    <p:extLst>
      <p:ext uri="{BB962C8B-B14F-4D97-AF65-F5344CB8AC3E}">
        <p14:creationId xmlns:p14="http://schemas.microsoft.com/office/powerpoint/2010/main" val="1760924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B18B6-1187-CF43-BA56-026E8E9816BE}"/>
              </a:ext>
            </a:extLst>
          </p:cNvPr>
          <p:cNvSpPr>
            <a:spLocks noGrp="1"/>
          </p:cNvSpPr>
          <p:nvPr>
            <p:ph type="title"/>
          </p:nvPr>
        </p:nvSpPr>
        <p:spPr>
          <a:xfrm>
            <a:off x="457200" y="0"/>
            <a:ext cx="8229600" cy="1417638"/>
          </a:xfrm>
        </p:spPr>
        <p:txBody>
          <a:bodyPr/>
          <a:lstStyle/>
          <a:p>
            <a:r>
              <a:rPr lang="en-US" dirty="0"/>
              <a:t>Integrating</a:t>
            </a:r>
          </a:p>
        </p:txBody>
      </p:sp>
      <p:sp>
        <p:nvSpPr>
          <p:cNvPr id="3" name="Content Placeholder 2">
            <a:extLst>
              <a:ext uri="{FF2B5EF4-FFF2-40B4-BE49-F238E27FC236}">
                <a16:creationId xmlns:a16="http://schemas.microsoft.com/office/drawing/2014/main" id="{6E42D08B-99A1-8D44-9FF0-F0E2051F18ED}"/>
              </a:ext>
            </a:extLst>
          </p:cNvPr>
          <p:cNvSpPr>
            <a:spLocks noGrp="1"/>
          </p:cNvSpPr>
          <p:nvPr>
            <p:ph idx="1"/>
          </p:nvPr>
        </p:nvSpPr>
        <p:spPr>
          <a:xfrm>
            <a:off x="0" y="1371600"/>
            <a:ext cx="9067800" cy="4525963"/>
          </a:xfrm>
        </p:spPr>
        <p:txBody>
          <a:bodyPr/>
          <a:lstStyle/>
          <a:p>
            <a:r>
              <a:rPr lang="en-US" dirty="0"/>
              <a:t>Research &amp; Education</a:t>
            </a:r>
          </a:p>
          <a:p>
            <a:pPr lvl="1"/>
            <a:r>
              <a:rPr lang="en-US" dirty="0"/>
              <a:t>Funded Projects &amp; Student Research</a:t>
            </a:r>
          </a:p>
          <a:p>
            <a:pPr lvl="1"/>
            <a:r>
              <a:rPr lang="en-US" dirty="0"/>
              <a:t>Classes, MS Projects, Theses, Dissertations</a:t>
            </a:r>
          </a:p>
          <a:p>
            <a:r>
              <a:rPr lang="en-US" dirty="0"/>
              <a:t>Digital Libraries &amp; Archives</a:t>
            </a:r>
          </a:p>
          <a:p>
            <a:pPr lvl="1"/>
            <a:r>
              <a:rPr lang="en-US" dirty="0"/>
              <a:t>Tweets, Webpages, Documents</a:t>
            </a:r>
          </a:p>
          <a:p>
            <a:pPr lvl="1"/>
            <a:r>
              <a:rPr lang="en-US" dirty="0"/>
              <a:t>Collecting, Services; Aiding Resilience</a:t>
            </a:r>
          </a:p>
          <a:p>
            <a:pPr lvl="1"/>
            <a:r>
              <a:rPr lang="en-US" dirty="0"/>
              <a:t>Adding Value, Preserving, Internet Archive</a:t>
            </a:r>
          </a:p>
          <a:p>
            <a:pPr lvl="1"/>
            <a:r>
              <a:rPr lang="en-US" dirty="0"/>
              <a:t>Simple/Complex Events, Trends (since 1997)</a:t>
            </a:r>
          </a:p>
          <a:p>
            <a:r>
              <a:rPr lang="en-US" dirty="0"/>
              <a:t>Summarization: ETDs, legal documents</a:t>
            </a:r>
          </a:p>
          <a:p>
            <a:r>
              <a:rPr lang="en-US" dirty="0"/>
              <a:t>User studies, Data synthesis, Deep learning, …</a:t>
            </a:r>
          </a:p>
        </p:txBody>
      </p:sp>
      <p:sp>
        <p:nvSpPr>
          <p:cNvPr id="4" name="Slide Number Placeholder 3">
            <a:extLst>
              <a:ext uri="{FF2B5EF4-FFF2-40B4-BE49-F238E27FC236}">
                <a16:creationId xmlns:a16="http://schemas.microsoft.com/office/drawing/2014/main" id="{5E7E2849-DE0F-D64E-9284-8468B06776B7}"/>
              </a:ext>
            </a:extLst>
          </p:cNvPr>
          <p:cNvSpPr>
            <a:spLocks noGrp="1"/>
          </p:cNvSpPr>
          <p:nvPr>
            <p:ph type="sldNum" sz="quarter" idx="12"/>
          </p:nvPr>
        </p:nvSpPr>
        <p:spPr/>
        <p:txBody>
          <a:bodyPr/>
          <a:lstStyle/>
          <a:p>
            <a:pPr>
              <a:defRPr/>
            </a:pPr>
            <a:fld id="{65564D9D-38AD-4D32-A802-7F9E5541B4AC}" type="slidenum">
              <a:rPr lang="en-US" smtClean="0"/>
              <a:pPr>
                <a:defRPr/>
              </a:pPr>
              <a:t>6</a:t>
            </a:fld>
            <a:endParaRPr lang="en-US"/>
          </a:p>
        </p:txBody>
      </p:sp>
    </p:spTree>
    <p:extLst>
      <p:ext uri="{BB962C8B-B14F-4D97-AF65-F5344CB8AC3E}">
        <p14:creationId xmlns:p14="http://schemas.microsoft.com/office/powerpoint/2010/main" val="91990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p:cNvSpPr>
            <a:spLocks noGrp="1"/>
          </p:cNvSpPr>
          <p:nvPr>
            <p:ph type="sldNum" sz="quarter" idx="12"/>
          </p:nvPr>
        </p:nvSpPr>
        <p:spPr>
          <a:noFill/>
        </p:spPr>
        <p:txBody>
          <a:bodyPr/>
          <a:lstStyle/>
          <a:p>
            <a:fld id="{728423E3-9458-495A-B96C-3C2998F43C92}" type="slidenum">
              <a:rPr lang="en-US" smtClean="0"/>
              <a:pPr/>
              <a:t>7</a:t>
            </a:fld>
            <a:endParaRPr lang="en-US"/>
          </a:p>
        </p:txBody>
      </p:sp>
      <p:sp>
        <p:nvSpPr>
          <p:cNvPr id="60419" name="Rectangle 2"/>
          <p:cNvSpPr>
            <a:spLocks noGrp="1" noChangeArrowheads="1"/>
          </p:cNvSpPr>
          <p:nvPr>
            <p:ph type="title"/>
          </p:nvPr>
        </p:nvSpPr>
        <p:spPr>
          <a:xfrm>
            <a:off x="762000" y="0"/>
            <a:ext cx="7772400" cy="628650"/>
          </a:xfrm>
        </p:spPr>
        <p:txBody>
          <a:bodyPr/>
          <a:lstStyle/>
          <a:p>
            <a:pPr eaLnBrk="1" hangingPunct="1"/>
            <a:r>
              <a:rPr lang="en-US"/>
              <a:t>Information Life Cycle</a:t>
            </a:r>
          </a:p>
        </p:txBody>
      </p:sp>
      <p:sp>
        <p:nvSpPr>
          <p:cNvPr id="60420" name="Text Box 3"/>
          <p:cNvSpPr txBox="1">
            <a:spLocks noChangeArrowheads="1"/>
          </p:cNvSpPr>
          <p:nvPr/>
        </p:nvSpPr>
        <p:spPr bwMode="auto">
          <a:xfrm>
            <a:off x="3810000" y="1447800"/>
            <a:ext cx="14874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Authoring</a:t>
            </a:r>
          </a:p>
          <a:p>
            <a:pPr algn="ctr" eaLnBrk="0" hangingPunct="0"/>
            <a:r>
              <a:rPr lang="en-US" sz="2400" b="0">
                <a:latin typeface="Times New Roman" pitchFamily="18" charset="0"/>
              </a:rPr>
              <a:t>Modifying</a:t>
            </a:r>
          </a:p>
        </p:txBody>
      </p:sp>
      <p:sp>
        <p:nvSpPr>
          <p:cNvPr id="60421" name="Text Box 4"/>
          <p:cNvSpPr txBox="1">
            <a:spLocks noChangeArrowheads="1"/>
          </p:cNvSpPr>
          <p:nvPr/>
        </p:nvSpPr>
        <p:spPr bwMode="auto">
          <a:xfrm>
            <a:off x="5334000" y="2514600"/>
            <a:ext cx="15541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Organizing</a:t>
            </a:r>
          </a:p>
          <a:p>
            <a:pPr algn="ctr" eaLnBrk="0" hangingPunct="0"/>
            <a:r>
              <a:rPr lang="en-US" sz="2400" b="0">
                <a:latin typeface="Times New Roman" pitchFamily="18" charset="0"/>
              </a:rPr>
              <a:t>Indexing</a:t>
            </a:r>
          </a:p>
        </p:txBody>
      </p:sp>
      <p:sp>
        <p:nvSpPr>
          <p:cNvPr id="60422" name="Text Box 5"/>
          <p:cNvSpPr txBox="1">
            <a:spLocks noChangeArrowheads="1"/>
          </p:cNvSpPr>
          <p:nvPr/>
        </p:nvSpPr>
        <p:spPr bwMode="auto">
          <a:xfrm>
            <a:off x="5486400" y="3810000"/>
            <a:ext cx="14684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Storing</a:t>
            </a:r>
          </a:p>
          <a:p>
            <a:pPr algn="ctr" eaLnBrk="0" hangingPunct="0"/>
            <a:r>
              <a:rPr lang="en-US" sz="2400" b="0">
                <a:latin typeface="Times New Roman" pitchFamily="18" charset="0"/>
              </a:rPr>
              <a:t>Retrieving</a:t>
            </a:r>
          </a:p>
        </p:txBody>
      </p:sp>
      <p:sp>
        <p:nvSpPr>
          <p:cNvPr id="60423" name="Text Box 6"/>
          <p:cNvSpPr txBox="1">
            <a:spLocks noChangeArrowheads="1"/>
          </p:cNvSpPr>
          <p:nvPr/>
        </p:nvSpPr>
        <p:spPr bwMode="auto">
          <a:xfrm>
            <a:off x="3810000" y="5257800"/>
            <a:ext cx="16557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Distributing</a:t>
            </a:r>
          </a:p>
          <a:p>
            <a:pPr algn="ctr" eaLnBrk="0" hangingPunct="0"/>
            <a:r>
              <a:rPr lang="en-US" sz="2400" b="0">
                <a:latin typeface="Times New Roman" pitchFamily="18" charset="0"/>
              </a:rPr>
              <a:t>Networking</a:t>
            </a:r>
          </a:p>
        </p:txBody>
      </p:sp>
      <p:sp>
        <p:nvSpPr>
          <p:cNvPr id="60424" name="Text Box 7"/>
          <p:cNvSpPr txBox="1">
            <a:spLocks noChangeArrowheads="1"/>
          </p:cNvSpPr>
          <p:nvPr/>
        </p:nvSpPr>
        <p:spPr bwMode="auto">
          <a:xfrm>
            <a:off x="609600" y="3124200"/>
            <a:ext cx="13668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Retention</a:t>
            </a:r>
          </a:p>
          <a:p>
            <a:pPr algn="ctr" eaLnBrk="0" hangingPunct="0"/>
            <a:r>
              <a:rPr lang="en-US" sz="2400" b="0">
                <a:latin typeface="Times New Roman" pitchFamily="18" charset="0"/>
              </a:rPr>
              <a:t>/ Mining</a:t>
            </a:r>
          </a:p>
        </p:txBody>
      </p:sp>
      <p:sp>
        <p:nvSpPr>
          <p:cNvPr id="60425" name="Text Box 8"/>
          <p:cNvSpPr txBox="1">
            <a:spLocks noChangeArrowheads="1"/>
          </p:cNvSpPr>
          <p:nvPr/>
        </p:nvSpPr>
        <p:spPr bwMode="auto">
          <a:xfrm>
            <a:off x="2057400" y="3733800"/>
            <a:ext cx="14366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Accessing</a:t>
            </a:r>
          </a:p>
          <a:p>
            <a:pPr algn="ctr" eaLnBrk="0" hangingPunct="0"/>
            <a:r>
              <a:rPr lang="en-US" sz="2400" b="0">
                <a:latin typeface="Times New Roman" pitchFamily="18" charset="0"/>
              </a:rPr>
              <a:t>Filtering</a:t>
            </a:r>
          </a:p>
        </p:txBody>
      </p:sp>
      <p:sp>
        <p:nvSpPr>
          <p:cNvPr id="60426" name="Text Box 9"/>
          <p:cNvSpPr txBox="1">
            <a:spLocks noChangeArrowheads="1"/>
          </p:cNvSpPr>
          <p:nvPr/>
        </p:nvSpPr>
        <p:spPr bwMode="auto">
          <a:xfrm>
            <a:off x="2514600" y="2362200"/>
            <a:ext cx="1231900"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Using</a:t>
            </a:r>
          </a:p>
          <a:p>
            <a:pPr algn="ctr" eaLnBrk="0" hangingPunct="0"/>
            <a:r>
              <a:rPr lang="en-US" sz="2400" b="0">
                <a:latin typeface="Times New Roman" pitchFamily="18" charset="0"/>
              </a:rPr>
              <a:t>Creating</a:t>
            </a:r>
          </a:p>
        </p:txBody>
      </p:sp>
      <p:sp>
        <p:nvSpPr>
          <p:cNvPr id="60427" name="WordArt 10"/>
          <p:cNvSpPr>
            <a:spLocks noChangeArrowheads="1" noChangeShapeType="1" noTextEdit="1"/>
          </p:cNvSpPr>
          <p:nvPr/>
        </p:nvSpPr>
        <p:spPr bwMode="auto">
          <a:xfrm>
            <a:off x="3733800" y="914400"/>
            <a:ext cx="1647825" cy="495300"/>
          </a:xfrm>
          <a:prstGeom prst="rect">
            <a:avLst/>
          </a:prstGeom>
        </p:spPr>
        <p:txBody>
          <a:bodyPr spcFirstLastPara="1" wrap="none" fromWordArt="1">
            <a:prstTxWarp prst="textArchUp">
              <a:avLst>
                <a:gd name="adj" fmla="val 10800004"/>
              </a:avLst>
            </a:prstTxWarp>
          </a:bodyPr>
          <a:lstStyle/>
          <a:p>
            <a:pPr algn="ctr"/>
            <a:r>
              <a:rPr lang="en-US" sz="2800" kern="10">
                <a:ln w="9525">
                  <a:solidFill>
                    <a:srgbClr val="000000"/>
                  </a:solidFill>
                  <a:round/>
                  <a:headEnd type="none" w="sm" len="sm"/>
                  <a:tailEnd type="none" w="sm" len="sm"/>
                </a:ln>
                <a:solidFill>
                  <a:schemeClr val="accent1"/>
                </a:solidFill>
                <a:latin typeface="Arial Black"/>
              </a:rPr>
              <a:t>Creation</a:t>
            </a:r>
          </a:p>
        </p:txBody>
      </p:sp>
      <p:sp>
        <p:nvSpPr>
          <p:cNvPr id="60428" name="WordArt 11"/>
          <p:cNvSpPr>
            <a:spLocks noChangeArrowheads="1" noChangeShapeType="1" noTextEdit="1"/>
          </p:cNvSpPr>
          <p:nvPr/>
        </p:nvSpPr>
        <p:spPr bwMode="auto">
          <a:xfrm>
            <a:off x="6629400" y="56388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Searching</a:t>
            </a:r>
          </a:p>
        </p:txBody>
      </p:sp>
      <p:sp>
        <p:nvSpPr>
          <p:cNvPr id="60429" name="WordArt 12"/>
          <p:cNvSpPr>
            <a:spLocks noChangeArrowheads="1" noChangeShapeType="1" noTextEdit="1"/>
          </p:cNvSpPr>
          <p:nvPr/>
        </p:nvSpPr>
        <p:spPr bwMode="auto">
          <a:xfrm>
            <a:off x="152400" y="42672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Utilization</a:t>
            </a:r>
          </a:p>
        </p:txBody>
      </p:sp>
      <p:sp>
        <p:nvSpPr>
          <p:cNvPr id="60430" name="Oval 13"/>
          <p:cNvSpPr>
            <a:spLocks noChangeArrowheads="1"/>
          </p:cNvSpPr>
          <p:nvPr/>
        </p:nvSpPr>
        <p:spPr bwMode="auto">
          <a:xfrm>
            <a:off x="2057400" y="1295400"/>
            <a:ext cx="5105400" cy="5105400"/>
          </a:xfrm>
          <a:prstGeom prst="ellipse">
            <a:avLst/>
          </a:prstGeom>
          <a:noFill/>
          <a:ln w="25400">
            <a:solidFill>
              <a:schemeClr val="tx1"/>
            </a:solidFill>
            <a:round/>
            <a:headEnd type="none" w="sm" len="sm"/>
            <a:tailEnd type="none" w="sm" len="sm"/>
          </a:ln>
        </p:spPr>
        <p:txBody>
          <a:bodyPr anchor="ctr">
            <a:spAutoFit/>
          </a:bodyPr>
          <a:lstStyle/>
          <a:p>
            <a:endParaRPr lang="en-US"/>
          </a:p>
        </p:txBody>
      </p:sp>
      <p:sp>
        <p:nvSpPr>
          <p:cNvPr id="60431" name="Line 14"/>
          <p:cNvSpPr>
            <a:spLocks noChangeShapeType="1"/>
          </p:cNvSpPr>
          <p:nvPr/>
        </p:nvSpPr>
        <p:spPr bwMode="auto">
          <a:xfrm flipH="1">
            <a:off x="2133600" y="3810000"/>
            <a:ext cx="2438400" cy="3048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2" name="Line 15"/>
          <p:cNvSpPr>
            <a:spLocks noChangeShapeType="1"/>
          </p:cNvSpPr>
          <p:nvPr/>
        </p:nvSpPr>
        <p:spPr bwMode="auto">
          <a:xfrm flipH="1" flipV="1">
            <a:off x="0" y="2667000"/>
            <a:ext cx="4572000" cy="1143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3" name="Line 16"/>
          <p:cNvSpPr>
            <a:spLocks noChangeShapeType="1"/>
          </p:cNvSpPr>
          <p:nvPr/>
        </p:nvSpPr>
        <p:spPr bwMode="auto">
          <a:xfrm flipV="1">
            <a:off x="4572000" y="3276600"/>
            <a:ext cx="4572000" cy="5334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60434" name="WordArt 17"/>
          <p:cNvSpPr>
            <a:spLocks noChangeArrowheads="1" noChangeShapeType="1" noTextEdit="1"/>
          </p:cNvSpPr>
          <p:nvPr/>
        </p:nvSpPr>
        <p:spPr bwMode="auto">
          <a:xfrm>
            <a:off x="1752600" y="12192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Active</a:t>
            </a:r>
          </a:p>
        </p:txBody>
      </p:sp>
      <p:sp>
        <p:nvSpPr>
          <p:cNvPr id="60435" name="WordArt 18"/>
          <p:cNvSpPr>
            <a:spLocks noChangeArrowheads="1" noChangeShapeType="1" noTextEdit="1"/>
          </p:cNvSpPr>
          <p:nvPr/>
        </p:nvSpPr>
        <p:spPr bwMode="auto">
          <a:xfrm>
            <a:off x="1295400" y="56388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Inactive</a:t>
            </a:r>
          </a:p>
        </p:txBody>
      </p:sp>
      <p:sp>
        <p:nvSpPr>
          <p:cNvPr id="60436" name="WordArt 19"/>
          <p:cNvSpPr>
            <a:spLocks noChangeArrowheads="1" noChangeShapeType="1" noTextEdit="1"/>
          </p:cNvSpPr>
          <p:nvPr/>
        </p:nvSpPr>
        <p:spPr bwMode="auto">
          <a:xfrm>
            <a:off x="7162800" y="4038600"/>
            <a:ext cx="1428750"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type="none" w="sm" len="sm"/>
                  <a:tailEnd type="none" w="sm" len="sm"/>
                </a:ln>
                <a:solidFill>
                  <a:srgbClr val="FFFFFF"/>
                </a:solidFill>
                <a:latin typeface="Arial Black"/>
              </a:rPr>
              <a:t>Semi-</a:t>
            </a:r>
          </a:p>
          <a:p>
            <a:pPr algn="ctr"/>
            <a:r>
              <a:rPr lang="en-US" sz="3200" kern="10">
                <a:ln w="9525">
                  <a:solidFill>
                    <a:srgbClr val="000000"/>
                  </a:solidFill>
                  <a:round/>
                  <a:headEnd type="none" w="sm" len="sm"/>
                  <a:tailEnd type="none" w="sm" len="sm"/>
                </a:ln>
                <a:solidFill>
                  <a:srgbClr val="FFFFFF"/>
                </a:solidFill>
                <a:latin typeface="Arial Black"/>
              </a:rPr>
              <a:t>Active</a:t>
            </a:r>
          </a:p>
        </p:txBody>
      </p:sp>
      <p:sp>
        <p:nvSpPr>
          <p:cNvPr id="60437" name="Line 20"/>
          <p:cNvSpPr>
            <a:spLocks noChangeShapeType="1"/>
          </p:cNvSpPr>
          <p:nvPr/>
        </p:nvSpPr>
        <p:spPr bwMode="auto">
          <a:xfrm flipH="1" flipV="1">
            <a:off x="914400" y="5410200"/>
            <a:ext cx="1905000" cy="304800"/>
          </a:xfrm>
          <a:prstGeom prst="line">
            <a:avLst/>
          </a:prstGeom>
          <a:noFill/>
          <a:ln w="38100">
            <a:solidFill>
              <a:schemeClr val="tx1"/>
            </a:solidFill>
            <a:round/>
            <a:headEnd type="none" w="sm" len="sm"/>
            <a:tailEnd type="triangle" w="lg" len="lg"/>
          </a:ln>
        </p:spPr>
        <p:txBody>
          <a:bodyPr wrap="none">
            <a:spAutoFit/>
          </a:bodyPr>
          <a:lstStyle/>
          <a:p>
            <a:endParaRPr lang="en-US"/>
          </a:p>
        </p:txBody>
      </p:sp>
      <p:sp>
        <p:nvSpPr>
          <p:cNvPr id="60438" name="WordArt 21"/>
          <p:cNvSpPr>
            <a:spLocks noChangeArrowheads="1" noChangeShapeType="1" noTextEdit="1"/>
          </p:cNvSpPr>
          <p:nvPr/>
        </p:nvSpPr>
        <p:spPr bwMode="auto">
          <a:xfrm rot="3300000">
            <a:off x="5548313" y="2147887"/>
            <a:ext cx="2438400" cy="428625"/>
          </a:xfrm>
          <a:prstGeom prst="rect">
            <a:avLst/>
          </a:prstGeom>
        </p:spPr>
        <p:txBody>
          <a:bodyPr spcFirstLastPara="1" wrap="none" fromWordArt="1">
            <a:prstTxWarp prst="textArchUp">
              <a:avLst>
                <a:gd name="adj" fmla="val 10800004"/>
              </a:avLst>
            </a:prstTxWarp>
          </a:bodyPr>
          <a:lstStyle/>
          <a:p>
            <a:pPr algn="ctr"/>
            <a:r>
              <a:rPr lang="en-US" sz="2400" kern="10" dirty="0">
                <a:ln w="9525">
                  <a:solidFill>
                    <a:srgbClr val="000000"/>
                  </a:solidFill>
                  <a:round/>
                  <a:headEnd type="none" w="sm" len="sm"/>
                  <a:tailEnd type="none" w="sm" len="sm"/>
                </a:ln>
                <a:solidFill>
                  <a:schemeClr val="accent1"/>
                </a:solidFill>
                <a:latin typeface="Arial Black"/>
              </a:rPr>
              <a:t>Social Context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p>
            <a:fld id="{820FC1AB-9F4E-44DB-A2C8-D97C3DED3187}" type="slidenum">
              <a:rPr lang="en-US" smtClean="0"/>
              <a:pPr/>
              <a:t>8</a:t>
            </a:fld>
            <a:endParaRPr lang="en-US"/>
          </a:p>
        </p:txBody>
      </p:sp>
      <p:pic>
        <p:nvPicPr>
          <p:cNvPr id="159747" name="Picture 2"/>
          <p:cNvPicPr>
            <a:picLocks noChangeAspect="1" noChangeArrowheads="1"/>
          </p:cNvPicPr>
          <p:nvPr/>
        </p:nvPicPr>
        <p:blipFill>
          <a:blip r:embed="rId3" cstate="print"/>
          <a:srcRect/>
          <a:stretch>
            <a:fillRect/>
          </a:stretch>
        </p:blipFill>
        <p:spPr bwMode="auto">
          <a:xfrm>
            <a:off x="152400" y="1066800"/>
            <a:ext cx="8991600" cy="5153025"/>
          </a:xfrm>
          <a:prstGeom prst="rect">
            <a:avLst/>
          </a:prstGeom>
          <a:noFill/>
          <a:ln w="25400">
            <a:noFill/>
            <a:miter lim="800000"/>
            <a:headEnd type="none" w="sm" len="sm"/>
            <a:tailEnd type="none" w="sm" len="sm"/>
          </a:ln>
        </p:spPr>
      </p:pic>
      <p:sp>
        <p:nvSpPr>
          <p:cNvPr id="4" name="Title 1">
            <a:extLst>
              <a:ext uri="{FF2B5EF4-FFF2-40B4-BE49-F238E27FC236}">
                <a16:creationId xmlns:a16="http://schemas.microsoft.com/office/drawing/2014/main" id="{E05833FE-3855-5B47-9849-875EEEAFBCF9}"/>
              </a:ext>
            </a:extLst>
          </p:cNvPr>
          <p:cNvSpPr txBox="1">
            <a:spLocks/>
          </p:cNvSpPr>
          <p:nvPr/>
        </p:nvSpPr>
        <p:spPr>
          <a:xfrm>
            <a:off x="457200" y="0"/>
            <a:ext cx="8229600" cy="838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b="0" kern="0" dirty="0"/>
              <a:t>Digital Libraries and Archives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3AF22272-4A2F-4E80-A27B-FB6F8E1E01EF}" type="slidenum">
              <a:rPr lang="en-US" smtClean="0"/>
              <a:pPr/>
              <a:t>9</a:t>
            </a:fld>
            <a:endParaRPr lang="en-US" dirty="0"/>
          </a:p>
        </p:txBody>
      </p:sp>
      <p:sp>
        <p:nvSpPr>
          <p:cNvPr id="72708" name="Rectangle 3"/>
          <p:cNvSpPr>
            <a:spLocks noGrp="1" noChangeArrowheads="1"/>
          </p:cNvSpPr>
          <p:nvPr>
            <p:ph type="body" idx="1"/>
          </p:nvPr>
        </p:nvSpPr>
        <p:spPr>
          <a:xfrm>
            <a:off x="419100" y="2362200"/>
            <a:ext cx="8305800" cy="3581400"/>
          </a:xfrm>
          <a:noFill/>
        </p:spPr>
        <p:txBody>
          <a:bodyPr lIns="92075" tIns="46038" rIns="92075" bIns="46038"/>
          <a:lstStyle/>
          <a:p>
            <a:pPr eaLnBrk="1" hangingPunct="1">
              <a:spcBef>
                <a:spcPts val="1968"/>
              </a:spcBef>
            </a:pPr>
            <a:r>
              <a:rPr lang="en-US" dirty="0"/>
              <a:t>help satisfy info needs of users (</a:t>
            </a:r>
            <a:r>
              <a:rPr lang="en-US" b="1" dirty="0"/>
              <a:t>societies</a:t>
            </a:r>
            <a:r>
              <a:rPr lang="en-US" dirty="0"/>
              <a:t>)</a:t>
            </a:r>
          </a:p>
          <a:p>
            <a:pPr eaLnBrk="1" hangingPunct="1">
              <a:spcBef>
                <a:spcPts val="1968"/>
              </a:spcBef>
            </a:pPr>
            <a:r>
              <a:rPr lang="en-US" dirty="0"/>
              <a:t>provide info services (</a:t>
            </a:r>
            <a:r>
              <a:rPr lang="en-US" b="1" dirty="0"/>
              <a:t>scenarios</a:t>
            </a:r>
            <a:r>
              <a:rPr lang="en-US" dirty="0"/>
              <a:t>)</a:t>
            </a:r>
          </a:p>
          <a:p>
            <a:pPr eaLnBrk="1" hangingPunct="1">
              <a:spcBef>
                <a:spcPts val="1968"/>
              </a:spcBef>
            </a:pPr>
            <a:r>
              <a:rPr lang="en-US" dirty="0"/>
              <a:t>organize info in usable ways (</a:t>
            </a:r>
            <a:r>
              <a:rPr lang="en-US" b="1" dirty="0"/>
              <a:t>structures</a:t>
            </a:r>
            <a:r>
              <a:rPr lang="en-US" dirty="0"/>
              <a:t>)</a:t>
            </a:r>
          </a:p>
          <a:p>
            <a:pPr eaLnBrk="1" hangingPunct="1">
              <a:spcBef>
                <a:spcPts val="1968"/>
              </a:spcBef>
            </a:pPr>
            <a:r>
              <a:rPr lang="en-US" dirty="0"/>
              <a:t>present info in usable ways (</a:t>
            </a:r>
            <a:r>
              <a:rPr lang="en-US" b="1" dirty="0"/>
              <a:t>spaces</a:t>
            </a:r>
            <a:r>
              <a:rPr lang="en-US" dirty="0"/>
              <a:t>)</a:t>
            </a:r>
          </a:p>
          <a:p>
            <a:pPr eaLnBrk="1" hangingPunct="1">
              <a:spcBef>
                <a:spcPts val="1968"/>
              </a:spcBef>
            </a:pPr>
            <a:r>
              <a:rPr lang="en-US" dirty="0"/>
              <a:t>communicate info with users (</a:t>
            </a:r>
            <a:r>
              <a:rPr lang="en-US" b="1" dirty="0"/>
              <a:t>streams</a:t>
            </a:r>
            <a:r>
              <a:rPr lang="en-US" dirty="0"/>
              <a:t>)</a:t>
            </a:r>
          </a:p>
        </p:txBody>
      </p:sp>
      <p:sp>
        <p:nvSpPr>
          <p:cNvPr id="5" name="Title 4">
            <a:extLst>
              <a:ext uri="{FF2B5EF4-FFF2-40B4-BE49-F238E27FC236}">
                <a16:creationId xmlns:a16="http://schemas.microsoft.com/office/drawing/2014/main" id="{00FD660B-0257-1A40-9B1B-39026A5B4EF8}"/>
              </a:ext>
            </a:extLst>
          </p:cNvPr>
          <p:cNvSpPr>
            <a:spLocks noGrp="1"/>
          </p:cNvSpPr>
          <p:nvPr>
            <p:ph type="title"/>
          </p:nvPr>
        </p:nvSpPr>
        <p:spPr/>
        <p:txBody>
          <a:bodyPr/>
          <a:lstStyle/>
          <a:p>
            <a:r>
              <a:rPr lang="en-US" dirty="0"/>
              <a:t>Informal </a:t>
            </a:r>
            <a:r>
              <a:rPr lang="en-US" sz="6600" dirty="0"/>
              <a:t>5S</a:t>
            </a:r>
            <a:r>
              <a:rPr lang="en-US" dirty="0"/>
              <a:t> &amp; DL Definitions</a:t>
            </a:r>
          </a:p>
        </p:txBody>
      </p:sp>
      <p:sp>
        <p:nvSpPr>
          <p:cNvPr id="9" name="Rectangle 2">
            <a:extLst>
              <a:ext uri="{FF2B5EF4-FFF2-40B4-BE49-F238E27FC236}">
                <a16:creationId xmlns:a16="http://schemas.microsoft.com/office/drawing/2014/main" id="{036D3FDB-7BE9-BF4E-BE44-0CDFB411A03C}"/>
              </a:ext>
            </a:extLst>
          </p:cNvPr>
          <p:cNvSpPr txBox="1">
            <a:spLocks noChangeArrowheads="1"/>
          </p:cNvSpPr>
          <p:nvPr/>
        </p:nvSpPr>
        <p:spPr bwMode="auto">
          <a:xfrm>
            <a:off x="381000" y="1905000"/>
            <a:ext cx="81534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sz="3600" b="0" kern="0" dirty="0"/>
              <a:t>DLs are complex systems that</a:t>
            </a:r>
            <a:br>
              <a:rPr lang="en-US" sz="3600" b="0" kern="0" dirty="0"/>
            </a:br>
            <a:endParaRPr lang="en-US" sz="3600" b="0" kern="0" dirty="0"/>
          </a:p>
        </p:txBody>
      </p:sp>
    </p:spTree>
    <p:extLst>
      <p:ext uri="{BB962C8B-B14F-4D97-AF65-F5344CB8AC3E}">
        <p14:creationId xmlns:p14="http://schemas.microsoft.com/office/powerpoint/2010/main" val="279789259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15559</TotalTime>
  <Words>3139</Words>
  <Application>Microsoft Macintosh PowerPoint</Application>
  <PresentationFormat>On-screen Show (4:3)</PresentationFormat>
  <Paragraphs>466</Paragraphs>
  <Slides>43</Slides>
  <Notes>23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43</vt:i4>
      </vt:variant>
    </vt:vector>
  </HeadingPairs>
  <TitlesOfParts>
    <vt:vector size="56" baseType="lpstr">
      <vt:lpstr>바탕</vt:lpstr>
      <vt:lpstr>宋体</vt:lpstr>
      <vt:lpstr>Arial</vt:lpstr>
      <vt:lpstr>Arial Black</vt:lpstr>
      <vt:lpstr>ArialMT</vt:lpstr>
      <vt:lpstr>Calibri</vt:lpstr>
      <vt:lpstr>Helvetica</vt:lpstr>
      <vt:lpstr>Tahoma</vt:lpstr>
      <vt:lpstr>Times New Roman</vt:lpstr>
      <vt:lpstr>Wingdings</vt:lpstr>
      <vt:lpstr>Default Design</vt:lpstr>
      <vt:lpstr>Document</vt:lpstr>
      <vt:lpstr>Visio</vt:lpstr>
      <vt:lpstr>Digital Library Research Laboratory VT Dept. of Computer Science 1 April 2019   Integrating Research and Education Regarding Information and Digital Libraries  by Edward A. Fox   </vt:lpstr>
      <vt:lpstr>Acknowledgements</vt:lpstr>
      <vt:lpstr>Selected Funded Grants</vt:lpstr>
      <vt:lpstr>Theses and Dissertations</vt:lpstr>
      <vt:lpstr>VTechWorks Class Collections</vt:lpstr>
      <vt:lpstr>Integrating</vt:lpstr>
      <vt:lpstr>Information Life Cycle</vt:lpstr>
      <vt:lpstr>PowerPoint Presentation</vt:lpstr>
      <vt:lpstr>Informal 5S &amp; DL Definitions</vt:lpstr>
      <vt:lpstr>PowerPoint Presentation</vt:lpstr>
      <vt:lpstr>PowerPoint Presentation</vt:lpstr>
      <vt:lpstr>ETANA-DL Architecture DigBase and DigKit</vt:lpstr>
      <vt:lpstr>Integrated Digital Event Archive and Library (IDEAL) stakeholders</vt:lpstr>
      <vt:lpstr>Integrated Digital Event Archiving and Library (IDEAL)</vt:lpstr>
      <vt:lpstr>Event Focused Crawler</vt:lpstr>
      <vt:lpstr>PAKDD 2019 (Ahuja et al.) A Probabilistic Spatio-Temporal Model for Event Detection</vt:lpstr>
      <vt:lpstr>PowerPoint Presentation</vt:lpstr>
      <vt:lpstr>GETAR Architecture Global Event and Trend Archive Research</vt:lpstr>
      <vt:lpstr>Tweets: Who is involved in a WMB ?</vt:lpstr>
      <vt:lpstr>PowerPoint Presentation</vt:lpstr>
      <vt:lpstr>Features, combinations of them</vt:lpstr>
      <vt:lpstr>State Level Distribution </vt:lpstr>
      <vt:lpstr>MAP OF (THRU) HIKING TRAILS</vt:lpstr>
      <vt:lpstr>Trail Study</vt:lpstr>
      <vt:lpstr>A Hybrid Model for  Role-related User Classification on Twitter </vt:lpstr>
      <vt:lpstr>Data Flow</vt:lpstr>
      <vt:lpstr>Archiving and Analyzing  using Bigdata Hadoop cluster</vt:lpstr>
      <vt:lpstr>DL Curriculum Framework</vt:lpstr>
      <vt:lpstr>Problem-Based Learning (PBL)</vt:lpstr>
      <vt:lpstr>Problem-Based Learning (PBL) </vt:lpstr>
      <vt:lpstr>CS 5604: Information Retrieval</vt:lpstr>
      <vt:lpstr>CS 5604: Information Retrieval</vt:lpstr>
      <vt:lpstr>CS5604: Course  Structure: The Architecture </vt:lpstr>
      <vt:lpstr>CS 5604: Information Retrieval</vt:lpstr>
      <vt:lpstr>CS 4984: Computational Linguistics</vt:lpstr>
      <vt:lpstr>CS 4984: Computational Linguistics</vt:lpstr>
      <vt:lpstr>CS 4984: Computational Linguistics</vt:lpstr>
      <vt:lpstr>Archiving and Analyzing using  Bigdata Hadoop cluster</vt:lpstr>
      <vt:lpstr>CS4984/5984 (Fall 2018) Big Data Text Summarization</vt:lpstr>
      <vt:lpstr>CS4984/5984 (Fall 2018) Big Data Text Summarization</vt:lpstr>
      <vt:lpstr>BDTS Gold Standard Summaries</vt:lpstr>
      <vt:lpstr>BDTS Collections</vt:lpstr>
      <vt:lpstr>Questions? Comments?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Streams, Structures, Spaces, Scenarios, and Societies (5S): A Formal Digital Library Framework and Its Applications- Progress Report</dc:title>
  <dc:creator>eNumerate</dc:creator>
  <cp:lastModifiedBy>Fox, Edward</cp:lastModifiedBy>
  <cp:revision>379</cp:revision>
  <dcterms:created xsi:type="dcterms:W3CDTF">2004-04-27T15:48:44Z</dcterms:created>
  <dcterms:modified xsi:type="dcterms:W3CDTF">2019-04-01T05:37:22Z</dcterms:modified>
</cp:coreProperties>
</file>