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8" r:id="rId3"/>
    <p:sldId id="257" r:id="rId4"/>
    <p:sldId id="277" r:id="rId5"/>
    <p:sldId id="287" r:id="rId6"/>
    <p:sldId id="272" r:id="rId7"/>
    <p:sldId id="264" r:id="rId8"/>
    <p:sldId id="284" r:id="rId9"/>
    <p:sldId id="285" r:id="rId10"/>
    <p:sldId id="286" r:id="rId11"/>
    <p:sldId id="265" r:id="rId12"/>
    <p:sldId id="274" r:id="rId13"/>
    <p:sldId id="279" r:id="rId14"/>
    <p:sldId id="289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>
    <p:restoredLeft sz="15620"/>
    <p:restoredTop sz="92049" autoAdjust="0"/>
  </p:normalViewPr>
  <p:slideViewPr>
    <p:cSldViewPr snapToGrid="0" snapToObjects="1">
      <p:cViewPr varScale="1">
        <p:scale>
          <a:sx n="140" d="100"/>
          <a:sy n="140" d="100"/>
        </p:scale>
        <p:origin x="-33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E3654-B70E-E94C-B992-31BE0F99D7DE}" type="datetimeFigureOut">
              <a:rPr lang="en-US" smtClean="0"/>
              <a:t>5/20/15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C2732-6C81-FF40-AA67-8BE949888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16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C6114-57CE-8744-B2CC-3FA482E9E585}" type="datetimeFigureOut">
              <a:rPr lang="en-US" smtClean="0"/>
              <a:t>5/20/15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6EC4D-9A59-364A-89F2-0B26E12CC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69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DLRL;</a:t>
            </a:r>
            <a:r>
              <a:rPr lang="en-US" baseline="0" dirty="0" smtClean="0"/>
              <a:t> digital library research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6EC4D-9A59-364A-89F2-0B26E12CCC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07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Hadoop Streaming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The utility allows you to create and run Map/Reduce jobs with any executable or script as the mapper and/or the reducer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6EC4D-9A59-364A-89F2-0B26E12CCC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95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</a:t>
            </a:r>
            <a:r>
              <a:rPr lang="en-US" baseline="0" dirty="0" smtClean="0"/>
              <a:t> Google published papers, </a:t>
            </a:r>
            <a:r>
              <a:rPr lang="en-US" baseline="0" dirty="0" err="1" smtClean="0"/>
              <a:t>Hadoop</a:t>
            </a:r>
            <a:r>
              <a:rPr lang="en-US" baseline="0" dirty="0" smtClean="0"/>
              <a:t> also started to work on or released similar solutions.</a:t>
            </a:r>
          </a:p>
          <a:p>
            <a:endParaRPr lang="en-US" dirty="0" smtClean="0"/>
          </a:p>
          <a:p>
            <a:r>
              <a:rPr lang="en-US" dirty="0" smtClean="0"/>
              <a:t>Now</a:t>
            </a:r>
            <a:r>
              <a:rPr lang="en-US" baseline="0" dirty="0" smtClean="0"/>
              <a:t> it’s time to see Google’s Clusters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6EC4D-9A59-364A-89F2-0B26E12CCC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82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Doug Cutting created open-source </a:t>
            </a:r>
            <a:r>
              <a:rPr lang="en-US" dirty="0" err="1" smtClean="0"/>
              <a:t>Hadoop</a:t>
            </a:r>
            <a:r>
              <a:rPr lang="en-US" dirty="0" smtClean="0"/>
              <a:t> Framework.</a:t>
            </a:r>
          </a:p>
          <a:p>
            <a:r>
              <a:rPr lang="en-US" dirty="0" err="1" smtClean="0"/>
              <a:t>BigData</a:t>
            </a:r>
            <a:endParaRPr lang="en-US" dirty="0" smtClean="0"/>
          </a:p>
          <a:p>
            <a:r>
              <a:rPr lang="en-US" dirty="0" err="1" smtClean="0"/>
              <a:t>Hadoop</a:t>
            </a:r>
            <a:endParaRPr lang="en-US" dirty="0" smtClean="0"/>
          </a:p>
          <a:p>
            <a:r>
              <a:rPr lang="en-US" dirty="0" smtClean="0"/>
              <a:t>So,</a:t>
            </a:r>
            <a:r>
              <a:rPr lang="en-US" baseline="0" dirty="0" smtClean="0"/>
              <a:t> Apache </a:t>
            </a:r>
            <a:r>
              <a:rPr lang="en-US" baseline="0" dirty="0" err="1" smtClean="0"/>
              <a:t>Hadoop</a:t>
            </a:r>
            <a:r>
              <a:rPr lang="en-US" baseline="0" dirty="0" smtClean="0"/>
              <a:t> is one of the best solution for </a:t>
            </a:r>
            <a:r>
              <a:rPr lang="en-US" baseline="0" dirty="0" err="1" smtClean="0"/>
              <a:t>BigData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Let’s look at main two components in </a:t>
            </a:r>
            <a:r>
              <a:rPr lang="en-US" dirty="0" err="1" smtClean="0"/>
              <a:t>Hadoop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6EC4D-9A59-364A-89F2-0B26E12CCC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00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 Two</a:t>
            </a:r>
            <a:r>
              <a:rPr lang="en-US" baseline="0" dirty="0" smtClean="0"/>
              <a:t> Component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MapReduce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HDFS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But this </a:t>
            </a:r>
            <a:r>
              <a:rPr lang="en-US" baseline="0" dirty="0" err="1" smtClean="0"/>
              <a:t>Hadoop</a:t>
            </a:r>
            <a:r>
              <a:rPr lang="en-US" baseline="0" dirty="0" smtClean="0"/>
              <a:t> is inspired by Google’s papers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6EC4D-9A59-364A-89F2-0B26E12CCC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87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ordered commodity parts like Google</a:t>
            </a:r>
          </a:p>
          <a:p>
            <a:r>
              <a:rPr lang="en-US" dirty="0" smtClean="0"/>
              <a:t>But we also ordered Cases</a:t>
            </a:r>
            <a:r>
              <a:rPr lang="en-US" baseline="0" dirty="0" smtClean="0"/>
              <a:t> unlike Google.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Move: Mohamed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6EC4D-9A59-364A-89F2-0B26E12CCC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</a:t>
            </a:r>
            <a:r>
              <a:rPr lang="en-US" baseline="0" dirty="0" smtClean="0"/>
              <a:t> case, so we don’t need to use wood or Velcro's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6EC4D-9A59-364A-89F2-0B26E12CCC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18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Looks Good?</a:t>
            </a:r>
          </a:p>
          <a:p>
            <a:r>
              <a:rPr lang="en-US" baseline="0" dirty="0" smtClean="0"/>
              <a:t>We have case!!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6EC4D-9A59-364A-89F2-0B26E12CCC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21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need lots</a:t>
            </a:r>
            <a:r>
              <a:rPr lang="en-US" baseline="0" dirty="0" smtClean="0"/>
              <a:t> of RAM and HDD for </a:t>
            </a:r>
            <a:r>
              <a:rPr lang="en-US" baseline="0" dirty="0" err="1" smtClean="0"/>
              <a:t>Hadoop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6EC4D-9A59-364A-89F2-0B26E12CCC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24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OS, </a:t>
            </a:r>
            <a:r>
              <a:rPr lang="en-US" dirty="0" err="1" smtClean="0"/>
              <a:t>Cloudera</a:t>
            </a:r>
            <a:r>
              <a:rPr lang="en-US" dirty="0" smtClean="0"/>
              <a:t> Manager, and CDH 5.0</a:t>
            </a:r>
          </a:p>
          <a:p>
            <a:endParaRPr lang="en-US" dirty="0" smtClean="0"/>
          </a:p>
          <a:p>
            <a:r>
              <a:rPr lang="en-US" dirty="0" smtClean="0"/>
              <a:t>Two networks</a:t>
            </a:r>
          </a:p>
          <a:p>
            <a:endParaRPr lang="en-US" dirty="0" smtClean="0"/>
          </a:p>
          <a:p>
            <a:r>
              <a:rPr lang="en-US" dirty="0" smtClean="0"/>
              <a:t>To build this system,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6EC4D-9A59-364A-89F2-0B26E12CCC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97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ED5E-BB90-CF4D-85FA-49B04BD0152D}" type="datetimeFigureOut">
              <a:rPr lang="en-US" smtClean="0"/>
              <a:t>5/20/15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E29A-86FE-E347-A013-CA1F19B5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03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ED5E-BB90-CF4D-85FA-49B04BD0152D}" type="datetimeFigureOut">
              <a:rPr lang="en-US" smtClean="0"/>
              <a:t>5/20/15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E29A-86FE-E347-A013-CA1F19B5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69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ED5E-BB90-CF4D-85FA-49B04BD0152D}" type="datetimeFigureOut">
              <a:rPr lang="en-US" smtClean="0"/>
              <a:t>5/20/15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E29A-86FE-E347-A013-CA1F19B5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3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ED5E-BB90-CF4D-85FA-49B04BD0152D}" type="datetimeFigureOut">
              <a:rPr lang="en-US" smtClean="0"/>
              <a:t>5/20/15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E29A-86FE-E347-A013-CA1F19B5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46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ED5E-BB90-CF4D-85FA-49B04BD0152D}" type="datetimeFigureOut">
              <a:rPr lang="en-US" smtClean="0"/>
              <a:t>5/20/15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E29A-86FE-E347-A013-CA1F19B5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ED5E-BB90-CF4D-85FA-49B04BD0152D}" type="datetimeFigureOut">
              <a:rPr lang="en-US" smtClean="0"/>
              <a:t>5/20/15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E29A-86FE-E347-A013-CA1F19B5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53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ED5E-BB90-CF4D-85FA-49B04BD0152D}" type="datetimeFigureOut">
              <a:rPr lang="en-US" smtClean="0"/>
              <a:t>5/20/15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E29A-86FE-E347-A013-CA1F19B5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9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ED5E-BB90-CF4D-85FA-49B04BD0152D}" type="datetimeFigureOut">
              <a:rPr lang="en-US" smtClean="0"/>
              <a:t>5/20/15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E29A-86FE-E347-A013-CA1F19B5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82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ED5E-BB90-CF4D-85FA-49B04BD0152D}" type="datetimeFigureOut">
              <a:rPr lang="en-US" smtClean="0"/>
              <a:t>5/20/15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E29A-86FE-E347-A013-CA1F19B5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4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ED5E-BB90-CF4D-85FA-49B04BD0152D}" type="datetimeFigureOut">
              <a:rPr lang="en-US" smtClean="0"/>
              <a:t>5/20/15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E29A-86FE-E347-A013-CA1F19B5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6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ED5E-BB90-CF4D-85FA-49B04BD0152D}" type="datetimeFigureOut">
              <a:rPr lang="en-US" smtClean="0"/>
              <a:t>5/20/15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E29A-86FE-E347-A013-CA1F19B5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20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1ED5E-BB90-CF4D-85FA-49B04BD0152D}" type="datetimeFigureOut">
              <a:rPr lang="en-US" smtClean="0"/>
              <a:t>5/20/15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1E29A-86FE-E347-A013-CA1F19B5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1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Big Data and </a:t>
            </a:r>
            <a:r>
              <a:rPr lang="en-US" dirty="0" err="1" smtClean="0"/>
              <a:t>Hadoop</a:t>
            </a:r>
            <a:r>
              <a:rPr lang="en-US" dirty="0" smtClean="0"/>
              <a:t> and DLRL</a:t>
            </a:r>
            <a:br>
              <a:rPr lang="en-US" dirty="0" smtClean="0"/>
            </a:br>
            <a:r>
              <a:rPr lang="en-US" sz="3200" dirty="0" smtClean="0"/>
              <a:t>Introduction to the DLRL Hadoop Cluster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Sunshin</a:t>
            </a:r>
            <a:r>
              <a:rPr lang="en-US" dirty="0" smtClean="0"/>
              <a:t> Lee and Edward A. Fox</a:t>
            </a:r>
          </a:p>
          <a:p>
            <a:r>
              <a:rPr lang="en-US" dirty="0" smtClean="0"/>
              <a:t>DLRL, CS, Virginia Tech</a:t>
            </a:r>
          </a:p>
          <a:p>
            <a:r>
              <a:rPr lang="en-US" dirty="0" smtClean="0"/>
              <a:t>21 May 2015 </a:t>
            </a:r>
            <a:r>
              <a:rPr lang="en-US" dirty="0" smtClean="0"/>
              <a:t>presentation for </a:t>
            </a:r>
            <a:r>
              <a:rPr lang="en-US" dirty="0" smtClean="0"/>
              <a:t>QNL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6284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DLRL Cluster - Architecture</a:t>
            </a:r>
            <a:endParaRPr lang="en-US" dirty="0"/>
          </a:p>
        </p:txBody>
      </p:sp>
      <p:pic>
        <p:nvPicPr>
          <p:cNvPr id="4" name="Content Placeholder 3" descr="3. DLRL Hadoop cluster System Arch - Hardware, Network v2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5180"/>
          <a:stretch/>
        </p:blipFill>
        <p:spPr>
          <a:xfrm>
            <a:off x="466271" y="1417638"/>
            <a:ext cx="8229600" cy="4708525"/>
          </a:xfrm>
        </p:spPr>
      </p:pic>
    </p:spTree>
    <p:extLst>
      <p:ext uri="{BB962C8B-B14F-4D97-AF65-F5344CB8AC3E}">
        <p14:creationId xmlns:p14="http://schemas.microsoft.com/office/powerpoint/2010/main" val="1224178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DLRL Cluster – Install </a:t>
            </a:r>
            <a:r>
              <a:rPr lang="en-US" dirty="0" err="1" smtClean="0"/>
              <a:t>Cloudera</a:t>
            </a:r>
            <a:r>
              <a:rPr lang="en-US" dirty="0" smtClean="0"/>
              <a:t> Hadoop</a:t>
            </a:r>
            <a:endParaRPr lang="en-US" dirty="0"/>
          </a:p>
        </p:txBody>
      </p:sp>
      <p:pic>
        <p:nvPicPr>
          <p:cNvPr id="4" name="Content Placeholder 3" descr="CDH_diagram-2014-02-620x39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9" b="67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9345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DLRL cluster -  Services</a:t>
            </a:r>
            <a:endParaRPr lang="en-US" dirty="0"/>
          </a:p>
        </p:txBody>
      </p:sp>
      <p:pic>
        <p:nvPicPr>
          <p:cNvPr id="6" name="Content Placeholder 5" descr="Screen Shot 2014-04-09 at 1.02.39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6" t="24307" r="13847" b="21312"/>
          <a:stretch/>
        </p:blipFill>
        <p:spPr>
          <a:xfrm>
            <a:off x="849754" y="1417638"/>
            <a:ext cx="7355404" cy="4809538"/>
          </a:xfrm>
        </p:spPr>
      </p:pic>
    </p:spTree>
    <p:extLst>
      <p:ext uri="{BB962C8B-B14F-4D97-AF65-F5344CB8AC3E}">
        <p14:creationId xmlns:p14="http://schemas.microsoft.com/office/powerpoint/2010/main" val="737618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for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Mahout: Classification, clustering, topic analysis (LDA), frequent patterns</a:t>
            </a:r>
            <a:r>
              <a:rPr lang="ko-KR" altLang="en-US" dirty="0"/>
              <a:t> </a:t>
            </a:r>
            <a:r>
              <a:rPr lang="en-US" altLang="ko-KR" dirty="0" smtClean="0"/>
              <a:t>mining</a:t>
            </a:r>
            <a:endParaRPr lang="en-US" dirty="0" smtClean="0"/>
          </a:p>
          <a:p>
            <a:r>
              <a:rPr lang="en-US" dirty="0" err="1" smtClean="0"/>
              <a:t>Solr</a:t>
            </a:r>
            <a:r>
              <a:rPr lang="en-US" dirty="0" smtClean="0"/>
              <a:t>/</a:t>
            </a:r>
            <a:r>
              <a:rPr lang="en-US" dirty="0" err="1" smtClean="0"/>
              <a:t>Lucene</a:t>
            </a:r>
            <a:r>
              <a:rPr lang="en-US" dirty="0" smtClean="0"/>
              <a:t>: Search/(Faceted) Browse</a:t>
            </a:r>
          </a:p>
          <a:p>
            <a:r>
              <a:rPr lang="en-US" dirty="0" smtClean="0"/>
              <a:t>Natural Language Processing and Named Entity Recognition</a:t>
            </a:r>
          </a:p>
          <a:p>
            <a:pPr lvl="1"/>
            <a:r>
              <a:rPr lang="en-US" dirty="0" err="1"/>
              <a:t>Hadoop</a:t>
            </a:r>
            <a:r>
              <a:rPr lang="en-US" dirty="0"/>
              <a:t> Streaming </a:t>
            </a:r>
          </a:p>
          <a:p>
            <a:pPr lvl="1"/>
            <a:r>
              <a:rPr lang="en-US" dirty="0" smtClean="0"/>
              <a:t>NLTK (</a:t>
            </a:r>
            <a:r>
              <a:rPr lang="en-US" dirty="0"/>
              <a:t>P</a:t>
            </a:r>
            <a:r>
              <a:rPr lang="en-US" dirty="0" smtClean="0"/>
              <a:t>ython) and SNER (Stanford NER)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799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Hadoop Roles in IDEAL Project</a:t>
            </a:r>
            <a:endParaRPr lang="en-US" dirty="0"/>
          </a:p>
        </p:txBody>
      </p:sp>
      <p:pic>
        <p:nvPicPr>
          <p:cNvPr id="5" name="Picture 4" descr="4. IDEAL System - v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44" y="1243974"/>
            <a:ext cx="7953888" cy="536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46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CS4984 Projects in IDEAL Project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567" r="-10567"/>
          <a:stretch>
            <a:fillRect/>
          </a:stretch>
        </p:blipFill>
        <p:spPr>
          <a:xfrm>
            <a:off x="-94537" y="1090079"/>
            <a:ext cx="9432532" cy="5187529"/>
          </a:xfrm>
        </p:spPr>
      </p:pic>
    </p:spTree>
    <p:extLst>
      <p:ext uri="{BB962C8B-B14F-4D97-AF65-F5344CB8AC3E}">
        <p14:creationId xmlns:p14="http://schemas.microsoft.com/office/powerpoint/2010/main" val="501101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vs. Hadoop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464296"/>
              </p:ext>
            </p:extLst>
          </p:nvPr>
        </p:nvGraphicFramePr>
        <p:xfrm>
          <a:off x="457200" y="1600200"/>
          <a:ext cx="8229600" cy="3677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486"/>
                <a:gridCol w="2046721"/>
                <a:gridCol w="2348247"/>
                <a:gridCol w="26471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Google’s Papers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Hadoop solutions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File System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2003 Google</a:t>
                      </a:r>
                      <a:r>
                        <a:rPr lang="en-US" baseline="0" dirty="0" smtClean="0"/>
                        <a:t> File System (GFS)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Hadoop File System (HDFS)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Distributed File System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 Colossus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Improved GFS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0000FF"/>
                          </a:solidFill>
                        </a:rPr>
                        <a:t>Data Processing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2004 MapReduce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Open Source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1" dirty="0" smtClean="0"/>
                        <a:t>MapReduce(MRv1),</a:t>
                      </a:r>
                    </a:p>
                    <a:p>
                      <a:r>
                        <a:rPr lang="en-US" b="1" dirty="0" smtClean="0"/>
                        <a:t>YARN</a:t>
                      </a:r>
                      <a:r>
                        <a:rPr lang="en-US" b="1" baseline="0" dirty="0" smtClean="0"/>
                        <a:t> (MRv2)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Distributed Processing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2005 Google Big Table(</a:t>
                      </a:r>
                      <a:r>
                        <a:rPr lang="en-US" dirty="0" err="1" smtClean="0"/>
                        <a:t>Sawzall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Hbase</a:t>
                      </a:r>
                      <a:r>
                        <a:rPr lang="en-US" dirty="0" smtClean="0"/>
                        <a:t>, Pig, </a:t>
                      </a:r>
                      <a:r>
                        <a:rPr lang="en-US" b="1" dirty="0" smtClean="0"/>
                        <a:t>Hive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Bigdata Query (Batch)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2009 </a:t>
                      </a:r>
                      <a:r>
                        <a:rPr lang="en-US" dirty="0" err="1" smtClean="0"/>
                        <a:t>Pregel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Giraph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Graph processing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 </a:t>
                      </a:r>
                      <a:r>
                        <a:rPr lang="en-US" dirty="0" err="1" smtClean="0"/>
                        <a:t>Dremel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Drill, </a:t>
                      </a:r>
                      <a:r>
                        <a:rPr lang="en-US" b="1" dirty="0" smtClean="0"/>
                        <a:t>Impala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Bigdata Query(Real time)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9512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Big Data and Hadoop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</a:t>
            </a:r>
          </a:p>
          <a:p>
            <a:pPr lvl="1"/>
            <a:r>
              <a:rPr lang="en-US" dirty="0"/>
              <a:t>Big </a:t>
            </a:r>
            <a:r>
              <a:rPr lang="en-US" dirty="0" smtClean="0"/>
              <a:t>data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collection of data sets so large and </a:t>
            </a:r>
            <a:r>
              <a:rPr lang="en-US" b="1" dirty="0" smtClean="0">
                <a:solidFill>
                  <a:srgbClr val="FF0000"/>
                </a:solidFill>
              </a:rPr>
              <a:t>complex</a:t>
            </a:r>
            <a:r>
              <a:rPr lang="en-US" dirty="0" smtClean="0"/>
              <a:t> </a:t>
            </a:r>
            <a:r>
              <a:rPr lang="en-US" dirty="0"/>
              <a:t>that it becomes </a:t>
            </a:r>
            <a:r>
              <a:rPr lang="en-US" b="1" dirty="0" smtClean="0">
                <a:solidFill>
                  <a:srgbClr val="0000FF"/>
                </a:solidFill>
              </a:rPr>
              <a:t>difficult </a:t>
            </a:r>
            <a:r>
              <a:rPr lang="en-US" b="1" dirty="0">
                <a:solidFill>
                  <a:srgbClr val="0000FF"/>
                </a:solidFill>
              </a:rPr>
              <a:t>to </a:t>
            </a:r>
            <a:r>
              <a:rPr lang="en-US" b="1" dirty="0" smtClean="0">
                <a:solidFill>
                  <a:srgbClr val="0000FF"/>
                </a:solidFill>
              </a:rPr>
              <a:t>process </a:t>
            </a:r>
            <a:r>
              <a:rPr lang="en-US" dirty="0"/>
              <a:t>using on-hand database management tools or traditional data processing applications</a:t>
            </a:r>
            <a:r>
              <a:rPr lang="en-US" dirty="0" smtClean="0"/>
              <a:t>.</a:t>
            </a:r>
            <a:r>
              <a:rPr lang="en-US" baseline="30000" dirty="0" smtClean="0"/>
              <a:t>1)</a:t>
            </a:r>
          </a:p>
          <a:p>
            <a:pPr lvl="1"/>
            <a:r>
              <a:rPr lang="en-US" dirty="0" smtClean="0"/>
              <a:t>Apache </a:t>
            </a:r>
            <a:r>
              <a:rPr lang="en-US" dirty="0" err="1" smtClean="0"/>
              <a:t>Hadoop</a:t>
            </a:r>
            <a:endParaRPr lang="en-US" dirty="0" smtClean="0"/>
          </a:p>
          <a:p>
            <a:pPr lvl="2"/>
            <a:r>
              <a:rPr lang="en-US" dirty="0" smtClean="0"/>
              <a:t>a </a:t>
            </a:r>
            <a:r>
              <a:rPr lang="en-US" b="1" dirty="0"/>
              <a:t>framework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n-US" b="1" dirty="0" smtClean="0">
                <a:solidFill>
                  <a:srgbClr val="0000FF"/>
                </a:solidFill>
              </a:rPr>
              <a:t>distributed </a:t>
            </a:r>
            <a:r>
              <a:rPr lang="en-US" b="1" dirty="0">
                <a:solidFill>
                  <a:srgbClr val="0000FF"/>
                </a:solidFill>
              </a:rPr>
              <a:t>processing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of </a:t>
            </a:r>
            <a:r>
              <a:rPr lang="en-US" b="1" dirty="0">
                <a:solidFill>
                  <a:srgbClr val="FF0000"/>
                </a:solidFill>
              </a:rPr>
              <a:t>large data sets</a:t>
            </a:r>
            <a:r>
              <a:rPr lang="en-US" dirty="0"/>
              <a:t> across </a:t>
            </a:r>
            <a:r>
              <a:rPr lang="en-US" b="1" dirty="0"/>
              <a:t>clusters of computers </a:t>
            </a:r>
            <a:r>
              <a:rPr lang="en-US" dirty="0"/>
              <a:t>using simple programming models</a:t>
            </a:r>
            <a:r>
              <a:rPr lang="en-US" dirty="0" smtClean="0"/>
              <a:t>.</a:t>
            </a:r>
            <a:r>
              <a:rPr lang="en-US" baseline="30000" dirty="0" smtClean="0"/>
              <a:t>2)</a:t>
            </a:r>
            <a:endParaRPr lang="en-US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840617" y="6126163"/>
            <a:ext cx="4055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1) Big data definition: </a:t>
            </a:r>
            <a:r>
              <a:rPr lang="en-US" dirty="0" err="1" smtClean="0"/>
              <a:t>wikipedia.org</a:t>
            </a:r>
            <a:endParaRPr lang="en-US" dirty="0" smtClean="0"/>
          </a:p>
          <a:p>
            <a:r>
              <a:rPr lang="en-US" dirty="0" smtClean="0"/>
              <a:t>2) Hadoop definition: </a:t>
            </a:r>
            <a:r>
              <a:rPr lang="en-US" dirty="0" err="1" smtClean="0"/>
              <a:t>hadoop.apache.org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775" y="1144506"/>
            <a:ext cx="2369631" cy="158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04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Hadoop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Hadoop</a:t>
            </a:r>
          </a:p>
          <a:p>
            <a:pPr lvl="1"/>
            <a:r>
              <a:rPr lang="en-US" dirty="0" err="1" smtClean="0">
                <a:solidFill>
                  <a:srgbClr val="0000FF"/>
                </a:solidFill>
              </a:rPr>
              <a:t>MapReduce</a:t>
            </a:r>
            <a:r>
              <a:rPr lang="en-US" dirty="0" smtClean="0">
                <a:solidFill>
                  <a:srgbClr val="0000FF"/>
                </a:solidFill>
              </a:rPr>
              <a:t> (YARN: MapReduce V2)</a:t>
            </a:r>
          </a:p>
          <a:p>
            <a:pPr lvl="2"/>
            <a:r>
              <a:rPr lang="en-US" dirty="0"/>
              <a:t>a programming model for processing large data sets with a parallel, distributed algorithm on a cluster.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HDFS</a:t>
            </a:r>
          </a:p>
          <a:p>
            <a:pPr lvl="2"/>
            <a:r>
              <a:rPr lang="en-US" dirty="0"/>
              <a:t>a distributed, scalable, and portable file-system written in Java for the Hadoop framework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460" y="5619598"/>
            <a:ext cx="2503579" cy="59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68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DLRL Cluster – Order Parts</a:t>
            </a:r>
            <a:endParaRPr lang="en-US" dirty="0"/>
          </a:p>
        </p:txBody>
      </p:sp>
      <p:pic>
        <p:nvPicPr>
          <p:cNvPr id="4" name="Content Placeholder 3" descr="IMG_0067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4" b="131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9111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DLRL Cluster – </a:t>
            </a:r>
            <a:r>
              <a:rPr lang="en-US" dirty="0" smtClean="0"/>
              <a:t>Assemble</a:t>
            </a:r>
            <a:endParaRPr lang="en-US" dirty="0"/>
          </a:p>
        </p:txBody>
      </p:sp>
      <p:pic>
        <p:nvPicPr>
          <p:cNvPr id="4" name="Content Placeholder 3" descr="IMG_0068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06" r="-1790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562452" y="6126163"/>
            <a:ext cx="328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No-ODD such as DVD or CD-ROM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493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DLRL Cluster – Configure Network</a:t>
            </a:r>
            <a:endParaRPr lang="en-US" dirty="0"/>
          </a:p>
        </p:txBody>
      </p:sp>
      <p:pic>
        <p:nvPicPr>
          <p:cNvPr id="4" name="Content Placeholder 3" descr="IMG_006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4" b="1318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621326" y="6368061"/>
            <a:ext cx="5281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Difficult things: configuring gateway(NAT) and Firewall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33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DLRL Cluster</a:t>
            </a:r>
            <a:endParaRPr lang="en-US" dirty="0"/>
          </a:p>
        </p:txBody>
      </p:sp>
      <p:pic>
        <p:nvPicPr>
          <p:cNvPr id="8" name="Picture 7" descr="IMG_01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583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30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DLRL Cluster Spec. </a:t>
            </a:r>
            <a:r>
              <a:rPr lang="en-US" dirty="0" smtClean="0"/>
              <a:t>– May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# of Nodes: </a:t>
            </a:r>
            <a:r>
              <a:rPr lang="en-US" dirty="0" smtClean="0">
                <a:solidFill>
                  <a:srgbClr val="0000FF"/>
                </a:solidFill>
              </a:rPr>
              <a:t>20 </a:t>
            </a:r>
            <a:r>
              <a:rPr lang="en-US" dirty="0" smtClean="0">
                <a:solidFill>
                  <a:srgbClr val="0000FF"/>
                </a:solidFill>
              </a:rPr>
              <a:t>+ 4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20 </a:t>
            </a:r>
            <a:r>
              <a:rPr lang="en-US" sz="2400" dirty="0" smtClean="0">
                <a:solidFill>
                  <a:srgbClr val="000000"/>
                </a:solidFill>
              </a:rPr>
              <a:t>(Hadoop nodes)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/>
              <a:t>+ 1 </a:t>
            </a:r>
            <a:r>
              <a:rPr lang="en-US" sz="2400" dirty="0"/>
              <a:t>(manager node</a:t>
            </a:r>
            <a:r>
              <a:rPr lang="en-US" sz="2400" dirty="0" smtClean="0"/>
              <a:t>)</a:t>
            </a:r>
            <a:r>
              <a:rPr lang="en-US" sz="2400" dirty="0"/>
              <a:t> </a:t>
            </a:r>
            <a:endParaRPr lang="en-US" sz="2400" dirty="0" smtClean="0"/>
          </a:p>
          <a:p>
            <a:pPr lvl="1"/>
            <a:r>
              <a:rPr lang="en-US" dirty="0" smtClean="0"/>
              <a:t>  1 </a:t>
            </a:r>
            <a:r>
              <a:rPr lang="en-US" sz="2400" dirty="0"/>
              <a:t>(HDFS backup</a:t>
            </a:r>
            <a:r>
              <a:rPr lang="en-US" sz="2400" dirty="0" smtClean="0"/>
              <a:t>)</a:t>
            </a:r>
            <a:r>
              <a:rPr lang="en-US" dirty="0" smtClean="0"/>
              <a:t>   + 2 </a:t>
            </a:r>
            <a:r>
              <a:rPr lang="en-US" sz="2400" dirty="0"/>
              <a:t>(tweet DB nodes</a:t>
            </a:r>
            <a:r>
              <a:rPr lang="en-US" sz="2400" dirty="0" smtClean="0"/>
              <a:t>)</a:t>
            </a:r>
          </a:p>
          <a:p>
            <a:r>
              <a:rPr lang="en-US" dirty="0" smtClean="0"/>
              <a:t>CPU: Intel </a:t>
            </a:r>
            <a:r>
              <a:rPr lang="en-US" dirty="0"/>
              <a:t>i5 </a:t>
            </a:r>
            <a:r>
              <a:rPr lang="en-US" dirty="0" err="1" smtClean="0"/>
              <a:t>Haswell</a:t>
            </a:r>
            <a:r>
              <a:rPr lang="en-US" dirty="0" smtClean="0"/>
              <a:t> Quad core 3.3Ghz, Xeon</a:t>
            </a:r>
          </a:p>
          <a:p>
            <a:r>
              <a:rPr lang="en-US" dirty="0" smtClean="0"/>
              <a:t>RAM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n-US" dirty="0" smtClean="0">
                <a:solidFill>
                  <a:srgbClr val="0000FF"/>
                </a:solidFill>
              </a:rPr>
              <a:t>692 </a:t>
            </a:r>
            <a:r>
              <a:rPr lang="en-US" dirty="0" smtClean="0">
                <a:solidFill>
                  <a:srgbClr val="0000FF"/>
                </a:solidFill>
              </a:rPr>
              <a:t>GB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32GB * </a:t>
            </a:r>
            <a:r>
              <a:rPr lang="en-US" dirty="0" smtClean="0">
                <a:solidFill>
                  <a:srgbClr val="000000"/>
                </a:solidFill>
              </a:rPr>
              <a:t>20 </a:t>
            </a:r>
            <a:r>
              <a:rPr lang="en-US" sz="2400" dirty="0" smtClean="0">
                <a:solidFill>
                  <a:srgbClr val="000000"/>
                </a:solidFill>
              </a:rPr>
              <a:t>(Hadoop nodes) </a:t>
            </a:r>
            <a:r>
              <a:rPr lang="en-US" dirty="0" smtClean="0"/>
              <a:t>+   4GB * 1 </a:t>
            </a:r>
            <a:r>
              <a:rPr lang="en-US" sz="2400" dirty="0" smtClean="0"/>
              <a:t>(manger node)</a:t>
            </a:r>
            <a:endParaRPr lang="en-US" sz="2100" dirty="0" smtClean="0"/>
          </a:p>
          <a:p>
            <a:pPr lvl="1"/>
            <a:r>
              <a:rPr lang="en-US" dirty="0" smtClean="0"/>
              <a:t>16GB *   1 </a:t>
            </a:r>
            <a:r>
              <a:rPr lang="en-US" sz="2400" dirty="0"/>
              <a:t>(HDFS backup</a:t>
            </a:r>
            <a:r>
              <a:rPr lang="en-US" sz="2400" dirty="0" smtClean="0"/>
              <a:t>)    </a:t>
            </a:r>
            <a:r>
              <a:rPr lang="en-US" dirty="0" smtClean="0"/>
              <a:t>+ 16GB * 2 </a:t>
            </a:r>
            <a:r>
              <a:rPr lang="en-US" sz="2400" dirty="0" smtClean="0"/>
              <a:t>(tweet DB nodes)</a:t>
            </a:r>
          </a:p>
          <a:p>
            <a:r>
              <a:rPr lang="en-US" dirty="0" smtClean="0"/>
              <a:t>HDD: </a:t>
            </a:r>
            <a:r>
              <a:rPr lang="en-US" dirty="0" smtClean="0">
                <a:solidFill>
                  <a:srgbClr val="0000FF"/>
                </a:solidFill>
              </a:rPr>
              <a:t>63 </a:t>
            </a:r>
            <a:r>
              <a:rPr lang="en-US" dirty="0" smtClean="0">
                <a:solidFill>
                  <a:srgbClr val="0000FF"/>
                </a:solidFill>
              </a:rPr>
              <a:t>TB + 11.3TB </a:t>
            </a:r>
            <a:r>
              <a:rPr lang="en-US" sz="2400" dirty="0" smtClean="0">
                <a:solidFill>
                  <a:srgbClr val="0000FF"/>
                </a:solidFill>
              </a:rPr>
              <a:t>(backup)</a:t>
            </a:r>
            <a:r>
              <a:rPr lang="en-US" dirty="0" smtClean="0">
                <a:solidFill>
                  <a:srgbClr val="0000FF"/>
                </a:solidFill>
              </a:rPr>
              <a:t> + 1.256TB SSD </a:t>
            </a:r>
          </a:p>
          <a:p>
            <a:pPr lvl="1"/>
            <a:r>
              <a:rPr lang="en-US" dirty="0" smtClean="0"/>
              <a:t>3TB </a:t>
            </a:r>
            <a:r>
              <a:rPr lang="en-US" dirty="0"/>
              <a:t>* </a:t>
            </a:r>
            <a:r>
              <a:rPr lang="en-US" dirty="0" smtClean="0"/>
              <a:t>20 </a:t>
            </a:r>
            <a:r>
              <a:rPr lang="en-US" sz="2400" dirty="0" smtClean="0"/>
              <a:t>(</a:t>
            </a:r>
            <a:r>
              <a:rPr lang="en-US" sz="2400" dirty="0"/>
              <a:t>H</a:t>
            </a:r>
            <a:r>
              <a:rPr lang="en-US" sz="2400" dirty="0" smtClean="0"/>
              <a:t>adoop nodes, head node:6TB )</a:t>
            </a:r>
          </a:p>
          <a:p>
            <a:pPr lvl="1"/>
            <a:r>
              <a:rPr lang="en-US" dirty="0"/>
              <a:t>3</a:t>
            </a:r>
            <a:r>
              <a:rPr lang="en-US" dirty="0" smtClean="0"/>
              <a:t>TB </a:t>
            </a:r>
            <a:r>
              <a:rPr lang="en-US" sz="2400" dirty="0" smtClean="0"/>
              <a:t>(HDFS backup)</a:t>
            </a:r>
            <a:r>
              <a:rPr lang="en-US" dirty="0" smtClean="0"/>
              <a:t>, 1TB + 256GB SSD </a:t>
            </a:r>
            <a:r>
              <a:rPr lang="en-US" sz="2400" dirty="0" smtClean="0"/>
              <a:t>(Tweet DB nodes)</a:t>
            </a:r>
            <a:endParaRPr lang="en-US" dirty="0" smtClean="0"/>
          </a:p>
          <a:p>
            <a:pPr lvl="1"/>
            <a:r>
              <a:rPr lang="en-US" dirty="0" smtClean="0"/>
              <a:t>8.3TB NAS Backup</a:t>
            </a:r>
          </a:p>
        </p:txBody>
      </p:sp>
    </p:spTree>
    <p:extLst>
      <p:ext uri="{BB962C8B-B14F-4D97-AF65-F5344CB8AC3E}">
        <p14:creationId xmlns:p14="http://schemas.microsoft.com/office/powerpoint/2010/main" val="1026950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632</Words>
  <Application>Microsoft Macintosh PowerPoint</Application>
  <PresentationFormat>On-screen Show (4:3)</PresentationFormat>
  <Paragraphs>112</Paragraphs>
  <Slides>15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Big Data and Hadoop and DLRL Introduction to the DLRL Hadoop Cluster</vt:lpstr>
      <vt:lpstr>Google vs. Hadoop</vt:lpstr>
      <vt:lpstr>What is Big Data and Hadoop</vt:lpstr>
      <vt:lpstr>Hadoop solutions</vt:lpstr>
      <vt:lpstr>DLRL Cluster – Order Parts</vt:lpstr>
      <vt:lpstr>DLRL Cluster – Assemble</vt:lpstr>
      <vt:lpstr>DLRL Cluster – Configure Network</vt:lpstr>
      <vt:lpstr>DLRL Cluster</vt:lpstr>
      <vt:lpstr>DLRL Cluster Spec. – May 2015</vt:lpstr>
      <vt:lpstr>DLRL Cluster - Architecture</vt:lpstr>
      <vt:lpstr>DLRL Cluster – Install Cloudera Hadoop</vt:lpstr>
      <vt:lpstr>DLRL cluster -  Services</vt:lpstr>
      <vt:lpstr>Tools for research</vt:lpstr>
      <vt:lpstr>Hadoop Roles in IDEAL Project</vt:lpstr>
      <vt:lpstr>CS4984 Projects in IDEAL Project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Hadoop Cluster</dc:title>
  <dc:creator>Sunshin Lee</dc:creator>
  <cp:lastModifiedBy>Ed Fox</cp:lastModifiedBy>
  <cp:revision>210</cp:revision>
  <cp:lastPrinted>2014-04-14T21:15:05Z</cp:lastPrinted>
  <dcterms:created xsi:type="dcterms:W3CDTF">2014-04-08T14:49:36Z</dcterms:created>
  <dcterms:modified xsi:type="dcterms:W3CDTF">2015-05-20T19:28:17Z</dcterms:modified>
</cp:coreProperties>
</file>