
<file path=[Content_Types].xml><?xml version="1.0" encoding="utf-8"?>
<Types xmlns="http://schemas.openxmlformats.org/package/2006/content-types">
  <Default Extension="xml" ContentType="application/xml"/>
  <Default Extension="tiff" ContentType="image/tiff"/>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1.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21"/>
  </p:notesMasterIdLst>
  <p:handoutMasterIdLst>
    <p:handoutMasterId r:id="rId22"/>
  </p:handoutMasterIdLst>
  <p:sldIdLst>
    <p:sldId id="256" r:id="rId2"/>
    <p:sldId id="335" r:id="rId3"/>
    <p:sldId id="336" r:id="rId4"/>
    <p:sldId id="321" r:id="rId5"/>
    <p:sldId id="329" r:id="rId6"/>
    <p:sldId id="315" r:id="rId7"/>
    <p:sldId id="330" r:id="rId8"/>
    <p:sldId id="331" r:id="rId9"/>
    <p:sldId id="332" r:id="rId10"/>
    <p:sldId id="327" r:id="rId11"/>
    <p:sldId id="312" r:id="rId12"/>
    <p:sldId id="319" r:id="rId13"/>
    <p:sldId id="322" r:id="rId14"/>
    <p:sldId id="328" r:id="rId15"/>
    <p:sldId id="333" r:id="rId16"/>
    <p:sldId id="337" r:id="rId17"/>
    <p:sldId id="338" r:id="rId18"/>
    <p:sldId id="334" r:id="rId19"/>
    <p:sldId id="323" r:id="rId2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2pPr>
    <a:lvl3pPr marL="914400" algn="l" rtl="0" eaLnBrk="0" fontAlgn="base" hangingPunct="0">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3pPr>
    <a:lvl4pPr marL="1371600" algn="l" rtl="0" eaLnBrk="0" fontAlgn="base" hangingPunct="0">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4pPr>
    <a:lvl5pPr marL="1828800" algn="l" rtl="0" eaLnBrk="0" fontAlgn="base" hangingPunct="0">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5pPr>
    <a:lvl6pPr marL="2286000" algn="l" defTabSz="457200" rtl="0" eaLnBrk="1" latinLnBrk="0" hangingPunct="1">
      <a:defRPr sz="2400" kern="1200">
        <a:solidFill>
          <a:schemeClr val="tx1"/>
        </a:solidFill>
        <a:latin typeface="Arial" pitchFamily="-65" charset="0"/>
        <a:ea typeface="ＭＳ Ｐゴシック" pitchFamily="-65" charset="-128"/>
        <a:cs typeface="ＭＳ Ｐゴシック" pitchFamily="-65" charset="-128"/>
      </a:defRPr>
    </a:lvl6pPr>
    <a:lvl7pPr marL="2743200" algn="l" defTabSz="457200" rtl="0" eaLnBrk="1" latinLnBrk="0" hangingPunct="1">
      <a:defRPr sz="2400" kern="1200">
        <a:solidFill>
          <a:schemeClr val="tx1"/>
        </a:solidFill>
        <a:latin typeface="Arial" pitchFamily="-65" charset="0"/>
        <a:ea typeface="ＭＳ Ｐゴシック" pitchFamily="-65" charset="-128"/>
        <a:cs typeface="ＭＳ Ｐゴシック" pitchFamily="-65" charset="-128"/>
      </a:defRPr>
    </a:lvl7pPr>
    <a:lvl8pPr marL="3200400" algn="l" defTabSz="457200" rtl="0" eaLnBrk="1" latinLnBrk="0" hangingPunct="1">
      <a:defRPr sz="2400" kern="1200">
        <a:solidFill>
          <a:schemeClr val="tx1"/>
        </a:solidFill>
        <a:latin typeface="Arial" pitchFamily="-65" charset="0"/>
        <a:ea typeface="ＭＳ Ｐゴシック" pitchFamily="-65" charset="-128"/>
        <a:cs typeface="ＭＳ Ｐゴシック" pitchFamily="-65" charset="-128"/>
      </a:defRPr>
    </a:lvl8pPr>
    <a:lvl9pPr marL="3657600" algn="l" defTabSz="457200" rtl="0" eaLnBrk="1" latinLnBrk="0" hangingPunct="1">
      <a:defRPr sz="2400" kern="1200">
        <a:solidFill>
          <a:schemeClr val="tx1"/>
        </a:solidFill>
        <a:latin typeface="Arial" pitchFamily="-65" charset="0"/>
        <a:ea typeface="ＭＳ Ｐゴシック" pitchFamily="-65" charset="-128"/>
        <a:cs typeface="ＭＳ Ｐゴシック" pitchFamily="-65"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2EEEB"/>
    <a:srgbClr val="E9E5E0"/>
    <a:srgbClr val="DFDCD4"/>
    <a:srgbClr val="D9D5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82" autoAdjust="0"/>
    <p:restoredTop sz="74129" autoAdjust="0"/>
  </p:normalViewPr>
  <p:slideViewPr>
    <p:cSldViewPr>
      <p:cViewPr>
        <p:scale>
          <a:sx n="100" d="100"/>
          <a:sy n="100" d="100"/>
        </p:scale>
        <p:origin x="-1144" y="-96"/>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p:cViewPr>
        <p:scale>
          <a:sx n="150" d="100"/>
          <a:sy n="150" d="100"/>
        </p:scale>
        <p:origin x="-3176" y="-8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dirty="0"/>
          </a:p>
        </p:txBody>
      </p:sp>
      <p:sp>
        <p:nvSpPr>
          <p:cNvPr id="16896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dirty="0"/>
          </a:p>
        </p:txBody>
      </p:sp>
      <p:sp>
        <p:nvSpPr>
          <p:cNvPr id="16896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dirty="0"/>
          </a:p>
        </p:txBody>
      </p:sp>
      <p:sp>
        <p:nvSpPr>
          <p:cNvPr id="16896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fld id="{4499C32F-D367-7544-A982-67BE719C4E54}" type="slidenum">
              <a:rPr lang="en-US"/>
              <a:pPr>
                <a:defRPr/>
              </a:pPr>
              <a:t>‹#›</a:t>
            </a:fld>
            <a:endParaRPr lang="en-US" dirty="0"/>
          </a:p>
        </p:txBody>
      </p:sp>
    </p:spTree>
    <p:extLst>
      <p:ext uri="{BB962C8B-B14F-4D97-AF65-F5344CB8AC3E}">
        <p14:creationId xmlns:p14="http://schemas.microsoft.com/office/powerpoint/2010/main" val="3501287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dirty="0"/>
          </a:p>
        </p:txBody>
      </p:sp>
      <p:sp>
        <p:nvSpPr>
          <p:cNvPr id="204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dirty="0"/>
          </a:p>
        </p:txBody>
      </p:sp>
      <p:sp>
        <p:nvSpPr>
          <p:cNvPr id="204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fld id="{56A76927-1573-6549-9CCE-39950811B4B7}" type="slidenum">
              <a:rPr lang="en-US"/>
              <a:pPr>
                <a:defRPr/>
              </a:pPr>
              <a:t>‹#›</a:t>
            </a:fld>
            <a:endParaRPr lang="en-US" dirty="0"/>
          </a:p>
        </p:txBody>
      </p:sp>
    </p:spTree>
    <p:extLst>
      <p:ext uri="{BB962C8B-B14F-4D97-AF65-F5344CB8AC3E}">
        <p14:creationId xmlns:p14="http://schemas.microsoft.com/office/powerpoint/2010/main" val="26504963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0752E3A3-D932-954F-87E6-3E8689726AE8}" type="slidenum">
              <a:rPr lang="en-US">
                <a:latin typeface="Arial" pitchFamily="-65" charset="0"/>
                <a:ea typeface="ＭＳ Ｐゴシック" pitchFamily="-65" charset="-128"/>
                <a:cs typeface="ＭＳ Ｐゴシック" pitchFamily="-65" charset="-128"/>
              </a:rPr>
              <a:pPr/>
              <a:t>1</a:t>
            </a:fld>
            <a:endParaRPr lang="en-US" dirty="0">
              <a:latin typeface="Arial" pitchFamily="-65" charset="0"/>
              <a:ea typeface="ＭＳ Ｐゴシック" pitchFamily="-65" charset="-128"/>
              <a:cs typeface="ＭＳ Ｐゴシック" pitchFamily="-65" charset="-128"/>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Times New Roman" pitchFamily="-65" charset="0"/>
                <a:ea typeface="ＭＳ Ｐゴシック" pitchFamily="-65" charset="-128"/>
                <a:cs typeface="ＭＳ Ｐゴシック" pitchFamily="-65" charset="-128"/>
              </a:rPr>
              <a:t>Virginia Tech and the NDLTD</a:t>
            </a:r>
            <a:r>
              <a:rPr lang="en-US" baseline="0" dirty="0" smtClean="0">
                <a:latin typeface="Times New Roman" pitchFamily="-65" charset="0"/>
                <a:ea typeface="ＭＳ Ｐゴシック" pitchFamily="-65" charset="-128"/>
                <a:cs typeface="ＭＳ Ｐゴシック" pitchFamily="-65" charset="-128"/>
              </a:rPr>
              <a:t> will help you jump start your ETD initiative. We provide open source ETD-db, software for processing ETDs from student submissions through approval and access. </a:t>
            </a:r>
            <a:r>
              <a:rPr lang="en-US" sz="1400" dirty="0" smtClean="0">
                <a:latin typeface="Times New Roman" pitchFamily="-65" charset="0"/>
              </a:rPr>
              <a:t>It is available </a:t>
            </a:r>
            <a:r>
              <a:rPr lang="en-US" sz="1400" b="1" dirty="0" smtClean="0">
                <a:latin typeface="Times New Roman" pitchFamily="-65" charset="0"/>
              </a:rPr>
              <a:t>FREE </a:t>
            </a:r>
            <a:r>
              <a:rPr lang="en-US" sz="1400" dirty="0" smtClean="0">
                <a:latin typeface="Times New Roman" pitchFamily="-65" charset="0"/>
              </a:rPr>
              <a:t>of charge to members of NDLTD. </a:t>
            </a:r>
          </a:p>
          <a:p>
            <a:pPr eaLnBrk="1" hangingPunct="1"/>
            <a:endParaRPr lang="en-US" baseline="0" dirty="0" smtClean="0">
              <a:latin typeface="Times New Roman" pitchFamily="-65" charset="0"/>
              <a:ea typeface="ＭＳ Ｐゴシック" pitchFamily="-65" charset="-128"/>
              <a:cs typeface="ＭＳ Ｐゴシック" pitchFamily="-65" charset="-128"/>
            </a:endParaRPr>
          </a:p>
          <a:p>
            <a:pPr eaLnBrk="1" hangingPunct="1"/>
            <a:endParaRPr lang="en-US" baseline="0" dirty="0" smtClean="0">
              <a:latin typeface="Times New Roman" pitchFamily="-65" charset="0"/>
              <a:ea typeface="ＭＳ Ｐゴシック" pitchFamily="-65" charset="-128"/>
              <a:cs typeface="ＭＳ Ｐゴシック" pitchFamily="-65"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C18EE150-8F24-4A44-9B37-F15D812725A4}" type="slidenum">
              <a:rPr lang="en-US">
                <a:latin typeface="Arial" pitchFamily="-65" charset="0"/>
                <a:ea typeface="ＭＳ Ｐゴシック" pitchFamily="-65" charset="-128"/>
                <a:cs typeface="ＭＳ Ｐゴシック" pitchFamily="-65" charset="-128"/>
              </a:rPr>
              <a:pPr/>
              <a:t>12</a:t>
            </a:fld>
            <a:endParaRPr lang="en-US" dirty="0">
              <a:latin typeface="Arial" pitchFamily="-65" charset="0"/>
              <a:ea typeface="ＭＳ Ｐゴシック" pitchFamily="-65" charset="-128"/>
              <a:cs typeface="ＭＳ Ｐゴシック" pitchFamily="-65" charset="-128"/>
            </a:endParaRPr>
          </a:p>
        </p:txBody>
      </p:sp>
      <p:sp>
        <p:nvSpPr>
          <p:cNvPr id="31747" name="Rectangle 2"/>
          <p:cNvSpPr>
            <a:spLocks noGrp="1" noRot="1" noChangeAspect="1" noChangeArrowheads="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Times New Roman" pitchFamily="-65" charset="0"/>
                <a:ea typeface="ＭＳ Ｐゴシック" pitchFamily="-65" charset="-128"/>
                <a:cs typeface="ＭＳ Ｐゴシック" pitchFamily="-65" charset="-128"/>
              </a:rPr>
              <a:t>Graduate School staff login into library server to process ETDs.</a:t>
            </a:r>
            <a:endParaRPr lang="en-US" dirty="0">
              <a:latin typeface="Times New Roman" pitchFamily="-65" charset="0"/>
              <a:ea typeface="ＭＳ Ｐゴシック" pitchFamily="-65" charset="-128"/>
              <a:cs typeface="ＭＳ Ｐゴシック" pitchFamily="-65"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529D4BC7-87BF-9443-8088-2C54DF852415}" type="slidenum">
              <a:rPr lang="en-US">
                <a:latin typeface="Arial" pitchFamily="-65" charset="0"/>
                <a:ea typeface="ＭＳ Ｐゴシック" pitchFamily="-65" charset="-128"/>
                <a:cs typeface="ＭＳ Ｐゴシック" pitchFamily="-65" charset="-128"/>
              </a:rPr>
              <a:pPr/>
              <a:t>13</a:t>
            </a:fld>
            <a:endParaRPr lang="en-US" dirty="0">
              <a:latin typeface="Arial" pitchFamily="-65" charset="0"/>
              <a:ea typeface="ＭＳ Ｐゴシック" pitchFamily="-65" charset="-128"/>
              <a:cs typeface="ＭＳ Ｐゴシック" pitchFamily="-65" charset="-128"/>
            </a:endParaRPr>
          </a:p>
        </p:txBody>
      </p:sp>
      <p:sp>
        <p:nvSpPr>
          <p:cNvPr id="33795" name="Rectangle 2"/>
          <p:cNvSpPr>
            <a:spLocks noGrp="1" noRot="1" noChangeAspect="1" noChangeArrowheads="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Times New Roman" pitchFamily="-65" charset="0"/>
                <a:ea typeface="ＭＳ Ｐゴシック" pitchFamily="-65" charset="-128"/>
                <a:cs typeface="ＭＳ Ｐゴシック" pitchFamily="-65" charset="-128"/>
              </a:rPr>
              <a:t>As soon as the Graduate School staff approve an ETD, it immediately</a:t>
            </a:r>
            <a:r>
              <a:rPr lang="en-US" baseline="0" dirty="0" smtClean="0">
                <a:latin typeface="Times New Roman" pitchFamily="-65" charset="0"/>
                <a:ea typeface="ＭＳ Ｐゴシック" pitchFamily="-65" charset="-128"/>
                <a:cs typeface="ＭＳ Ｐゴシック" pitchFamily="-65" charset="-128"/>
              </a:rPr>
              <a:t> becomes available at the level of access the author selected. Restrictions and embargoes usually last one year.</a:t>
            </a:r>
            <a:endParaRPr lang="en-US" dirty="0">
              <a:latin typeface="Times New Roman" pitchFamily="-65" charset="0"/>
              <a:ea typeface="ＭＳ Ｐゴシック" pitchFamily="-65" charset="-128"/>
              <a:cs typeface="ＭＳ Ｐゴシック" pitchFamily="-65"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0" algn="l" rtl="0"/>
            <a:endParaRPr lang="en-US" dirty="0"/>
          </a:p>
        </p:txBody>
      </p:sp>
      <p:sp>
        <p:nvSpPr>
          <p:cNvPr id="4" name="Slide Number Placeholder 3"/>
          <p:cNvSpPr>
            <a:spLocks noGrp="1"/>
          </p:cNvSpPr>
          <p:nvPr>
            <p:ph type="sldNum" sz="quarter" idx="10"/>
          </p:nvPr>
        </p:nvSpPr>
        <p:spPr/>
        <p:txBody>
          <a:bodyPr/>
          <a:lstStyle/>
          <a:p>
            <a:pPr>
              <a:defRPr/>
            </a:pPr>
            <a:fld id="{56A76927-1573-6549-9CCE-39950811B4B7}" type="slidenum">
              <a:rPr lang="en-US" smtClean="0"/>
              <a:pPr>
                <a:defRPr/>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This table articulates the improvements of ETD-db 2.0, and compares it to the current ETD-db. The more technically-minded may want to refer to Sung </a:t>
            </a:r>
            <a:r>
              <a:rPr lang="en-US" sz="1200" kern="1200" baseline="0" dirty="0" err="1" smtClean="0">
                <a:solidFill>
                  <a:schemeClr val="tx1"/>
                </a:solidFill>
                <a:latin typeface="+mn-lt"/>
                <a:ea typeface="+mn-ea"/>
                <a:cs typeface="+mn-cs"/>
              </a:rPr>
              <a:t>Hee</a:t>
            </a:r>
            <a:r>
              <a:rPr lang="en-US" sz="1200" kern="1200" baseline="0" dirty="0" smtClean="0">
                <a:solidFill>
                  <a:schemeClr val="tx1"/>
                </a:solidFill>
                <a:latin typeface="+mn-lt"/>
                <a:ea typeface="+mn-ea"/>
                <a:cs typeface="+mn-cs"/>
              </a:rPr>
              <a:t> Park’s paper in the 2011 conference proceedings.</a:t>
            </a:r>
            <a:endParaRPr lang="en-US" dirty="0" smtClean="0"/>
          </a:p>
          <a:p>
            <a:endParaRPr lang="en-US" dirty="0"/>
          </a:p>
        </p:txBody>
      </p:sp>
      <p:sp>
        <p:nvSpPr>
          <p:cNvPr id="4" name="Slide Number Placeholder 3"/>
          <p:cNvSpPr>
            <a:spLocks noGrp="1"/>
          </p:cNvSpPr>
          <p:nvPr>
            <p:ph type="sldNum" sz="quarter" idx="10"/>
          </p:nvPr>
        </p:nvSpPr>
        <p:spPr/>
        <p:txBody>
          <a:bodyPr/>
          <a:lstStyle/>
          <a:p>
            <a:fld id="{E890A4BA-2D7C-4F22-B61B-762D3EF85ED2}"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C18EE150-8F24-4A44-9B37-F15D812725A4}" type="slidenum">
              <a:rPr lang="en-US">
                <a:latin typeface="Arial" pitchFamily="-65" charset="0"/>
                <a:ea typeface="ＭＳ Ｐゴシック" pitchFamily="-65" charset="-128"/>
                <a:cs typeface="ＭＳ Ｐゴシック" pitchFamily="-65" charset="-128"/>
              </a:rPr>
              <a:pPr/>
              <a:t>16</a:t>
            </a:fld>
            <a:endParaRPr lang="en-US" dirty="0">
              <a:latin typeface="Arial" pitchFamily="-65" charset="0"/>
              <a:ea typeface="ＭＳ Ｐゴシック" pitchFamily="-65" charset="-128"/>
              <a:cs typeface="ＭＳ Ｐゴシック" pitchFamily="-65" charset="-128"/>
            </a:endParaRPr>
          </a:p>
        </p:txBody>
      </p:sp>
      <p:sp>
        <p:nvSpPr>
          <p:cNvPr id="31747" name="Rectangle 2"/>
          <p:cNvSpPr>
            <a:spLocks noGrp="1" noRot="1" noChangeAspect="1" noChangeArrowheads="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Times New Roman" pitchFamily="-65" charset="0"/>
                <a:ea typeface="ＭＳ Ｐゴシック" pitchFamily="-65" charset="-128"/>
                <a:cs typeface="ＭＳ Ｐゴシック" pitchFamily="-65" charset="-128"/>
              </a:rPr>
              <a:t>Graduate School staff login into library server to process ETDs.</a:t>
            </a:r>
            <a:endParaRPr lang="en-US" dirty="0">
              <a:latin typeface="Times New Roman" pitchFamily="-65" charset="0"/>
              <a:ea typeface="ＭＳ Ｐゴシック" pitchFamily="-65" charset="-128"/>
              <a:cs typeface="ＭＳ Ｐゴシック" pitchFamily="-65"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ETD-db 2.0 improves the current ETD-db system in terms of reliability and security benefiting to all stakeholders (e.g., libraries, graduate schools, and contributors) including users (e.g., system administrators, managers, reviewers, catalogers, authors, etc).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Security issues have been improved by fine-grained access control, increased audit logging, and maintenance eliminating inconsistencies between the file structure and the database. In addition, more reliable content management has been accomplished by increasing the consistency between contents and their metadata, ensuring content integrity, and implementing version control for each ETD.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We still have work to do to test and implement ETD-db 2.0. We have gotten permission to extract information from the online human resources system (VT Banner). We accomplished audit logging and provenance for seamless communication between author and reviewer, and the import/export function. </a:t>
            </a:r>
            <a:endParaRPr lang="en-US" dirty="0"/>
          </a:p>
        </p:txBody>
      </p:sp>
      <p:sp>
        <p:nvSpPr>
          <p:cNvPr id="4" name="Slide Number Placeholder 3"/>
          <p:cNvSpPr>
            <a:spLocks noGrp="1"/>
          </p:cNvSpPr>
          <p:nvPr>
            <p:ph type="sldNum" sz="quarter" idx="10"/>
          </p:nvPr>
        </p:nvSpPr>
        <p:spPr/>
        <p:txBody>
          <a:bodyPr/>
          <a:lstStyle/>
          <a:p>
            <a:fld id="{E890A4BA-2D7C-4F22-B61B-762D3EF85ED2}"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6A76927-1573-6549-9CCE-39950811B4B7}"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5BCEBD4-91DD-9B41-8185-AEAC1BC1C971}" type="slidenum">
              <a:rPr lang="en-US">
                <a:latin typeface="Arial" pitchFamily="-65" charset="0"/>
                <a:ea typeface="ＭＳ Ｐゴシック" pitchFamily="-65" charset="-128"/>
                <a:cs typeface="ＭＳ Ｐゴシック" pitchFamily="-65" charset="-128"/>
              </a:rPr>
              <a:pPr/>
              <a:t>4</a:t>
            </a:fld>
            <a:endParaRPr lang="en-US" dirty="0">
              <a:latin typeface="Arial" pitchFamily="-65" charset="0"/>
              <a:ea typeface="ＭＳ Ｐゴシック" pitchFamily="-65" charset="-128"/>
              <a:cs typeface="ＭＳ Ｐゴシック" pitchFamily="-65" charset="-128"/>
            </a:endParaRPr>
          </a:p>
        </p:txBody>
      </p:sp>
      <p:sp>
        <p:nvSpPr>
          <p:cNvPr id="35843" name="Rectangle 2"/>
          <p:cNvSpPr>
            <a:spLocks noGrp="1" noRot="1" noChangeAspect="1" noChangeArrowheads="1"/>
          </p:cNvSpPr>
          <p:nvPr>
            <p:ph type="sldImg"/>
          </p:nvPr>
        </p:nvSpPr>
        <p:spPr>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Times New Roman" pitchFamily="-65" charset="0"/>
                <a:ea typeface="ＭＳ Ｐゴシック" pitchFamily="-65" charset="-128"/>
                <a:cs typeface="ＭＳ Ｐゴシック" pitchFamily="-65" charset="-128"/>
              </a:rPr>
              <a:t>Features such</a:t>
            </a:r>
            <a:r>
              <a:rPr lang="en-US" baseline="0" dirty="0" smtClean="0">
                <a:latin typeface="Times New Roman" pitchFamily="-65" charset="0"/>
                <a:ea typeface="ＭＳ Ｐゴシック" pitchFamily="-65" charset="-128"/>
                <a:cs typeface="ＭＳ Ｐゴシック" pitchFamily="-65" charset="-128"/>
              </a:rPr>
              <a:t> as open source and </a:t>
            </a:r>
            <a:r>
              <a:rPr lang="en-US" dirty="0" smtClean="0">
                <a:latin typeface="Times New Roman" pitchFamily="-65" charset="0"/>
              </a:rPr>
              <a:t>OAI harvestable metadata</a:t>
            </a:r>
            <a:r>
              <a:rPr lang="en-US" baseline="0" dirty="0" smtClean="0">
                <a:latin typeface="Times New Roman" pitchFamily="-65" charset="0"/>
                <a:ea typeface="ＭＳ Ｐゴシック" pitchFamily="-65" charset="-128"/>
                <a:cs typeface="ＭＳ Ｐゴシック" pitchFamily="-65" charset="-128"/>
              </a:rPr>
              <a:t> won’t change.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latin typeface="Times New Roman" pitchFamily="-65" charset="0"/>
              <a:ea typeface="ＭＳ Ｐゴシック" pitchFamily="-65" charset="-128"/>
              <a:cs typeface="ＭＳ Ｐゴシック" pitchFamily="-65"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latin typeface="Times New Roman" pitchFamily="-65" charset="0"/>
                <a:ea typeface="ＭＳ Ｐゴシック" pitchFamily="-65" charset="-128"/>
                <a:cs typeface="ＭＳ Ｐゴシック" pitchFamily="-65" charset="-128"/>
              </a:rPr>
              <a:t>Next slide for design info about new and improved ETD-db</a:t>
            </a:r>
            <a:endParaRPr lang="en-US" dirty="0" smtClean="0">
              <a:latin typeface="Times New Roman" pitchFamily="-65"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where you can find ETD-db.</a:t>
            </a:r>
            <a:r>
              <a:rPr lang="en-US" baseline="0" dirty="0" smtClean="0"/>
              <a:t> Feel free to download it and look </a:t>
            </a:r>
            <a:r>
              <a:rPr lang="en-US" baseline="0" smtClean="0"/>
              <a:t>it over.</a:t>
            </a:r>
            <a:endParaRPr lang="en-US"/>
          </a:p>
        </p:txBody>
      </p:sp>
      <p:sp>
        <p:nvSpPr>
          <p:cNvPr id="4" name="Slide Number Placeholder 3"/>
          <p:cNvSpPr>
            <a:spLocks noGrp="1"/>
          </p:cNvSpPr>
          <p:nvPr>
            <p:ph type="sldNum" sz="quarter" idx="10"/>
          </p:nvPr>
        </p:nvSpPr>
        <p:spPr/>
        <p:txBody>
          <a:bodyPr/>
          <a:lstStyle/>
          <a:p>
            <a:pPr>
              <a:defRPr/>
            </a:pPr>
            <a:fld id="{56A76927-1573-6549-9CCE-39950811B4B7}" type="slidenum">
              <a:rPr lang="en-US" smtClean="0"/>
              <a:pPr>
                <a:defRPr/>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7198C459-03F1-0E4E-9573-5967F3A62AD4}" type="slidenum">
              <a:rPr lang="en-US">
                <a:latin typeface="Arial" pitchFamily="-65" charset="0"/>
                <a:ea typeface="ＭＳ Ｐゴシック" pitchFamily="-65" charset="-128"/>
                <a:cs typeface="ＭＳ Ｐゴシック" pitchFamily="-65" charset="-128"/>
              </a:rPr>
              <a:pPr/>
              <a:t>6</a:t>
            </a:fld>
            <a:endParaRPr lang="en-US" dirty="0">
              <a:latin typeface="Arial" pitchFamily="-65" charset="0"/>
              <a:ea typeface="ＭＳ Ｐゴシック" pitchFamily="-65" charset="-128"/>
              <a:cs typeface="ＭＳ Ｐゴシック" pitchFamily="-65" charset="-128"/>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dirty="0" smtClean="0">
                <a:latin typeface="Times New Roman" pitchFamily="-65" charset="0"/>
                <a:ea typeface="ＭＳ Ｐゴシック" pitchFamily="-65" charset="-128"/>
                <a:cs typeface="ＭＳ Ｐゴシック" pitchFamily="-65" charset="-128"/>
              </a:rPr>
              <a:t>This is what it looks like after the ETD was submitted and approved.</a:t>
            </a:r>
            <a:endParaRPr lang="en-US" dirty="0">
              <a:latin typeface="Times New Roman" pitchFamily="-65" charset="0"/>
              <a:ea typeface="ＭＳ Ｐゴシック" pitchFamily="-65" charset="-128"/>
              <a:cs typeface="ＭＳ Ｐゴシック" pitchFamily="-65"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mn-lt"/>
                <a:ea typeface="+mn-ea"/>
                <a:cs typeface="+mn-cs"/>
              </a:rPr>
              <a:t>The ETD-db system is a digital repository system for submitting, searching, browsing, and managing ETD collections. It was originally developed by James Powell, the first technical</a:t>
            </a:r>
            <a:r>
              <a:rPr lang="en-US" sz="1200" kern="1200" baseline="0" dirty="0" smtClean="0">
                <a:solidFill>
                  <a:schemeClr val="tx1"/>
                </a:solidFill>
                <a:latin typeface="+mn-lt"/>
                <a:ea typeface="+mn-ea"/>
                <a:cs typeface="+mn-cs"/>
              </a:rPr>
              <a:t> Director of Virginia Tech’s precursor to DLA, the Scholarly Communications Project. I</a:t>
            </a:r>
            <a:r>
              <a:rPr lang="en-US" sz="1200" kern="1200" dirty="0" smtClean="0">
                <a:solidFill>
                  <a:schemeClr val="tx1"/>
                </a:solidFill>
                <a:latin typeface="+mn-lt"/>
                <a:ea typeface="+mn-ea"/>
                <a:cs typeface="+mn-cs"/>
              </a:rPr>
              <a:t>n 1998 the Digital Library and Archives 2</a:t>
            </a:r>
            <a:r>
              <a:rPr lang="en-US" sz="1200" kern="1200" baseline="30000" dirty="0" smtClean="0">
                <a:solidFill>
                  <a:schemeClr val="tx1"/>
                </a:solidFill>
                <a:latin typeface="+mn-lt"/>
                <a:ea typeface="+mn-ea"/>
                <a:cs typeface="+mn-cs"/>
              </a:rPr>
              <a:t>nd</a:t>
            </a:r>
            <a:r>
              <a:rPr lang="en-US" sz="1200" kern="1200" dirty="0" smtClean="0">
                <a:solidFill>
                  <a:schemeClr val="tx1"/>
                </a:solidFill>
                <a:latin typeface="+mn-lt"/>
                <a:ea typeface="+mn-ea"/>
                <a:cs typeface="+mn-cs"/>
              </a:rPr>
              <a:t> Technical</a:t>
            </a:r>
            <a:r>
              <a:rPr lang="en-US" sz="1200" kern="1200" baseline="0" dirty="0" smtClean="0">
                <a:solidFill>
                  <a:schemeClr val="tx1"/>
                </a:solidFill>
                <a:latin typeface="+mn-lt"/>
                <a:ea typeface="+mn-ea"/>
                <a:cs typeface="+mn-cs"/>
              </a:rPr>
              <a:t> Director, Tony Atkins, upgraded Powell’s work, which has been functioning beautifully for over a decade with patches and band aids by our subsequent Technical Directors and Systems Administrators, including, currently, Paul Mather.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Virginia Tech has been using ETD-db system as its main repository since we required the first ETD in Jan. 1997. In addition to born digital ETDs, paper versions of theses and dissertation have been scanned and integrated into the ETD-db system. Currently, the VT-ETD db hosts over 19,000 ETDs.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Oct. 2010 Virginia Tech was honored by OCLC</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when the one millionth ETD </a:t>
            </a:r>
            <a:r>
              <a:rPr lang="en-US" dirty="0" smtClean="0"/>
              <a:t>harvested into </a:t>
            </a:r>
            <a:r>
              <a:rPr lang="en-US" dirty="0" err="1" smtClean="0"/>
              <a:t>WorldCat</a:t>
            </a:r>
            <a:r>
              <a:rPr lang="en-US" dirty="0" smtClean="0"/>
              <a:t> via the Digital Collection Gateway was by </a:t>
            </a:r>
            <a:r>
              <a:rPr lang="en-US" dirty="0" err="1" smtClean="0"/>
              <a:t>Xingwei</a:t>
            </a:r>
            <a:r>
              <a:rPr lang="en-US" dirty="0" smtClean="0"/>
              <a:t> Wang, who completed her doctorate at Virginia Tech in electrical and computer engineering. Her dissertation was titled "Label-free DNA Sequence Detection …” and can be viewed at http://scholar.lib.vt.edu/theses/available/etd-08142006-211154/.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Over the years since ETD-db has been in production, stakeholders (e.g., system administrators, managers, reviewers, authors) have suggested various improvements. Moreover, a researcher compared </a:t>
            </a:r>
            <a:r>
              <a:rPr lang="en-US" sz="1200" kern="1200" dirty="0" err="1" smtClean="0">
                <a:solidFill>
                  <a:schemeClr val="tx1"/>
                </a:solidFill>
                <a:latin typeface="+mn-lt"/>
                <a:ea typeface="+mn-ea"/>
                <a:cs typeface="+mn-cs"/>
              </a:rPr>
              <a:t>DSpace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DSpace</a:t>
            </a:r>
            <a:r>
              <a:rPr lang="en-US" sz="1200" kern="1200" dirty="0" smtClean="0">
                <a:solidFill>
                  <a:schemeClr val="tx1"/>
                </a:solidFill>
                <a:latin typeface="+mn-lt"/>
                <a:ea typeface="+mn-ea"/>
                <a:cs typeface="+mn-cs"/>
              </a:rPr>
              <a:t> home page,") to the ETD-db system when choosing software to manage ETDs and pointed out some advantages of ETD-db compared to </a:t>
            </a:r>
            <a:r>
              <a:rPr lang="en-US" sz="1200" kern="1200" dirty="0" err="1" smtClean="0">
                <a:solidFill>
                  <a:schemeClr val="tx1"/>
                </a:solidFill>
                <a:latin typeface="+mn-lt"/>
                <a:ea typeface="+mn-ea"/>
                <a:cs typeface="+mn-cs"/>
              </a:rPr>
              <a:t>DSpace</a:t>
            </a: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ETD db 1.7c and </a:t>
            </a:r>
            <a:r>
              <a:rPr lang="en-US" sz="1200" kern="1200" baseline="0" dirty="0" err="1" smtClean="0">
                <a:solidFill>
                  <a:schemeClr val="tx1"/>
                </a:solidFill>
                <a:latin typeface="+mn-lt"/>
                <a:ea typeface="+mn-ea"/>
                <a:cs typeface="+mn-cs"/>
              </a:rPr>
              <a:t>DSpace</a:t>
            </a:r>
            <a:r>
              <a:rPr lang="en-US" sz="1200" kern="1200" baseline="0" dirty="0" smtClean="0">
                <a:solidFill>
                  <a:schemeClr val="tx1"/>
                </a:solidFill>
                <a:latin typeface="+mn-lt"/>
                <a:ea typeface="+mn-ea"/>
                <a:cs typeface="+mn-cs"/>
              </a:rPr>
              <a:t> v1.1.1 had already been compared by Jones (Jones, 2004).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890A4BA-2D7C-4F22-B61B-762D3EF85ED2}"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new version of Virginia Tech’s ETD digital library system,</a:t>
            </a:r>
            <a:r>
              <a:rPr lang="en-US" sz="1200" kern="1200" baseline="0" dirty="0" smtClean="0">
                <a:solidFill>
                  <a:schemeClr val="tx1"/>
                </a:solidFill>
                <a:latin typeface="+mn-lt"/>
                <a:ea typeface="+mn-ea"/>
                <a:cs typeface="+mn-cs"/>
              </a:rPr>
              <a:t> which</a:t>
            </a:r>
            <a:r>
              <a:rPr lang="en-US" sz="1200" kern="1200" dirty="0" smtClean="0">
                <a:solidFill>
                  <a:schemeClr val="tx1"/>
                </a:solidFill>
                <a:latin typeface="+mn-lt"/>
                <a:ea typeface="+mn-ea"/>
                <a:cs typeface="+mn-cs"/>
              </a:rPr>
              <a:t> is</a:t>
            </a:r>
            <a:r>
              <a:rPr lang="en-US" sz="1200" kern="1200" baseline="0" dirty="0" smtClean="0">
                <a:solidFill>
                  <a:schemeClr val="tx1"/>
                </a:solidFill>
                <a:latin typeface="+mn-lt"/>
                <a:ea typeface="+mn-ea"/>
                <a:cs typeface="+mn-cs"/>
              </a:rPr>
              <a:t> still based on free, open-source software.</a:t>
            </a:r>
            <a:r>
              <a:rPr lang="en-US" sz="1200" kern="1200" dirty="0" smtClean="0">
                <a:solidFill>
                  <a:schemeClr val="tx1"/>
                </a:solidFill>
                <a:latin typeface="+mn-lt"/>
                <a:ea typeface="+mn-ea"/>
                <a:cs typeface="+mn-cs"/>
              </a:rPr>
              <a:t> </a:t>
            </a:r>
            <a:endParaRPr lang="en-US" dirty="0" smtClean="0"/>
          </a:p>
          <a:p>
            <a:r>
              <a:rPr lang="en-US" sz="1400" kern="1200" dirty="0" smtClean="0">
                <a:solidFill>
                  <a:schemeClr val="tx1"/>
                </a:solidFill>
                <a:latin typeface="Times New Roman" charset="0"/>
                <a:ea typeface="ＭＳ Ｐゴシック" charset="-128"/>
                <a:cs typeface="ＭＳ Ｐゴシック" charset="-128"/>
              </a:rPr>
              <a:t>Among the requirements, we focused on (1) improving the single password per role and (2) supporting fine-grained access control as new features for administration and security.</a:t>
            </a:r>
            <a:r>
              <a:rPr lang="en-US" dirty="0" smtClean="0"/>
              <a:t>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Times New Roman" charset="0"/>
                <a:ea typeface="ＭＳ Ｐゴシック" charset="-128"/>
                <a:cs typeface="ＭＳ Ｐゴシック" charset="-128"/>
              </a:rPr>
              <a:t>Improving one single password per role</a:t>
            </a:r>
            <a:r>
              <a:rPr lang="en-US" sz="1400" kern="1200" dirty="0" smtClean="0">
                <a:solidFill>
                  <a:schemeClr val="tx1"/>
                </a:solidFill>
                <a:latin typeface="Times New Roman" charset="0"/>
                <a:ea typeface="ＭＳ Ｐゴシック" charset="-128"/>
                <a:cs typeface="ＭＳ Ｐゴシック" charset="-128"/>
              </a:rPr>
              <a:t>: In ETD-db, one password per role exists even though more than two users have the same role (e.g., there are multiple Graduate</a:t>
            </a:r>
            <a:r>
              <a:rPr lang="en-US" sz="1400" kern="1200" baseline="0" dirty="0" smtClean="0">
                <a:solidFill>
                  <a:schemeClr val="tx1"/>
                </a:solidFill>
                <a:latin typeface="Times New Roman" charset="0"/>
                <a:ea typeface="ＭＳ Ｐゴシック" charset="-128"/>
                <a:cs typeface="ＭＳ Ｐゴシック" charset="-128"/>
              </a:rPr>
              <a:t> School </a:t>
            </a:r>
            <a:r>
              <a:rPr lang="en-US" sz="1400" kern="1200" dirty="0" smtClean="0">
                <a:solidFill>
                  <a:schemeClr val="tx1"/>
                </a:solidFill>
                <a:latin typeface="Times New Roman" charset="0"/>
                <a:ea typeface="ＭＳ Ｐゴシック" charset="-128"/>
                <a:cs typeface="ＭＳ Ｐゴシック" charset="-128"/>
              </a:rPr>
              <a:t>reviewers). ETD-</a:t>
            </a:r>
            <a:r>
              <a:rPr lang="en-US" sz="1400" kern="1200" dirty="0" err="1" smtClean="0">
                <a:solidFill>
                  <a:schemeClr val="tx1"/>
                </a:solidFill>
                <a:latin typeface="Times New Roman" charset="0"/>
                <a:ea typeface="ＭＳ Ｐゴシック" charset="-128"/>
                <a:cs typeface="ＭＳ Ｐゴシック" charset="-128"/>
              </a:rPr>
              <a:t>db</a:t>
            </a:r>
            <a:r>
              <a:rPr lang="en-US" sz="1400" kern="1200" baseline="0" dirty="0" smtClean="0">
                <a:solidFill>
                  <a:schemeClr val="tx1"/>
                </a:solidFill>
                <a:latin typeface="Times New Roman" charset="0"/>
                <a:ea typeface="ＭＳ Ｐゴシック" charset="-128"/>
                <a:cs typeface="ＭＳ Ｐゴシック" charset="-128"/>
              </a:rPr>
              <a:t> 2.0 is </a:t>
            </a:r>
            <a:r>
              <a:rPr lang="en-US" sz="1400" kern="1200" dirty="0" smtClean="0">
                <a:solidFill>
                  <a:schemeClr val="tx1"/>
                </a:solidFill>
                <a:latin typeface="Times New Roman" charset="0"/>
                <a:ea typeface="ＭＳ Ｐゴシック" charset="-128"/>
                <a:cs typeface="ＭＳ Ｐゴシック" charset="-128"/>
              </a:rPr>
              <a:t>a more reliable and safer system; role management functionalities with finer-grained permissions need to be extended to multiple admin users. </a:t>
            </a:r>
            <a:endParaRPr lang="en-US" dirty="0" smtClean="0"/>
          </a:p>
          <a:p>
            <a:endParaRPr lang="en-US" dirty="0" smtClean="0"/>
          </a:p>
          <a:p>
            <a:r>
              <a:rPr lang="en-US" sz="1400" b="1" kern="1200" dirty="0" smtClean="0">
                <a:solidFill>
                  <a:schemeClr val="tx1"/>
                </a:solidFill>
                <a:latin typeface="Times New Roman" charset="0"/>
                <a:ea typeface="ＭＳ Ｐゴシック" charset="-128"/>
                <a:cs typeface="ＭＳ Ｐゴシック" charset="-128"/>
              </a:rPr>
              <a:t>Supporting fine-grained access control</a:t>
            </a:r>
            <a:r>
              <a:rPr lang="en-US" sz="1400" kern="1200" dirty="0" smtClean="0">
                <a:solidFill>
                  <a:schemeClr val="tx1"/>
                </a:solidFill>
                <a:latin typeface="Times New Roman" charset="0"/>
                <a:ea typeface="ＭＳ Ｐゴシック" charset="-128"/>
                <a:cs typeface="ＭＳ Ｐゴシック" charset="-128"/>
              </a:rPr>
              <a:t>: Currently, ETD-db provides different access permissions to different databases. For example, ETD-db 1.0 has </a:t>
            </a:r>
            <a:r>
              <a:rPr lang="en-US" sz="1400" i="1" kern="1200" dirty="0" smtClean="0">
                <a:solidFill>
                  <a:schemeClr val="tx1"/>
                </a:solidFill>
                <a:latin typeface="Times New Roman" charset="0"/>
                <a:ea typeface="ＭＳ Ｐゴシック" charset="-128"/>
                <a:cs typeface="ＭＳ Ｐゴシック" charset="-128"/>
              </a:rPr>
              <a:t>submitted</a:t>
            </a:r>
            <a:r>
              <a:rPr lang="en-US" sz="1400" kern="1200" dirty="0" smtClean="0">
                <a:solidFill>
                  <a:schemeClr val="tx1"/>
                </a:solidFill>
                <a:latin typeface="Times New Roman" charset="0"/>
                <a:ea typeface="ＭＳ Ｐゴシック" charset="-128"/>
                <a:cs typeface="ＭＳ Ｐゴシック" charset="-128"/>
              </a:rPr>
              <a:t>, </a:t>
            </a:r>
            <a:r>
              <a:rPr lang="en-US" sz="1400" i="1" kern="1200" dirty="0" smtClean="0">
                <a:solidFill>
                  <a:schemeClr val="tx1"/>
                </a:solidFill>
                <a:latin typeface="Times New Roman" charset="0"/>
                <a:ea typeface="ＭＳ Ｐゴシック" charset="-128"/>
                <a:cs typeface="ＭＳ Ｐゴシック" charset="-128"/>
              </a:rPr>
              <a:t>available</a:t>
            </a:r>
            <a:r>
              <a:rPr lang="en-US" sz="1400" kern="1200" dirty="0" smtClean="0">
                <a:solidFill>
                  <a:schemeClr val="tx1"/>
                </a:solidFill>
                <a:latin typeface="Times New Roman" charset="0"/>
                <a:ea typeface="ＭＳ Ｐゴシック" charset="-128"/>
                <a:cs typeface="ＭＳ Ｐゴシック" charset="-128"/>
              </a:rPr>
              <a:t>, and </a:t>
            </a:r>
            <a:r>
              <a:rPr lang="en-US" sz="1400" i="1" kern="1200" dirty="0" smtClean="0">
                <a:solidFill>
                  <a:schemeClr val="tx1"/>
                </a:solidFill>
                <a:latin typeface="Times New Roman" charset="0"/>
                <a:ea typeface="ＭＳ Ｐゴシック" charset="-128"/>
                <a:cs typeface="ＭＳ Ｐゴシック" charset="-128"/>
              </a:rPr>
              <a:t>withheld </a:t>
            </a:r>
            <a:r>
              <a:rPr lang="en-US" sz="1400" kern="1200" dirty="0" smtClean="0">
                <a:solidFill>
                  <a:schemeClr val="tx1"/>
                </a:solidFill>
                <a:latin typeface="Times New Roman" charset="0"/>
                <a:ea typeface="ＭＳ Ｐゴシック" charset="-128"/>
                <a:cs typeface="ＭＳ Ｐゴシック" charset="-128"/>
              </a:rPr>
              <a:t>ETD databases. System administrators, managers, or reviewers have access to all ETD databases while authors have access permission only to the </a:t>
            </a:r>
            <a:r>
              <a:rPr lang="en-US" sz="1400" i="1" kern="1200" dirty="0" smtClean="0">
                <a:solidFill>
                  <a:schemeClr val="tx1"/>
                </a:solidFill>
                <a:latin typeface="Times New Roman" charset="0"/>
                <a:ea typeface="ＭＳ Ｐゴシック" charset="-128"/>
                <a:cs typeface="ＭＳ Ｐゴシック" charset="-128"/>
              </a:rPr>
              <a:t>submitted</a:t>
            </a:r>
            <a:r>
              <a:rPr lang="en-US" sz="1400" kern="1200" dirty="0" smtClean="0">
                <a:solidFill>
                  <a:schemeClr val="tx1"/>
                </a:solidFill>
                <a:latin typeface="Times New Roman" charset="0"/>
                <a:ea typeface="ＭＳ Ｐゴシック" charset="-128"/>
                <a:cs typeface="ＭＳ Ｐゴシック" charset="-128"/>
              </a:rPr>
              <a:t> ETD database. Different roles should not have only database-level access permission, but also digital object-level and action-level access permission for more secure access control.</a:t>
            </a:r>
            <a:r>
              <a:rPr lang="en-US" dirty="0" smtClean="0"/>
              <a:t>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kern="1200" dirty="0" smtClean="0">
                <a:solidFill>
                  <a:schemeClr val="tx1"/>
                </a:solidFill>
                <a:latin typeface="Times New Roman" charset="0"/>
                <a:ea typeface="ＭＳ Ｐゴシック" charset="-128"/>
                <a:cs typeface="ＭＳ Ｐゴシック" charset="-128"/>
              </a:rPr>
              <a:t>ETD-db 2.0 is a Web application using Ruby on Rails that continues to work with any database (e.g., </a:t>
            </a:r>
            <a:r>
              <a:rPr lang="en-US" sz="1400" kern="1200" dirty="0" err="1" smtClean="0">
                <a:solidFill>
                  <a:schemeClr val="tx1"/>
                </a:solidFill>
                <a:latin typeface="Times New Roman" charset="0"/>
                <a:ea typeface="ＭＳ Ｐゴシック" charset="-128"/>
                <a:cs typeface="ＭＳ Ｐゴシック" charset="-128"/>
              </a:rPr>
              <a:t>MySQL</a:t>
            </a:r>
            <a:r>
              <a:rPr lang="en-US" sz="1400" kern="1200" dirty="0" smtClean="0">
                <a:solidFill>
                  <a:schemeClr val="tx1"/>
                </a:solidFill>
                <a:latin typeface="Times New Roman" charset="0"/>
                <a:ea typeface="ＭＳ Ｐゴシック" charset="-128"/>
                <a:cs typeface="ＭＳ Ｐゴシック" charset="-128"/>
              </a:rPr>
              <a:t>, </a:t>
            </a:r>
            <a:r>
              <a:rPr lang="en-US" sz="1400" kern="1200" dirty="0" err="1" smtClean="0">
                <a:solidFill>
                  <a:schemeClr val="tx1"/>
                </a:solidFill>
                <a:latin typeface="Times New Roman" charset="0"/>
                <a:ea typeface="ＭＳ Ｐゴシック" charset="-128"/>
                <a:cs typeface="ＭＳ Ｐゴシック" charset="-128"/>
              </a:rPr>
              <a:t>PostgreSQL</a:t>
            </a:r>
            <a:r>
              <a:rPr lang="en-US" sz="1400" kern="1200" dirty="0" smtClean="0">
                <a:solidFill>
                  <a:schemeClr val="tx1"/>
                </a:solidFill>
                <a:latin typeface="Times New Roman" charset="0"/>
                <a:ea typeface="ＭＳ Ｐゴシック" charset="-128"/>
                <a:cs typeface="ＭＳ Ｐゴシック" charset="-128"/>
              </a:rPr>
              <a:t>, Oracle, etc.) and is hosted by any Web server supported by Ruby on Rails (e.g., Apache). The major objectives of rewriting ETD-db were</a:t>
            </a:r>
            <a:r>
              <a:rPr lang="en-US" sz="1400" kern="1200" baseline="0" dirty="0" smtClean="0">
                <a:solidFill>
                  <a:schemeClr val="tx1"/>
                </a:solidFill>
                <a:latin typeface="Times New Roman" charset="0"/>
                <a:ea typeface="ＭＳ Ｐゴシック" charset="-128"/>
                <a:cs typeface="ＭＳ Ｐゴシック" charset="-128"/>
              </a:rPr>
              <a:t> to </a:t>
            </a:r>
            <a:r>
              <a:rPr lang="en-US" sz="1400" kern="1200" dirty="0" smtClean="0">
                <a:solidFill>
                  <a:schemeClr val="tx1"/>
                </a:solidFill>
                <a:latin typeface="Times New Roman" charset="0"/>
                <a:ea typeface="ＭＳ Ｐゴシック" charset="-128"/>
                <a:cs typeface="ＭＳ Ｐゴシック" charset="-128"/>
              </a:rPr>
              <a:t>(1) to improve the original powerful functionalities of the current ETD-db, and, (2) to handle ETD collections more reliably and securely. </a:t>
            </a:r>
          </a:p>
          <a:p>
            <a:endParaRPr lang="en-US" dirty="0"/>
          </a:p>
        </p:txBody>
      </p:sp>
      <p:sp>
        <p:nvSpPr>
          <p:cNvPr id="4" name="Slide Number Placeholder 3"/>
          <p:cNvSpPr>
            <a:spLocks noGrp="1"/>
          </p:cNvSpPr>
          <p:nvPr>
            <p:ph type="sldNum" sz="quarter" idx="10"/>
          </p:nvPr>
        </p:nvSpPr>
        <p:spPr/>
        <p:txBody>
          <a:bodyPr/>
          <a:lstStyle/>
          <a:p>
            <a:fld id="{E890A4BA-2D7C-4F22-B61B-762D3EF85ED2}"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To provide new, reliable, and secure features, we conducted interviews. We talked to current ETD-db users, including system administrators, managers, and authors, as well</a:t>
            </a:r>
            <a:r>
              <a:rPr lang="en-US" sz="1200" kern="1200" baseline="0" dirty="0" smtClean="0">
                <a:solidFill>
                  <a:schemeClr val="tx1"/>
                </a:solidFill>
                <a:latin typeface="+mn-lt"/>
                <a:ea typeface="+mn-ea"/>
                <a:cs typeface="+mn-cs"/>
              </a:rPr>
              <a:t> as </a:t>
            </a:r>
            <a:r>
              <a:rPr lang="en-US" sz="1200" kern="1200" dirty="0" smtClean="0">
                <a:solidFill>
                  <a:schemeClr val="tx1"/>
                </a:solidFill>
                <a:latin typeface="+mn-lt"/>
                <a:ea typeface="+mn-ea"/>
                <a:cs typeface="+mn-cs"/>
              </a:rPr>
              <a:t>catalogers and graduate school reviewers.</a:t>
            </a:r>
            <a:r>
              <a:rPr lang="en-US" sz="1200" kern="1200" baseline="0" dirty="0" smtClean="0">
                <a:solidFill>
                  <a:schemeClr val="tx1"/>
                </a:solidFill>
                <a:latin typeface="+mn-lt"/>
                <a:ea typeface="+mn-ea"/>
                <a:cs typeface="+mn-cs"/>
              </a:rPr>
              <a:t> Sung </a:t>
            </a:r>
            <a:r>
              <a:rPr lang="en-US" sz="1200" kern="1200" baseline="0" dirty="0" err="1" smtClean="0">
                <a:solidFill>
                  <a:schemeClr val="tx1"/>
                </a:solidFill>
                <a:latin typeface="+mn-lt"/>
                <a:ea typeface="+mn-ea"/>
                <a:cs typeface="+mn-cs"/>
              </a:rPr>
              <a:t>Hee</a:t>
            </a:r>
            <a:r>
              <a:rPr lang="en-US" sz="1200" kern="1200" baseline="0" dirty="0" smtClean="0">
                <a:solidFill>
                  <a:schemeClr val="tx1"/>
                </a:solidFill>
                <a:latin typeface="+mn-lt"/>
                <a:ea typeface="+mn-ea"/>
                <a:cs typeface="+mn-cs"/>
              </a:rPr>
              <a:t> analyzed their </a:t>
            </a:r>
            <a:r>
              <a:rPr lang="en-US" sz="1200" kern="1200" dirty="0" smtClean="0">
                <a:solidFill>
                  <a:schemeClr val="tx1"/>
                </a:solidFill>
                <a:latin typeface="+mn-lt"/>
                <a:ea typeface="+mn-ea"/>
                <a:cs typeface="+mn-cs"/>
              </a:rPr>
              <a:t>requirements using the Use Case Based Requirement Engineering approach.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diagrams the use cases.  Blue represents new features for ETD-db 2.0 and yellow indicates features of the existing ETD-db system.</a:t>
            </a:r>
            <a:endParaRPr lang="en-US" dirty="0"/>
          </a:p>
        </p:txBody>
      </p:sp>
      <p:sp>
        <p:nvSpPr>
          <p:cNvPr id="4" name="Slide Number Placeholder 3"/>
          <p:cNvSpPr>
            <a:spLocks noGrp="1"/>
          </p:cNvSpPr>
          <p:nvPr>
            <p:ph type="sldNum" sz="quarter" idx="10"/>
          </p:nvPr>
        </p:nvSpPr>
        <p:spPr/>
        <p:txBody>
          <a:bodyPr/>
          <a:lstStyle/>
          <a:p>
            <a:fld id="{E890A4BA-2D7C-4F22-B61B-762D3EF85ED2}"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Your institution could become part of the ETD Preservation Network, whether you use ETD-db or another system. More discussion on preservation will occur in later talks.</a:t>
            </a:r>
            <a:endParaRPr lang="en-US" dirty="0"/>
          </a:p>
        </p:txBody>
      </p:sp>
      <p:sp>
        <p:nvSpPr>
          <p:cNvPr id="4" name="Slide Number Placeholder 3"/>
          <p:cNvSpPr>
            <a:spLocks noGrp="1"/>
          </p:cNvSpPr>
          <p:nvPr>
            <p:ph type="sldNum" sz="quarter" idx="10"/>
          </p:nvPr>
        </p:nvSpPr>
        <p:spPr/>
        <p:txBody>
          <a:bodyPr/>
          <a:lstStyle/>
          <a:p>
            <a:pPr>
              <a:defRPr/>
            </a:pPr>
            <a:fld id="{4070F15D-2978-8B4B-AD6A-00B011CC9EDA}" type="slidenum">
              <a:rPr lang="en-US" smtClean="0"/>
              <a:pPr>
                <a:defRPr/>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ED7BEF0D-554C-E94B-A4B0-4BFACAF4E067}" type="slidenum">
              <a:rPr lang="en-US">
                <a:latin typeface="Arial" pitchFamily="-65" charset="0"/>
                <a:ea typeface="ＭＳ Ｐゴシック" pitchFamily="-65" charset="-128"/>
                <a:cs typeface="ＭＳ Ｐゴシック" pitchFamily="-65" charset="-128"/>
              </a:rPr>
              <a:pPr/>
              <a:t>11</a:t>
            </a:fld>
            <a:endParaRPr lang="en-US" dirty="0">
              <a:latin typeface="Arial" pitchFamily="-65" charset="0"/>
              <a:ea typeface="ＭＳ Ｐゴシック" pitchFamily="-65" charset="-128"/>
              <a:cs typeface="ＭＳ Ｐゴシック" pitchFamily="-65" charset="-128"/>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en-US" dirty="0" smtClean="0">
                <a:latin typeface="Times New Roman" pitchFamily="-65" charset="0"/>
                <a:ea typeface="ＭＳ Ｐゴシック" pitchFamily="-65" charset="-128"/>
                <a:cs typeface="ＭＳ Ｐゴシック" pitchFamily="-65" charset="-128"/>
              </a:rPr>
              <a:t>ETD-db is run by the library. ETDs are submitted to the DLA/library server.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userDrawn="1"/>
          </p:nvGrpSpPr>
          <p:grpSpPr bwMode="auto">
            <a:xfrm flipH="1">
              <a:off x="-2" y="1562"/>
              <a:ext cx="5763" cy="642"/>
              <a:chOff x="-3" y="1562"/>
              <a:chExt cx="5763" cy="642"/>
            </a:xfrm>
          </p:grpSpPr>
          <p:sp>
            <p:nvSpPr>
              <p:cNvPr id="8" name="Freeform 4"/>
              <p:cNvSpPr>
                <a:spLocks/>
              </p:cNvSpPr>
              <p:nvPr/>
            </p:nvSpPr>
            <p:spPr bwMode="ltGray">
              <a:xfrm rot="-5400000">
                <a:off x="2558"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prstTxWarp prst="textNoShape">
                  <a:avLst/>
                </a:prstTxWarp>
              </a:bodyPr>
              <a:lstStyle/>
              <a:p>
                <a:pPr>
                  <a:defRPr/>
                </a:pPr>
                <a:endParaRPr lang="en-US" dirty="0">
                  <a:latin typeface="Arial" charset="0"/>
                  <a:ea typeface="ＭＳ Ｐゴシック" charset="-128"/>
                  <a:cs typeface="ＭＳ Ｐゴシック" charset="-128"/>
                </a:endParaRPr>
              </a:p>
            </p:txBody>
          </p:sp>
          <p:sp>
            <p:nvSpPr>
              <p:cNvPr id="9" name="Freeform 5"/>
              <p:cNvSpPr>
                <a:spLocks/>
              </p:cNvSpPr>
              <p:nvPr/>
            </p:nvSpPr>
            <p:spPr bwMode="ltGray">
              <a:xfrm rot="-5400000">
                <a:off x="1322"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prstTxWarp prst="textNoShape">
                  <a:avLst/>
                </a:prstTxWarp>
              </a:bodyPr>
              <a:lstStyle/>
              <a:p>
                <a:pPr>
                  <a:defRPr/>
                </a:pPr>
                <a:endParaRPr lang="en-US" dirty="0">
                  <a:latin typeface="Arial" charset="0"/>
                  <a:ea typeface="ＭＳ Ｐゴシック" charset="-128"/>
                  <a:cs typeface="ＭＳ Ｐゴシック" charset="-128"/>
                </a:endParaRPr>
              </a:p>
            </p:txBody>
          </p:sp>
          <p:sp>
            <p:nvSpPr>
              <p:cNvPr id="10"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prstTxWarp prst="textNoShape">
                  <a:avLst/>
                </a:prstTxWarp>
              </a:bodyPr>
              <a:lstStyle/>
              <a:p>
                <a:pPr>
                  <a:defRPr/>
                </a:pPr>
                <a:endParaRPr lang="en-US" dirty="0">
                  <a:latin typeface="Arial" charset="0"/>
                  <a:ea typeface="ＭＳ Ｐゴシック" charset="-128"/>
                  <a:cs typeface="ＭＳ Ｐゴシック" charset="-128"/>
                </a:endParaRPr>
              </a:p>
            </p:txBody>
          </p:sp>
          <p:sp>
            <p:nvSpPr>
              <p:cNvPr id="11" name="Freeform 7"/>
              <p:cNvSpPr>
                <a:spLocks/>
              </p:cNvSpPr>
              <p:nvPr/>
            </p:nvSpPr>
            <p:spPr bwMode="ltGray">
              <a:xfrm rot="-5400000">
                <a:off x="-58" y="1756"/>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prstTxWarp prst="textNoShape">
                  <a:avLst/>
                </a:prstTxWarp>
              </a:bodyPr>
              <a:lstStyle/>
              <a:p>
                <a:pPr>
                  <a:defRPr/>
                </a:pPr>
                <a:endParaRPr lang="en-US" dirty="0">
                  <a:latin typeface="Arial" charset="0"/>
                  <a:ea typeface="ＭＳ Ｐゴシック" charset="-128"/>
                  <a:cs typeface="ＭＳ Ｐゴシック" charset="-128"/>
                </a:endParaRPr>
              </a:p>
            </p:txBody>
          </p:sp>
          <p:sp>
            <p:nvSpPr>
              <p:cNvPr id="12"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prstTxWarp prst="textNoShape">
                  <a:avLst/>
                </a:prstTxWarp>
              </a:bodyPr>
              <a:lstStyle/>
              <a:p>
                <a:pPr>
                  <a:defRPr/>
                </a:pPr>
                <a:endParaRPr lang="en-US" dirty="0">
                  <a:latin typeface="Arial" charset="0"/>
                  <a:ea typeface="ＭＳ Ｐゴシック" charset="-128"/>
                  <a:cs typeface="ＭＳ Ｐゴシック" charset="-128"/>
                </a:endParaRPr>
              </a:p>
            </p:txBody>
          </p:sp>
          <p:sp>
            <p:nvSpPr>
              <p:cNvPr id="13"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prstTxWarp prst="textNoShape">
                  <a:avLst/>
                </a:prstTxWarp>
              </a:bodyPr>
              <a:lstStyle/>
              <a:p>
                <a:pPr>
                  <a:defRPr/>
                </a:pPr>
                <a:endParaRPr lang="en-US" dirty="0">
                  <a:latin typeface="Arial" charset="0"/>
                  <a:ea typeface="ＭＳ Ｐゴシック" charset="-128"/>
                  <a:cs typeface="ＭＳ Ｐゴシック" charset="-128"/>
                </a:endParaRPr>
              </a:p>
            </p:txBody>
          </p:sp>
          <p:sp>
            <p:nvSpPr>
              <p:cNvPr id="14" name="Freeform 10"/>
              <p:cNvSpPr>
                <a:spLocks/>
              </p:cNvSpPr>
              <p:nvPr/>
            </p:nvSpPr>
            <p:spPr bwMode="ltGray">
              <a:xfrm rot="-5400000">
                <a:off x="154" y="1730"/>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prstTxWarp prst="textNoShape">
                  <a:avLst/>
                </a:prstTxWarp>
              </a:bodyPr>
              <a:lstStyle/>
              <a:p>
                <a:pPr>
                  <a:defRPr/>
                </a:pPr>
                <a:endParaRPr lang="en-US" dirty="0">
                  <a:latin typeface="Arial" charset="0"/>
                  <a:ea typeface="ＭＳ Ｐゴシック" charset="-128"/>
                  <a:cs typeface="ＭＳ Ｐゴシック" charset="-128"/>
                </a:endParaRPr>
              </a:p>
            </p:txBody>
          </p:sp>
          <p:sp>
            <p:nvSpPr>
              <p:cNvPr id="15" name="Freeform 11"/>
              <p:cNvSpPr>
                <a:spLocks/>
              </p:cNvSpPr>
              <p:nvPr/>
            </p:nvSpPr>
            <p:spPr bwMode="ltGray">
              <a:xfrm rot="-5400000">
                <a:off x="3208" y="1665"/>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prstTxWarp prst="textNoShape">
                  <a:avLst/>
                </a:prstTxWarp>
              </a:bodyPr>
              <a:lstStyle/>
              <a:p>
                <a:pPr>
                  <a:defRPr/>
                </a:pPr>
                <a:endParaRPr lang="en-US" dirty="0">
                  <a:latin typeface="Arial" charset="0"/>
                  <a:ea typeface="ＭＳ Ｐゴシック" charset="-128"/>
                  <a:cs typeface="ＭＳ Ｐゴシック" charset="-128"/>
                </a:endParaRPr>
              </a:p>
            </p:txBody>
          </p:sp>
          <p:sp>
            <p:nvSpPr>
              <p:cNvPr id="16"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prstTxWarp prst="textNoShape">
                  <a:avLst/>
                </a:prstTxWarp>
              </a:bodyPr>
              <a:lstStyle/>
              <a:p>
                <a:pPr>
                  <a:defRPr/>
                </a:pPr>
                <a:endParaRPr lang="en-US" dirty="0">
                  <a:latin typeface="Arial" charset="0"/>
                  <a:ea typeface="ＭＳ Ｐゴシック" charset="-128"/>
                  <a:cs typeface="ＭＳ Ｐゴシック" charset="-128"/>
                </a:endParaRPr>
              </a:p>
            </p:txBody>
          </p:sp>
          <p:sp>
            <p:nvSpPr>
              <p:cNvPr id="17" name="Freeform 13"/>
              <p:cNvSpPr>
                <a:spLocks/>
              </p:cNvSpPr>
              <p:nvPr/>
            </p:nvSpPr>
            <p:spPr bwMode="ltGray">
              <a:xfrm rot="-5400000">
                <a:off x="1828" y="1751"/>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prstTxWarp prst="textNoShape">
                  <a:avLst/>
                </a:prstTxWarp>
              </a:bodyPr>
              <a:lstStyle/>
              <a:p>
                <a:pPr>
                  <a:defRPr/>
                </a:pPr>
                <a:endParaRPr lang="en-US" dirty="0">
                  <a:latin typeface="Arial" charset="0"/>
                  <a:ea typeface="ＭＳ Ｐゴシック" charset="-128"/>
                  <a:cs typeface="ＭＳ Ｐゴシック" charset="-128"/>
                </a:endParaRPr>
              </a:p>
            </p:txBody>
          </p:sp>
          <p:sp>
            <p:nvSpPr>
              <p:cNvPr id="18"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prstTxWarp prst="textNoShape">
                  <a:avLst/>
                </a:prstTxWarp>
              </a:bodyPr>
              <a:lstStyle/>
              <a:p>
                <a:pPr>
                  <a:defRPr/>
                </a:pPr>
                <a:endParaRPr lang="en-US" dirty="0">
                  <a:latin typeface="Arial" charset="0"/>
                  <a:ea typeface="ＭＳ Ｐゴシック" charset="-128"/>
                  <a:cs typeface="ＭＳ Ｐゴシック" charset="-128"/>
                </a:endParaRPr>
              </a:p>
            </p:txBody>
          </p:sp>
          <p:sp>
            <p:nvSpPr>
              <p:cNvPr id="19" name="Freeform 15"/>
              <p:cNvSpPr>
                <a:spLocks/>
              </p:cNvSpPr>
              <p:nvPr/>
            </p:nvSpPr>
            <p:spPr bwMode="ltGray">
              <a:xfrm rot="-5400000">
                <a:off x="2328"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prstTxWarp prst="textNoShape">
                  <a:avLst/>
                </a:prstTxWarp>
              </a:bodyPr>
              <a:lstStyle/>
              <a:p>
                <a:pPr>
                  <a:defRPr/>
                </a:pPr>
                <a:endParaRPr lang="en-US" dirty="0">
                  <a:latin typeface="Arial" charset="0"/>
                  <a:ea typeface="ＭＳ Ｐゴシック" charset="-128"/>
                  <a:cs typeface="ＭＳ Ｐゴシック" charset="-128"/>
                </a:endParaRPr>
              </a:p>
            </p:txBody>
          </p:sp>
          <p:sp>
            <p:nvSpPr>
              <p:cNvPr id="20"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prstTxWarp prst="textNoShape">
                  <a:avLst/>
                </a:prstTxWarp>
              </a:bodyPr>
              <a:lstStyle/>
              <a:p>
                <a:pPr>
                  <a:defRPr/>
                </a:pPr>
                <a:endParaRPr lang="en-US" dirty="0">
                  <a:latin typeface="Arial" charset="0"/>
                  <a:ea typeface="ＭＳ Ｐゴシック" charset="-128"/>
                  <a:cs typeface="ＭＳ Ｐゴシック" charset="-128"/>
                </a:endParaRPr>
              </a:p>
            </p:txBody>
          </p:sp>
          <p:sp>
            <p:nvSpPr>
              <p:cNvPr id="21" name="Freeform 17"/>
              <p:cNvSpPr>
                <a:spLocks/>
              </p:cNvSpPr>
              <p:nvPr/>
            </p:nvSpPr>
            <p:spPr bwMode="ltGray">
              <a:xfrm rot="-5400000">
                <a:off x="4074"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prstTxWarp prst="textNoShape">
                  <a:avLst/>
                </a:prstTxWarp>
              </a:bodyPr>
              <a:lstStyle/>
              <a:p>
                <a:pPr>
                  <a:defRPr/>
                </a:pPr>
                <a:endParaRPr lang="en-US" dirty="0">
                  <a:latin typeface="Arial" charset="0"/>
                  <a:ea typeface="ＭＳ Ｐゴシック" charset="-128"/>
                  <a:cs typeface="ＭＳ Ｐゴシック" charset="-128"/>
                </a:endParaRPr>
              </a:p>
            </p:txBody>
          </p:sp>
          <p:sp>
            <p:nvSpPr>
              <p:cNvPr id="22"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prstTxWarp prst="textNoShape">
                  <a:avLst/>
                </a:prstTxWarp>
              </a:bodyPr>
              <a:lstStyle/>
              <a:p>
                <a:pPr>
                  <a:defRPr/>
                </a:pPr>
                <a:endParaRPr lang="en-US" dirty="0">
                  <a:latin typeface="Arial" charset="0"/>
                  <a:ea typeface="ＭＳ Ｐゴシック" charset="-128"/>
                  <a:cs typeface="ＭＳ Ｐゴシック" charset="-128"/>
                </a:endParaRPr>
              </a:p>
            </p:txBody>
          </p:sp>
          <p:sp>
            <p:nvSpPr>
              <p:cNvPr id="23" name="Freeform 19"/>
              <p:cNvSpPr>
                <a:spLocks/>
              </p:cNvSpPr>
              <p:nvPr/>
            </p:nvSpPr>
            <p:spPr bwMode="ltGray">
              <a:xfrm rot="-5400000">
                <a:off x="4580" y="1750"/>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prstTxWarp prst="textNoShape">
                  <a:avLst/>
                </a:prstTxWarp>
              </a:bodyPr>
              <a:lstStyle/>
              <a:p>
                <a:pPr>
                  <a:defRPr/>
                </a:pPr>
                <a:endParaRPr lang="en-US" dirty="0">
                  <a:latin typeface="Arial" charset="0"/>
                  <a:ea typeface="ＭＳ Ｐゴシック" charset="-128"/>
                  <a:cs typeface="ＭＳ Ｐゴシック" charset="-128"/>
                </a:endParaRPr>
              </a:p>
            </p:txBody>
          </p:sp>
          <p:sp>
            <p:nvSpPr>
              <p:cNvPr id="24"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prstTxWarp prst="textNoShape">
                  <a:avLst/>
                </a:prstTxWarp>
              </a:bodyPr>
              <a:lstStyle/>
              <a:p>
                <a:pPr>
                  <a:defRPr/>
                </a:pPr>
                <a:endParaRPr lang="en-US" dirty="0">
                  <a:latin typeface="Arial" charset="0"/>
                  <a:ea typeface="ＭＳ Ｐゴシック" charset="-128"/>
                  <a:cs typeface="ＭＳ Ｐゴシック" charset="-128"/>
                </a:endParaRPr>
              </a:p>
            </p:txBody>
          </p:sp>
          <p:sp>
            <p:nvSpPr>
              <p:cNvPr id="25" name="Freeform 21"/>
              <p:cNvSpPr>
                <a:spLocks/>
              </p:cNvSpPr>
              <p:nvPr/>
            </p:nvSpPr>
            <p:spPr bwMode="ltGray">
              <a:xfrm rot="-5400000">
                <a:off x="5080"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prstTxWarp prst="textNoShape">
                  <a:avLst/>
                </a:prstTxWarp>
              </a:bodyPr>
              <a:lstStyle/>
              <a:p>
                <a:pPr>
                  <a:defRPr/>
                </a:pPr>
                <a:endParaRPr lang="en-US" dirty="0">
                  <a:latin typeface="Arial" charset="0"/>
                  <a:ea typeface="ＭＳ Ｐゴシック" charset="-128"/>
                  <a:cs typeface="ＭＳ Ｐゴシック" charset="-128"/>
                </a:endParaRPr>
              </a:p>
            </p:txBody>
          </p:sp>
          <p:sp>
            <p:nvSpPr>
              <p:cNvPr id="26"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prstTxWarp prst="textNoShape">
                  <a:avLst/>
                </a:prstTxWarp>
              </a:bodyPr>
              <a:lstStyle/>
              <a:p>
                <a:pPr>
                  <a:defRPr/>
                </a:pPr>
                <a:endParaRPr lang="en-US" dirty="0">
                  <a:latin typeface="Arial" charset="0"/>
                  <a:ea typeface="ＭＳ Ｐゴシック" charset="-128"/>
                  <a:cs typeface="ＭＳ Ｐゴシック" charset="-128"/>
                </a:endParaRPr>
              </a:p>
            </p:txBody>
          </p:sp>
        </p:grpSp>
        <p:sp>
          <p:nvSpPr>
            <p:cNvPr id="6" name="Freeform 23"/>
            <p:cNvSpPr>
              <a:spLocks/>
            </p:cNvSpPr>
            <p:nvPr/>
          </p:nvSpPr>
          <p:spPr bwMode="ltGray">
            <a:xfrm flipH="1">
              <a:off x="-2" y="1536"/>
              <a:ext cx="5762"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chemeClr val="bg1">
                    <a:gamma/>
                    <a:shade val="46275"/>
                    <a:invGamma/>
                  </a:schemeClr>
                </a:gs>
              </a:gsLst>
              <a:lin ang="5400000" scaled="1"/>
            </a:gradFill>
            <a:ln w="9525" cap="flat">
              <a:noFill/>
              <a:prstDash val="solid"/>
              <a:miter lim="800000"/>
              <a:headEnd type="none" w="med" len="med"/>
              <a:tailEnd type="none" w="med" len="med"/>
            </a:ln>
            <a:effectLst/>
          </p:spPr>
          <p:txBody>
            <a:bodyPr wrap="none" anchor="ctr">
              <a:prstTxWarp prst="textNoShape">
                <a:avLst/>
              </a:prstTxWarp>
            </a:bodyPr>
            <a:lstStyle/>
            <a:p>
              <a:pPr>
                <a:defRPr/>
              </a:pPr>
              <a:endParaRPr lang="en-US" dirty="0">
                <a:latin typeface="Arial" charset="0"/>
                <a:ea typeface="ＭＳ Ｐゴシック" charset="-128"/>
                <a:cs typeface="ＭＳ Ｐゴシック" charset="-128"/>
              </a:endParaRPr>
            </a:p>
          </p:txBody>
        </p:sp>
        <p:sp>
          <p:nvSpPr>
            <p:cNvPr id="7" name="Freeform 24"/>
            <p:cNvSpPr>
              <a:spLocks/>
            </p:cNvSpPr>
            <p:nvPr/>
          </p:nvSpPr>
          <p:spPr bwMode="ltGray">
            <a:xfrm flipH="1">
              <a:off x="-2" y="2017"/>
              <a:ext cx="5761"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chemeClr val="bg1">
                    <a:gamma/>
                    <a:shade val="46275"/>
                    <a:invGamma/>
                  </a:schemeClr>
                </a:gs>
                <a:gs pos="100000">
                  <a:schemeClr val="bg1"/>
                </a:gs>
              </a:gsLst>
              <a:lin ang="5400000" scaled="1"/>
            </a:gradFill>
            <a:ln w="9525" cap="flat">
              <a:noFill/>
              <a:prstDash val="solid"/>
              <a:miter lim="800000"/>
              <a:headEnd/>
              <a:tailEnd/>
            </a:ln>
            <a:effectLst/>
          </p:spPr>
          <p:txBody>
            <a:bodyPr wrap="none" anchor="ctr">
              <a:prstTxWarp prst="textNoShape">
                <a:avLst/>
              </a:prstTxWarp>
            </a:bodyPr>
            <a:lstStyle/>
            <a:p>
              <a:pPr>
                <a:defRPr/>
              </a:pPr>
              <a:endParaRPr lang="en-US" dirty="0">
                <a:latin typeface="Arial" charset="0"/>
                <a:ea typeface="ＭＳ Ｐゴシック" charset="-128"/>
                <a:cs typeface="ＭＳ Ｐゴシック" charset="-128"/>
              </a:endParaRPr>
            </a:p>
          </p:txBody>
        </p:sp>
      </p:grpSp>
      <p:sp>
        <p:nvSpPr>
          <p:cNvPr id="166937" name="Rectangle 25"/>
          <p:cNvSpPr>
            <a:spLocks noGrp="1" noChangeArrowheads="1"/>
          </p:cNvSpPr>
          <p:nvPr>
            <p:ph type="ctrTitle"/>
          </p:nvPr>
        </p:nvSpPr>
        <p:spPr>
          <a:xfrm>
            <a:off x="1173163" y="1371600"/>
            <a:ext cx="7772400" cy="1112838"/>
          </a:xfrm>
        </p:spPr>
        <p:txBody>
          <a:bodyPr/>
          <a:lstStyle>
            <a:lvl1pPr>
              <a:defRPr/>
            </a:lvl1pPr>
          </a:lstStyle>
          <a:p>
            <a:r>
              <a:rPr lang="en-US"/>
              <a:t>Click to edit Master title style</a:t>
            </a:r>
          </a:p>
        </p:txBody>
      </p:sp>
      <p:sp>
        <p:nvSpPr>
          <p:cNvPr id="166938" name="Rectangle 26"/>
          <p:cNvSpPr>
            <a:spLocks noGrp="1" noChangeArrowheads="1"/>
          </p:cNvSpPr>
          <p:nvPr>
            <p:ph type="subTitle" idx="1"/>
          </p:nvPr>
        </p:nvSpPr>
        <p:spPr>
          <a:xfrm>
            <a:off x="1166813" y="3886200"/>
            <a:ext cx="6400800" cy="1752600"/>
          </a:xfrm>
        </p:spPr>
        <p:txBody>
          <a:bodyPr/>
          <a:lstStyle>
            <a:lvl1pPr marL="0" indent="0">
              <a:buFont typeface="Wingdings" charset="2"/>
              <a:buNone/>
              <a:defRPr/>
            </a:lvl1pPr>
          </a:lstStyle>
          <a:p>
            <a:r>
              <a:rPr lang="en-US"/>
              <a:t>Click to edit Master subtitle style</a:t>
            </a:r>
          </a:p>
        </p:txBody>
      </p:sp>
      <p:sp>
        <p:nvSpPr>
          <p:cNvPr id="27" name="Rectangle 27"/>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endParaRPr lang="en-US" dirty="0"/>
          </a:p>
        </p:txBody>
      </p:sp>
      <p:sp>
        <p:nvSpPr>
          <p:cNvPr id="28" name="Rectangle 28"/>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29" name="Rectangle 29"/>
          <p:cNvSpPr>
            <a:spLocks noGrp="1" noChangeArrowheads="1"/>
          </p:cNvSpPr>
          <p:nvPr>
            <p:ph type="sldNum" sz="quarter" idx="12"/>
          </p:nvPr>
        </p:nvSpPr>
        <p:spPr/>
        <p:txBody>
          <a:bodyPr/>
          <a:lstStyle>
            <a:lvl1pPr>
              <a:defRPr>
                <a:solidFill>
                  <a:srgbClr val="000000"/>
                </a:solidFill>
              </a:defRPr>
            </a:lvl1pPr>
          </a:lstStyle>
          <a:p>
            <a:pPr>
              <a:defRPr/>
            </a:pPr>
            <a:fld id="{2DD84883-2B37-4646-8425-17EA29D8E79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dirty="0"/>
          </a:p>
        </p:txBody>
      </p:sp>
      <p:sp>
        <p:nvSpPr>
          <p:cNvPr id="5" name="Rectangle 2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9"/>
          <p:cNvSpPr>
            <a:spLocks noGrp="1" noChangeArrowheads="1"/>
          </p:cNvSpPr>
          <p:nvPr>
            <p:ph type="sldNum" sz="quarter" idx="12"/>
          </p:nvPr>
        </p:nvSpPr>
        <p:spPr>
          <a:ln/>
        </p:spPr>
        <p:txBody>
          <a:bodyPr/>
          <a:lstStyle>
            <a:lvl1pPr>
              <a:defRPr/>
            </a:lvl1pPr>
          </a:lstStyle>
          <a:p>
            <a:pPr>
              <a:defRPr/>
            </a:pPr>
            <a:fld id="{6E756455-CDBE-6A4C-BF13-A3331F9F0B2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3163"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dirty="0"/>
          </a:p>
        </p:txBody>
      </p:sp>
      <p:sp>
        <p:nvSpPr>
          <p:cNvPr id="5" name="Rectangle 2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9"/>
          <p:cNvSpPr>
            <a:spLocks noGrp="1" noChangeArrowheads="1"/>
          </p:cNvSpPr>
          <p:nvPr>
            <p:ph type="sldNum" sz="quarter" idx="12"/>
          </p:nvPr>
        </p:nvSpPr>
        <p:spPr>
          <a:ln/>
        </p:spPr>
        <p:txBody>
          <a:bodyPr/>
          <a:lstStyle>
            <a:lvl1pPr>
              <a:defRPr/>
            </a:lvl1pPr>
          </a:lstStyle>
          <a:p>
            <a:pPr>
              <a:defRPr/>
            </a:pPr>
            <a:fld id="{9C68DEC4-4EB3-574A-8CED-92A1D95A04D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73163" y="457200"/>
            <a:ext cx="77724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7"/>
          <p:cNvSpPr>
            <a:spLocks noGrp="1" noChangeArrowheads="1"/>
          </p:cNvSpPr>
          <p:nvPr>
            <p:ph type="dt" sz="half" idx="10"/>
          </p:nvPr>
        </p:nvSpPr>
        <p:spPr>
          <a:ln/>
        </p:spPr>
        <p:txBody>
          <a:bodyPr/>
          <a:lstStyle>
            <a:lvl1pPr>
              <a:defRPr/>
            </a:lvl1pPr>
          </a:lstStyle>
          <a:p>
            <a:pPr>
              <a:defRPr/>
            </a:pPr>
            <a:endParaRPr lang="en-US" dirty="0"/>
          </a:p>
        </p:txBody>
      </p:sp>
      <p:sp>
        <p:nvSpPr>
          <p:cNvPr id="4" name="Rectangle 28"/>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9"/>
          <p:cNvSpPr>
            <a:spLocks noGrp="1" noChangeArrowheads="1"/>
          </p:cNvSpPr>
          <p:nvPr>
            <p:ph type="sldNum" sz="quarter" idx="12"/>
          </p:nvPr>
        </p:nvSpPr>
        <p:spPr>
          <a:ln/>
        </p:spPr>
        <p:txBody>
          <a:bodyPr/>
          <a:lstStyle>
            <a:lvl1pPr>
              <a:defRPr/>
            </a:lvl1pPr>
          </a:lstStyle>
          <a:p>
            <a:pPr>
              <a:defRPr/>
            </a:pPr>
            <a:fld id="{651ECBDD-2236-AD40-AD12-06BD376760B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dirty="0"/>
          </a:p>
        </p:txBody>
      </p:sp>
      <p:sp>
        <p:nvSpPr>
          <p:cNvPr id="5" name="Rectangle 2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9"/>
          <p:cNvSpPr>
            <a:spLocks noGrp="1" noChangeArrowheads="1"/>
          </p:cNvSpPr>
          <p:nvPr>
            <p:ph type="sldNum" sz="quarter" idx="12"/>
          </p:nvPr>
        </p:nvSpPr>
        <p:spPr>
          <a:ln/>
        </p:spPr>
        <p:txBody>
          <a:bodyPr/>
          <a:lstStyle>
            <a:lvl1pPr>
              <a:defRPr/>
            </a:lvl1pPr>
          </a:lstStyle>
          <a:p>
            <a:pPr>
              <a:defRPr/>
            </a:pPr>
            <a:fld id="{849E911D-4925-F245-8692-8B13091A037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7"/>
          <p:cNvSpPr>
            <a:spLocks noGrp="1" noChangeArrowheads="1"/>
          </p:cNvSpPr>
          <p:nvPr>
            <p:ph type="dt" sz="half" idx="10"/>
          </p:nvPr>
        </p:nvSpPr>
        <p:spPr>
          <a:ln/>
        </p:spPr>
        <p:txBody>
          <a:bodyPr/>
          <a:lstStyle>
            <a:lvl1pPr>
              <a:defRPr/>
            </a:lvl1pPr>
          </a:lstStyle>
          <a:p>
            <a:pPr>
              <a:defRPr/>
            </a:pPr>
            <a:endParaRPr lang="en-US" dirty="0"/>
          </a:p>
        </p:txBody>
      </p:sp>
      <p:sp>
        <p:nvSpPr>
          <p:cNvPr id="5" name="Rectangle 2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9"/>
          <p:cNvSpPr>
            <a:spLocks noGrp="1" noChangeArrowheads="1"/>
          </p:cNvSpPr>
          <p:nvPr>
            <p:ph type="sldNum" sz="quarter" idx="12"/>
          </p:nvPr>
        </p:nvSpPr>
        <p:spPr>
          <a:ln/>
        </p:spPr>
        <p:txBody>
          <a:bodyPr/>
          <a:lstStyle>
            <a:lvl1pPr>
              <a:defRPr/>
            </a:lvl1pPr>
          </a:lstStyle>
          <a:p>
            <a:pPr>
              <a:defRPr/>
            </a:pPr>
            <a:fld id="{015BC133-FD50-274E-9F63-BD9724442F7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7"/>
          <p:cNvSpPr>
            <a:spLocks noGrp="1" noChangeArrowheads="1"/>
          </p:cNvSpPr>
          <p:nvPr>
            <p:ph type="dt" sz="half" idx="10"/>
          </p:nvPr>
        </p:nvSpPr>
        <p:spPr>
          <a:ln/>
        </p:spPr>
        <p:txBody>
          <a:bodyPr/>
          <a:lstStyle>
            <a:lvl1pPr>
              <a:defRPr/>
            </a:lvl1pPr>
          </a:lstStyle>
          <a:p>
            <a:pPr>
              <a:defRPr/>
            </a:pPr>
            <a:endParaRPr lang="en-US" dirty="0"/>
          </a:p>
        </p:txBody>
      </p:sp>
      <p:sp>
        <p:nvSpPr>
          <p:cNvPr id="6" name="Rectangle 2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9"/>
          <p:cNvSpPr>
            <a:spLocks noGrp="1" noChangeArrowheads="1"/>
          </p:cNvSpPr>
          <p:nvPr>
            <p:ph type="sldNum" sz="quarter" idx="12"/>
          </p:nvPr>
        </p:nvSpPr>
        <p:spPr>
          <a:ln/>
        </p:spPr>
        <p:txBody>
          <a:bodyPr/>
          <a:lstStyle>
            <a:lvl1pPr>
              <a:defRPr/>
            </a:lvl1pPr>
          </a:lstStyle>
          <a:p>
            <a:pPr>
              <a:defRPr/>
            </a:pPr>
            <a:fld id="{F20CF080-0066-3540-AA5D-7C6B0F614CD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7"/>
          <p:cNvSpPr>
            <a:spLocks noGrp="1" noChangeArrowheads="1"/>
          </p:cNvSpPr>
          <p:nvPr>
            <p:ph type="dt" sz="half" idx="10"/>
          </p:nvPr>
        </p:nvSpPr>
        <p:spPr>
          <a:ln/>
        </p:spPr>
        <p:txBody>
          <a:bodyPr/>
          <a:lstStyle>
            <a:lvl1pPr>
              <a:defRPr/>
            </a:lvl1pPr>
          </a:lstStyle>
          <a:p>
            <a:pPr>
              <a:defRPr/>
            </a:pPr>
            <a:endParaRPr lang="en-US" dirty="0"/>
          </a:p>
        </p:txBody>
      </p:sp>
      <p:sp>
        <p:nvSpPr>
          <p:cNvPr id="8" name="Rectangle 28"/>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9"/>
          <p:cNvSpPr>
            <a:spLocks noGrp="1" noChangeArrowheads="1"/>
          </p:cNvSpPr>
          <p:nvPr>
            <p:ph type="sldNum" sz="quarter" idx="12"/>
          </p:nvPr>
        </p:nvSpPr>
        <p:spPr>
          <a:ln/>
        </p:spPr>
        <p:txBody>
          <a:bodyPr/>
          <a:lstStyle>
            <a:lvl1pPr>
              <a:defRPr/>
            </a:lvl1pPr>
          </a:lstStyle>
          <a:p>
            <a:pPr>
              <a:defRPr/>
            </a:pPr>
            <a:fld id="{A37D58EB-AB6F-954E-B144-A8053DB29BF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7"/>
          <p:cNvSpPr>
            <a:spLocks noGrp="1" noChangeArrowheads="1"/>
          </p:cNvSpPr>
          <p:nvPr>
            <p:ph type="dt" sz="half" idx="10"/>
          </p:nvPr>
        </p:nvSpPr>
        <p:spPr>
          <a:ln/>
        </p:spPr>
        <p:txBody>
          <a:bodyPr/>
          <a:lstStyle>
            <a:lvl1pPr>
              <a:defRPr/>
            </a:lvl1pPr>
          </a:lstStyle>
          <a:p>
            <a:pPr>
              <a:defRPr/>
            </a:pPr>
            <a:endParaRPr lang="en-US" dirty="0"/>
          </a:p>
        </p:txBody>
      </p:sp>
      <p:sp>
        <p:nvSpPr>
          <p:cNvPr id="4" name="Rectangle 28"/>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9"/>
          <p:cNvSpPr>
            <a:spLocks noGrp="1" noChangeArrowheads="1"/>
          </p:cNvSpPr>
          <p:nvPr>
            <p:ph type="sldNum" sz="quarter" idx="12"/>
          </p:nvPr>
        </p:nvSpPr>
        <p:spPr>
          <a:ln/>
        </p:spPr>
        <p:txBody>
          <a:bodyPr/>
          <a:lstStyle>
            <a:lvl1pPr>
              <a:defRPr/>
            </a:lvl1pPr>
          </a:lstStyle>
          <a:p>
            <a:pPr>
              <a:defRPr/>
            </a:pPr>
            <a:fld id="{2B5881A3-1B62-C349-BB2D-D34467ABDDE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endParaRPr lang="en-US" dirty="0"/>
          </a:p>
        </p:txBody>
      </p:sp>
      <p:sp>
        <p:nvSpPr>
          <p:cNvPr id="3" name="Rectangle 28"/>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9"/>
          <p:cNvSpPr>
            <a:spLocks noGrp="1" noChangeArrowheads="1"/>
          </p:cNvSpPr>
          <p:nvPr>
            <p:ph type="sldNum" sz="quarter" idx="12"/>
          </p:nvPr>
        </p:nvSpPr>
        <p:spPr>
          <a:ln/>
        </p:spPr>
        <p:txBody>
          <a:bodyPr/>
          <a:lstStyle>
            <a:lvl1pPr>
              <a:defRPr/>
            </a:lvl1pPr>
          </a:lstStyle>
          <a:p>
            <a:pPr>
              <a:defRPr/>
            </a:pPr>
            <a:fld id="{A82ED90E-137D-4D40-8F65-E9A9DD904F2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US" dirty="0"/>
          </a:p>
        </p:txBody>
      </p:sp>
      <p:sp>
        <p:nvSpPr>
          <p:cNvPr id="6" name="Rectangle 2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9"/>
          <p:cNvSpPr>
            <a:spLocks noGrp="1" noChangeArrowheads="1"/>
          </p:cNvSpPr>
          <p:nvPr>
            <p:ph type="sldNum" sz="quarter" idx="12"/>
          </p:nvPr>
        </p:nvSpPr>
        <p:spPr>
          <a:ln/>
        </p:spPr>
        <p:txBody>
          <a:bodyPr/>
          <a:lstStyle>
            <a:lvl1pPr>
              <a:defRPr/>
            </a:lvl1pPr>
          </a:lstStyle>
          <a:p>
            <a:pPr>
              <a:defRPr/>
            </a:pPr>
            <a:fld id="{EDE28BCF-74D0-3742-9299-BE4DC0817B7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US" dirty="0"/>
          </a:p>
        </p:txBody>
      </p:sp>
      <p:sp>
        <p:nvSpPr>
          <p:cNvPr id="6" name="Rectangle 2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9"/>
          <p:cNvSpPr>
            <a:spLocks noGrp="1" noChangeArrowheads="1"/>
          </p:cNvSpPr>
          <p:nvPr>
            <p:ph type="sldNum" sz="quarter" idx="12"/>
          </p:nvPr>
        </p:nvSpPr>
        <p:spPr>
          <a:ln/>
        </p:spPr>
        <p:txBody>
          <a:bodyPr/>
          <a:lstStyle>
            <a:lvl1pPr>
              <a:defRPr/>
            </a:lvl1pPr>
          </a:lstStyle>
          <a:p>
            <a:pPr>
              <a:defRPr/>
            </a:pPr>
            <a:fld id="{60237FDD-9CF7-2B4F-82BA-012AEB306D4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6800" cy="6858001"/>
            <a:chOff x="0" y="-3"/>
            <a:chExt cx="672" cy="4320"/>
          </a:xfrm>
        </p:grpSpPr>
        <p:grpSp>
          <p:nvGrpSpPr>
            <p:cNvPr id="1032" name="Group 3"/>
            <p:cNvGrpSpPr>
              <a:grpSpLocks/>
            </p:cNvGrpSpPr>
            <p:nvPr/>
          </p:nvGrpSpPr>
          <p:grpSpPr bwMode="auto">
            <a:xfrm rot="16200000" flipH="1">
              <a:off x="-1815" y="1838"/>
              <a:ext cx="4320" cy="638"/>
              <a:chOff x="-2" y="1562"/>
              <a:chExt cx="5762" cy="638"/>
            </a:xfrm>
          </p:grpSpPr>
          <p:sp>
            <p:nvSpPr>
              <p:cNvPr id="165892" name="Freeform 4"/>
              <p:cNvSpPr>
                <a:spLocks/>
              </p:cNvSpPr>
              <p:nvPr/>
            </p:nvSpPr>
            <p:spPr bwMode="ltGray">
              <a:xfrm rot="-5400000">
                <a:off x="2547" y="-993"/>
                <a:ext cx="624" cy="5746"/>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prstTxWarp prst="textNoShape">
                  <a:avLst/>
                </a:prstTxWarp>
              </a:bodyPr>
              <a:lstStyle/>
              <a:p>
                <a:pPr>
                  <a:defRPr/>
                </a:pPr>
                <a:endParaRPr lang="en-US" dirty="0">
                  <a:latin typeface="Arial" charset="0"/>
                  <a:ea typeface="ＭＳ Ｐゴシック" charset="-128"/>
                  <a:cs typeface="ＭＳ Ｐゴシック" charset="-128"/>
                </a:endParaRPr>
              </a:p>
            </p:txBody>
          </p:sp>
          <p:sp>
            <p:nvSpPr>
              <p:cNvPr id="165893" name="Freeform 5"/>
              <p:cNvSpPr>
                <a:spLocks/>
              </p:cNvSpPr>
              <p:nvPr/>
            </p:nvSpPr>
            <p:spPr bwMode="ltGray">
              <a:xfrm rot="-5400000">
                <a:off x="1310" y="1670"/>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prstTxWarp prst="textNoShape">
                  <a:avLst/>
                </a:prstTxWarp>
              </a:bodyPr>
              <a:lstStyle/>
              <a:p>
                <a:pPr>
                  <a:defRPr/>
                </a:pPr>
                <a:endParaRPr lang="en-US" dirty="0">
                  <a:latin typeface="Arial" charset="0"/>
                  <a:ea typeface="ＭＳ Ｐゴシック" charset="-128"/>
                  <a:cs typeface="ＭＳ Ｐゴシック" charset="-128"/>
                </a:endParaRPr>
              </a:p>
            </p:txBody>
          </p:sp>
          <p:sp>
            <p:nvSpPr>
              <p:cNvPr id="165894" name="Freeform 6"/>
              <p:cNvSpPr>
                <a:spLocks/>
              </p:cNvSpPr>
              <p:nvPr/>
            </p:nvSpPr>
            <p:spPr bwMode="ltGray">
              <a:xfrm rot="-5400000">
                <a:off x="973" y="1669"/>
                <a:ext cx="624" cy="42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prstTxWarp prst="textNoShape">
                  <a:avLst/>
                </a:prstTxWarp>
              </a:bodyPr>
              <a:lstStyle/>
              <a:p>
                <a:pPr>
                  <a:defRPr/>
                </a:pPr>
                <a:endParaRPr lang="en-US" dirty="0">
                  <a:latin typeface="Arial" charset="0"/>
                  <a:ea typeface="ＭＳ Ｐゴシック" charset="-128"/>
                  <a:cs typeface="ＭＳ Ｐゴシック" charset="-128"/>
                </a:endParaRPr>
              </a:p>
            </p:txBody>
          </p:sp>
          <p:sp>
            <p:nvSpPr>
              <p:cNvPr id="165895" name="Freeform 7"/>
              <p:cNvSpPr>
                <a:spLocks/>
              </p:cNvSpPr>
              <p:nvPr/>
            </p:nvSpPr>
            <p:spPr bwMode="ltGray">
              <a:xfrm rot="-5400000">
                <a:off x="-66" y="1753"/>
                <a:ext cx="624" cy="256"/>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prstTxWarp prst="textNoShape">
                  <a:avLst/>
                </a:prstTxWarp>
              </a:bodyPr>
              <a:lstStyle/>
              <a:p>
                <a:pPr>
                  <a:defRPr/>
                </a:pPr>
                <a:endParaRPr lang="en-US" dirty="0">
                  <a:latin typeface="Arial" charset="0"/>
                  <a:ea typeface="ＭＳ Ｐゴシック" charset="-128"/>
                  <a:cs typeface="ＭＳ Ｐゴシック" charset="-128"/>
                </a:endParaRPr>
              </a:p>
            </p:txBody>
          </p:sp>
          <p:sp>
            <p:nvSpPr>
              <p:cNvPr id="165896" name="Freeform 8"/>
              <p:cNvSpPr>
                <a:spLocks/>
              </p:cNvSpPr>
              <p:nvPr/>
            </p:nvSpPr>
            <p:spPr bwMode="ltGray">
              <a:xfrm rot="-5400000">
                <a:off x="651" y="1734"/>
                <a:ext cx="624" cy="29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prstTxWarp prst="textNoShape">
                  <a:avLst/>
                </a:prstTxWarp>
              </a:bodyPr>
              <a:lstStyle/>
              <a:p>
                <a:pPr>
                  <a:defRPr/>
                </a:pPr>
                <a:endParaRPr lang="en-US" dirty="0">
                  <a:latin typeface="Arial" charset="0"/>
                  <a:ea typeface="ＭＳ Ｐゴシック" charset="-128"/>
                  <a:cs typeface="ＭＳ Ｐゴシック" charset="-128"/>
                </a:endParaRPr>
              </a:p>
            </p:txBody>
          </p:sp>
          <p:sp>
            <p:nvSpPr>
              <p:cNvPr id="165897" name="Freeform 9"/>
              <p:cNvSpPr>
                <a:spLocks/>
              </p:cNvSpPr>
              <p:nvPr/>
            </p:nvSpPr>
            <p:spPr bwMode="ltGray">
              <a:xfrm rot="-5400000">
                <a:off x="432" y="1701"/>
                <a:ext cx="624" cy="364"/>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prstTxWarp prst="textNoShape">
                  <a:avLst/>
                </a:prstTxWarp>
              </a:bodyPr>
              <a:lstStyle/>
              <a:p>
                <a:pPr>
                  <a:defRPr/>
                </a:pPr>
                <a:endParaRPr lang="en-US" dirty="0">
                  <a:latin typeface="Arial" charset="0"/>
                  <a:ea typeface="ＭＳ Ｐゴシック" charset="-128"/>
                  <a:cs typeface="ＭＳ Ｐゴシック" charset="-128"/>
                </a:endParaRPr>
              </a:p>
            </p:txBody>
          </p:sp>
          <p:sp>
            <p:nvSpPr>
              <p:cNvPr id="165898" name="Freeform 10"/>
              <p:cNvSpPr>
                <a:spLocks/>
              </p:cNvSpPr>
              <p:nvPr/>
            </p:nvSpPr>
            <p:spPr bwMode="ltGray">
              <a:xfrm rot="-5400000">
                <a:off x="143" y="1727"/>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prstTxWarp prst="textNoShape">
                  <a:avLst/>
                </a:prstTxWarp>
              </a:bodyPr>
              <a:lstStyle/>
              <a:p>
                <a:pPr>
                  <a:defRPr/>
                </a:pPr>
                <a:endParaRPr lang="en-US" dirty="0">
                  <a:latin typeface="Arial" charset="0"/>
                  <a:ea typeface="ＭＳ Ｐゴシック" charset="-128"/>
                  <a:cs typeface="ＭＳ Ｐゴシック" charset="-128"/>
                </a:endParaRPr>
              </a:p>
            </p:txBody>
          </p:sp>
          <p:sp>
            <p:nvSpPr>
              <p:cNvPr id="165899" name="Freeform 11"/>
              <p:cNvSpPr>
                <a:spLocks/>
              </p:cNvSpPr>
              <p:nvPr/>
            </p:nvSpPr>
            <p:spPr bwMode="ltGray">
              <a:xfrm rot="-5400000">
                <a:off x="3197" y="1655"/>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prstTxWarp prst="textNoShape">
                  <a:avLst/>
                </a:prstTxWarp>
              </a:bodyPr>
              <a:lstStyle/>
              <a:p>
                <a:pPr>
                  <a:defRPr/>
                </a:pPr>
                <a:endParaRPr lang="en-US" dirty="0">
                  <a:latin typeface="Arial" charset="0"/>
                  <a:ea typeface="ＭＳ Ｐゴシック" charset="-128"/>
                  <a:cs typeface="ＭＳ Ｐゴシック" charset="-128"/>
                </a:endParaRPr>
              </a:p>
            </p:txBody>
          </p:sp>
          <p:sp>
            <p:nvSpPr>
              <p:cNvPr id="165900" name="Freeform 12"/>
              <p:cNvSpPr>
                <a:spLocks/>
              </p:cNvSpPr>
              <p:nvPr/>
            </p:nvSpPr>
            <p:spPr bwMode="ltGray">
              <a:xfrm rot="-5400000">
                <a:off x="2870" y="165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prstTxWarp prst="textNoShape">
                  <a:avLst/>
                </a:prstTxWarp>
              </a:bodyPr>
              <a:lstStyle/>
              <a:p>
                <a:pPr>
                  <a:defRPr/>
                </a:pPr>
                <a:endParaRPr lang="en-US" dirty="0">
                  <a:latin typeface="Arial" charset="0"/>
                  <a:ea typeface="ＭＳ Ｐゴシック" charset="-128"/>
                  <a:cs typeface="ＭＳ Ｐゴシック" charset="-128"/>
                </a:endParaRPr>
              </a:p>
            </p:txBody>
          </p:sp>
          <p:sp>
            <p:nvSpPr>
              <p:cNvPr id="165901" name="Freeform 13"/>
              <p:cNvSpPr>
                <a:spLocks/>
              </p:cNvSpPr>
              <p:nvPr/>
            </p:nvSpPr>
            <p:spPr bwMode="ltGray">
              <a:xfrm rot="-5400000">
                <a:off x="1823" y="1747"/>
                <a:ext cx="624" cy="256"/>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prstTxWarp prst="textNoShape">
                  <a:avLst/>
                </a:prstTxWarp>
              </a:bodyPr>
              <a:lstStyle/>
              <a:p>
                <a:pPr>
                  <a:defRPr/>
                </a:pPr>
                <a:endParaRPr lang="en-US" dirty="0">
                  <a:latin typeface="Arial" charset="0"/>
                  <a:ea typeface="ＭＳ Ｐゴシック" charset="-128"/>
                  <a:cs typeface="ＭＳ Ｐゴシック" charset="-128"/>
                </a:endParaRPr>
              </a:p>
            </p:txBody>
          </p:sp>
          <p:sp>
            <p:nvSpPr>
              <p:cNvPr id="165902" name="Freeform 14"/>
              <p:cNvSpPr>
                <a:spLocks/>
              </p:cNvSpPr>
              <p:nvPr/>
            </p:nvSpPr>
            <p:spPr bwMode="ltGray">
              <a:xfrm rot="-5400000">
                <a:off x="2540" y="1724"/>
                <a:ext cx="624" cy="29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prstTxWarp prst="textNoShape">
                  <a:avLst/>
                </a:prstTxWarp>
              </a:bodyPr>
              <a:lstStyle/>
              <a:p>
                <a:pPr>
                  <a:defRPr/>
                </a:pPr>
                <a:endParaRPr lang="en-US" dirty="0">
                  <a:latin typeface="Arial" charset="0"/>
                  <a:ea typeface="ＭＳ Ｐゴシック" charset="-128"/>
                  <a:cs typeface="ＭＳ Ｐゴシック" charset="-128"/>
                </a:endParaRPr>
              </a:p>
            </p:txBody>
          </p:sp>
          <p:sp>
            <p:nvSpPr>
              <p:cNvPr id="165903" name="Freeform 15"/>
              <p:cNvSpPr>
                <a:spLocks/>
              </p:cNvSpPr>
              <p:nvPr/>
            </p:nvSpPr>
            <p:spPr bwMode="ltGray">
              <a:xfrm rot="-5400000">
                <a:off x="2323" y="1695"/>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prstTxWarp prst="textNoShape">
                  <a:avLst/>
                </a:prstTxWarp>
              </a:bodyPr>
              <a:lstStyle/>
              <a:p>
                <a:pPr>
                  <a:defRPr/>
                </a:pPr>
                <a:endParaRPr lang="en-US" dirty="0">
                  <a:latin typeface="Arial" charset="0"/>
                  <a:ea typeface="ＭＳ Ｐゴシック" charset="-128"/>
                  <a:cs typeface="ＭＳ Ｐゴシック" charset="-128"/>
                </a:endParaRPr>
              </a:p>
            </p:txBody>
          </p:sp>
          <p:sp>
            <p:nvSpPr>
              <p:cNvPr id="165904" name="Freeform 16"/>
              <p:cNvSpPr>
                <a:spLocks/>
              </p:cNvSpPr>
              <p:nvPr/>
            </p:nvSpPr>
            <p:spPr bwMode="ltGray">
              <a:xfrm rot="-5400000">
                <a:off x="2030"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prstTxWarp prst="textNoShape">
                  <a:avLst/>
                </a:prstTxWarp>
              </a:bodyPr>
              <a:lstStyle/>
              <a:p>
                <a:pPr>
                  <a:defRPr/>
                </a:pPr>
                <a:endParaRPr lang="en-US" dirty="0">
                  <a:latin typeface="Arial" charset="0"/>
                  <a:ea typeface="ＭＳ Ｐゴシック" charset="-128"/>
                  <a:cs typeface="ＭＳ Ｐゴシック" charset="-128"/>
                </a:endParaRPr>
              </a:p>
            </p:txBody>
          </p:sp>
          <p:sp>
            <p:nvSpPr>
              <p:cNvPr id="165905" name="Freeform 17"/>
              <p:cNvSpPr>
                <a:spLocks/>
              </p:cNvSpPr>
              <p:nvPr/>
            </p:nvSpPr>
            <p:spPr bwMode="ltGray">
              <a:xfrm rot="-5400000">
                <a:off x="4066" y="1660"/>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prstTxWarp prst="textNoShape">
                  <a:avLst/>
                </a:prstTxWarp>
              </a:bodyPr>
              <a:lstStyle/>
              <a:p>
                <a:pPr>
                  <a:defRPr/>
                </a:pPr>
                <a:endParaRPr lang="en-US" dirty="0">
                  <a:latin typeface="Arial" charset="0"/>
                  <a:ea typeface="ＭＳ Ｐゴシック" charset="-128"/>
                  <a:cs typeface="ＭＳ Ｐゴシック" charset="-128"/>
                </a:endParaRPr>
              </a:p>
            </p:txBody>
          </p:sp>
          <p:sp>
            <p:nvSpPr>
              <p:cNvPr id="165906" name="Freeform 18"/>
              <p:cNvSpPr>
                <a:spLocks/>
              </p:cNvSpPr>
              <p:nvPr/>
            </p:nvSpPr>
            <p:spPr bwMode="ltGray">
              <a:xfrm rot="-5400000">
                <a:off x="3717" y="1663"/>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prstTxWarp prst="textNoShape">
                  <a:avLst/>
                </a:prstTxWarp>
              </a:bodyPr>
              <a:lstStyle/>
              <a:p>
                <a:pPr>
                  <a:defRPr/>
                </a:pPr>
                <a:endParaRPr lang="en-US" dirty="0">
                  <a:latin typeface="Arial" charset="0"/>
                  <a:ea typeface="ＭＳ Ｐゴシック" charset="-128"/>
                  <a:cs typeface="ＭＳ Ｐゴシック" charset="-128"/>
                </a:endParaRPr>
              </a:p>
            </p:txBody>
          </p:sp>
          <p:sp>
            <p:nvSpPr>
              <p:cNvPr id="165907" name="Freeform 19"/>
              <p:cNvSpPr>
                <a:spLocks/>
              </p:cNvSpPr>
              <p:nvPr/>
            </p:nvSpPr>
            <p:spPr bwMode="ltGray">
              <a:xfrm rot="-5400000">
                <a:off x="4564" y="1742"/>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prstTxWarp prst="textNoShape">
                  <a:avLst/>
                </a:prstTxWarp>
              </a:bodyPr>
              <a:lstStyle/>
              <a:p>
                <a:pPr>
                  <a:defRPr/>
                </a:pPr>
                <a:endParaRPr lang="en-US" dirty="0">
                  <a:latin typeface="Arial" charset="0"/>
                  <a:ea typeface="ＭＳ Ｐゴシック" charset="-128"/>
                  <a:cs typeface="ＭＳ Ｐゴシック" charset="-128"/>
                </a:endParaRPr>
              </a:p>
            </p:txBody>
          </p:sp>
          <p:sp>
            <p:nvSpPr>
              <p:cNvPr id="165908" name="Freeform 20"/>
              <p:cNvSpPr>
                <a:spLocks/>
              </p:cNvSpPr>
              <p:nvPr/>
            </p:nvSpPr>
            <p:spPr bwMode="ltGray">
              <a:xfrm>
                <a:off x="5469" y="1557"/>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prstTxWarp prst="textNoShape">
                  <a:avLst/>
                </a:prstTxWarp>
              </a:bodyPr>
              <a:lstStyle/>
              <a:p>
                <a:pPr>
                  <a:defRPr/>
                </a:pPr>
                <a:endParaRPr lang="en-US" dirty="0">
                  <a:latin typeface="Arial" charset="0"/>
                  <a:ea typeface="ＭＳ Ｐゴシック" charset="-128"/>
                  <a:cs typeface="ＭＳ Ｐゴシック" charset="-128"/>
                </a:endParaRPr>
              </a:p>
            </p:txBody>
          </p:sp>
          <p:sp>
            <p:nvSpPr>
              <p:cNvPr id="165909" name="Freeform 21"/>
              <p:cNvSpPr>
                <a:spLocks/>
              </p:cNvSpPr>
              <p:nvPr/>
            </p:nvSpPr>
            <p:spPr bwMode="ltGray">
              <a:xfrm rot="-5400000">
                <a:off x="5072" y="1685"/>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prstTxWarp prst="textNoShape">
                  <a:avLst/>
                </a:prstTxWarp>
              </a:bodyPr>
              <a:lstStyle/>
              <a:p>
                <a:pPr>
                  <a:defRPr/>
                </a:pPr>
                <a:endParaRPr lang="en-US" dirty="0">
                  <a:latin typeface="Arial" charset="0"/>
                  <a:ea typeface="ＭＳ Ｐゴシック" charset="-128"/>
                  <a:cs typeface="ＭＳ Ｐゴシック" charset="-128"/>
                </a:endParaRPr>
              </a:p>
            </p:txBody>
          </p:sp>
          <p:sp>
            <p:nvSpPr>
              <p:cNvPr id="165910" name="Freeform 22"/>
              <p:cNvSpPr>
                <a:spLocks/>
              </p:cNvSpPr>
              <p:nvPr/>
            </p:nvSpPr>
            <p:spPr bwMode="ltGray">
              <a:xfrm rot="-5400000">
                <a:off x="4783" y="171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prstTxWarp prst="textNoShape">
                  <a:avLst/>
                </a:prstTxWarp>
              </a:bodyPr>
              <a:lstStyle/>
              <a:p>
                <a:pPr>
                  <a:defRPr/>
                </a:pPr>
                <a:endParaRPr lang="en-US" dirty="0">
                  <a:latin typeface="Arial" charset="0"/>
                  <a:ea typeface="ＭＳ Ｐゴシック" charset="-128"/>
                  <a:cs typeface="ＭＳ Ｐゴシック" charset="-128"/>
                </a:endParaRPr>
              </a:p>
            </p:txBody>
          </p:sp>
        </p:grpSp>
        <p:sp>
          <p:nvSpPr>
            <p:cNvPr id="165911" name="Freeform 23"/>
            <p:cNvSpPr>
              <a:spLocks/>
            </p:cNvSpPr>
            <p:nvPr/>
          </p:nvSpPr>
          <p:spPr bwMode="ltGray">
            <a:xfrm rot="16200000" flipH="1">
              <a:off x="-1954" y="1951"/>
              <a:ext cx="4320"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chemeClr val="bg1">
                    <a:gamma/>
                    <a:shade val="46275"/>
                    <a:invGamma/>
                  </a:schemeClr>
                </a:gs>
              </a:gsLst>
              <a:lin ang="0" scaled="1"/>
            </a:gradFill>
            <a:ln w="9525" cap="flat">
              <a:noFill/>
              <a:prstDash val="solid"/>
              <a:miter lim="800000"/>
              <a:headEnd type="none" w="med" len="med"/>
              <a:tailEnd type="none" w="med" len="med"/>
            </a:ln>
            <a:effectLst/>
          </p:spPr>
          <p:txBody>
            <a:bodyPr wrap="none" anchor="ctr">
              <a:prstTxWarp prst="textNoShape">
                <a:avLst/>
              </a:prstTxWarp>
            </a:bodyPr>
            <a:lstStyle/>
            <a:p>
              <a:pPr>
                <a:defRPr/>
              </a:pPr>
              <a:endParaRPr lang="en-US" dirty="0">
                <a:latin typeface="Arial" charset="0"/>
                <a:ea typeface="ＭＳ Ｐゴシック" charset="-128"/>
                <a:cs typeface="ＭＳ Ｐゴシック" charset="-128"/>
              </a:endParaRPr>
            </a:p>
          </p:txBody>
        </p:sp>
        <p:sp>
          <p:nvSpPr>
            <p:cNvPr id="165912" name="Freeform 24"/>
            <p:cNvSpPr>
              <a:spLocks/>
            </p:cNvSpPr>
            <p:nvPr/>
          </p:nvSpPr>
          <p:spPr bwMode="ltGray">
            <a:xfrm rot="16200000" flipH="1">
              <a:off x="-1582" y="2062"/>
              <a:ext cx="4319"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chemeClr val="bg1">
                    <a:gamma/>
                    <a:shade val="46275"/>
                    <a:invGamma/>
                  </a:schemeClr>
                </a:gs>
                <a:gs pos="100000">
                  <a:schemeClr val="bg1"/>
                </a:gs>
              </a:gsLst>
              <a:lin ang="0" scaled="1"/>
            </a:gradFill>
            <a:ln w="9525" cap="flat">
              <a:noFill/>
              <a:prstDash val="solid"/>
              <a:miter lim="800000"/>
              <a:headEnd type="none" w="med" len="med"/>
              <a:tailEnd type="none" w="med" len="med"/>
            </a:ln>
            <a:effectLst/>
          </p:spPr>
          <p:txBody>
            <a:bodyPr wrap="none" anchor="ctr">
              <a:prstTxWarp prst="textNoShape">
                <a:avLst/>
              </a:prstTxWarp>
            </a:bodyPr>
            <a:lstStyle/>
            <a:p>
              <a:pPr>
                <a:defRPr/>
              </a:pPr>
              <a:endParaRPr lang="en-US" dirty="0">
                <a:latin typeface="Arial" charset="0"/>
                <a:ea typeface="ＭＳ Ｐゴシック" charset="-128"/>
                <a:cs typeface="ＭＳ Ｐゴシック" charset="-128"/>
              </a:endParaRPr>
            </a:p>
          </p:txBody>
        </p:sp>
      </p:grpSp>
      <p:sp>
        <p:nvSpPr>
          <p:cNvPr id="1027" name="Rectangle 25"/>
          <p:cNvSpPr>
            <a:spLocks noGrp="1" noChangeArrowheads="1"/>
          </p:cNvSpPr>
          <p:nvPr>
            <p:ph type="title"/>
          </p:nvPr>
        </p:nvSpPr>
        <p:spPr bwMode="auto">
          <a:xfrm>
            <a:off x="1173163"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26"/>
          <p:cNvSpPr>
            <a:spLocks noGrp="1" noChangeArrowheads="1"/>
          </p:cNvSpPr>
          <p:nvPr>
            <p:ph type="body" idx="1"/>
          </p:nvPr>
        </p:nvSpPr>
        <p:spPr bwMode="auto">
          <a:xfrm>
            <a:off x="1173163"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5915" name="Rectangle 27"/>
          <p:cNvSpPr>
            <a:spLocks noGrp="1" noChangeArrowheads="1"/>
          </p:cNvSpPr>
          <p:nvPr>
            <p:ph type="dt" sz="half" idx="2"/>
          </p:nvPr>
        </p:nvSpPr>
        <p:spPr bwMode="auto">
          <a:xfrm>
            <a:off x="1173163" y="62658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spcBef>
                <a:spcPct val="50000"/>
              </a:spcBef>
              <a:defRPr sz="1400">
                <a:latin typeface="Arial" charset="0"/>
                <a:ea typeface="ＭＳ Ｐゴシック" charset="-128"/>
                <a:cs typeface="ＭＳ Ｐゴシック" charset="-128"/>
              </a:defRPr>
            </a:lvl1pPr>
          </a:lstStyle>
          <a:p>
            <a:pPr>
              <a:defRPr/>
            </a:pPr>
            <a:endParaRPr lang="en-US" dirty="0"/>
          </a:p>
        </p:txBody>
      </p:sp>
      <p:sp>
        <p:nvSpPr>
          <p:cNvPr id="165916" name="Rectangle 28"/>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spcBef>
                <a:spcPct val="50000"/>
              </a:spcBef>
              <a:defRPr sz="1400">
                <a:latin typeface="Arial" charset="0"/>
                <a:ea typeface="ＭＳ Ｐゴシック" charset="-128"/>
                <a:cs typeface="ＭＳ Ｐゴシック" charset="-128"/>
              </a:defRPr>
            </a:lvl1pPr>
          </a:lstStyle>
          <a:p>
            <a:pPr>
              <a:defRPr/>
            </a:pPr>
            <a:endParaRPr lang="en-US" dirty="0"/>
          </a:p>
        </p:txBody>
      </p:sp>
      <p:sp>
        <p:nvSpPr>
          <p:cNvPr id="165917" name="Rectangle 29"/>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50000"/>
              </a:spcBef>
              <a:defRPr sz="1400">
                <a:latin typeface="Arial" charset="0"/>
                <a:ea typeface="ＭＳ Ｐゴシック" charset="-128"/>
                <a:cs typeface="ＭＳ Ｐゴシック" charset="-128"/>
              </a:defRPr>
            </a:lvl1pPr>
          </a:lstStyle>
          <a:p>
            <a:pPr>
              <a:defRPr/>
            </a:pPr>
            <a:fld id="{C2AB8108-7010-A74B-9C8C-591141C99EF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l"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4400">
          <a:solidFill>
            <a:schemeClr val="tx2"/>
          </a:solidFill>
          <a:latin typeface="Times New Roman" charset="0"/>
          <a:ea typeface="ＭＳ Ｐゴシック" pitchFamily="-65" charset="-128"/>
          <a:cs typeface="ＭＳ Ｐゴシック" pitchFamily="-65" charset="-128"/>
        </a:defRPr>
      </a:lvl2pPr>
      <a:lvl3pPr algn="l" rtl="0" eaLnBrk="0" fontAlgn="base" hangingPunct="0">
        <a:spcBef>
          <a:spcPct val="0"/>
        </a:spcBef>
        <a:spcAft>
          <a:spcPct val="0"/>
        </a:spcAft>
        <a:defRPr sz="4400">
          <a:solidFill>
            <a:schemeClr val="tx2"/>
          </a:solidFill>
          <a:latin typeface="Times New Roman" charset="0"/>
          <a:ea typeface="ＭＳ Ｐゴシック" pitchFamily="-65" charset="-128"/>
          <a:cs typeface="ＭＳ Ｐゴシック" pitchFamily="-65" charset="-128"/>
        </a:defRPr>
      </a:lvl3pPr>
      <a:lvl4pPr algn="l" rtl="0" eaLnBrk="0" fontAlgn="base" hangingPunct="0">
        <a:spcBef>
          <a:spcPct val="0"/>
        </a:spcBef>
        <a:spcAft>
          <a:spcPct val="0"/>
        </a:spcAft>
        <a:defRPr sz="4400">
          <a:solidFill>
            <a:schemeClr val="tx2"/>
          </a:solidFill>
          <a:latin typeface="Times New Roman" charset="0"/>
          <a:ea typeface="ＭＳ Ｐゴシック" pitchFamily="-65" charset="-128"/>
          <a:cs typeface="ＭＳ Ｐゴシック" pitchFamily="-65" charset="-128"/>
        </a:defRPr>
      </a:lvl4pPr>
      <a:lvl5pPr algn="l" rtl="0" eaLnBrk="0" fontAlgn="base" hangingPunct="0">
        <a:spcBef>
          <a:spcPct val="0"/>
        </a:spcBef>
        <a:spcAft>
          <a:spcPct val="0"/>
        </a:spcAft>
        <a:defRPr sz="4400">
          <a:solidFill>
            <a:schemeClr val="tx2"/>
          </a:solidFill>
          <a:latin typeface="Times New Roman" charset="0"/>
          <a:ea typeface="ＭＳ Ｐゴシック" pitchFamily="-65" charset="-128"/>
          <a:cs typeface="ＭＳ Ｐゴシック" pitchFamily="-65" charset="-128"/>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accent1"/>
        </a:buClr>
        <a:buSzPct val="80000"/>
        <a:buFont typeface="Wingdings" pitchFamily="-65" charset="2"/>
        <a:buChar char="n"/>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1.bin"/><Relationship Id="rId5" Type="http://schemas.openxmlformats.org/officeDocument/2006/relationships/package" Target="../embeddings/Microsoft_Excel_Sheet1.xlsx"/><Relationship Id="rId6"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228600" y="533400"/>
            <a:ext cx="8686800" cy="1981200"/>
          </a:xfrm>
        </p:spPr>
        <p:txBody>
          <a:bodyPr/>
          <a:lstStyle/>
          <a:p>
            <a:pPr algn="ctr" eaLnBrk="1" hangingPunct="1"/>
            <a:r>
              <a:rPr lang="en-US" sz="4000" dirty="0" smtClean="0"/>
              <a:t>ETD-db: Original</a:t>
            </a:r>
            <a:br>
              <a:rPr lang="en-US" sz="4000" dirty="0" smtClean="0"/>
            </a:br>
            <a:r>
              <a:rPr lang="en-US" sz="4000" dirty="0" smtClean="0"/>
              <a:t>ETD-db 2.0:  Enhanced</a:t>
            </a:r>
          </a:p>
        </p:txBody>
      </p:sp>
      <p:sp>
        <p:nvSpPr>
          <p:cNvPr id="16387" name="Rectangle 3"/>
          <p:cNvSpPr>
            <a:spLocks noGrp="1" noChangeArrowheads="1"/>
          </p:cNvSpPr>
          <p:nvPr>
            <p:ph type="subTitle" idx="1"/>
          </p:nvPr>
        </p:nvSpPr>
        <p:spPr>
          <a:xfrm>
            <a:off x="457200" y="3581400"/>
            <a:ext cx="8305800" cy="3124200"/>
          </a:xfrm>
        </p:spPr>
        <p:txBody>
          <a:bodyPr/>
          <a:lstStyle/>
          <a:p>
            <a:pPr algn="ctr" eaLnBrk="1" hangingPunct="1">
              <a:buFont typeface="Wingdings" pitchFamily="-65" charset="2"/>
              <a:buNone/>
            </a:pPr>
            <a:r>
              <a:rPr lang="en-US" sz="2800" dirty="0" smtClean="0">
                <a:latin typeface="Times New Roman" pitchFamily="-65" charset="0"/>
              </a:rPr>
              <a:t>Gail McMillan</a:t>
            </a:r>
          </a:p>
          <a:p>
            <a:pPr algn="ctr" eaLnBrk="1" hangingPunct="1">
              <a:buFont typeface="Wingdings" pitchFamily="-65" charset="2"/>
              <a:buNone/>
            </a:pPr>
            <a:r>
              <a:rPr lang="en-US" sz="2400" dirty="0" smtClean="0">
                <a:latin typeface="Times New Roman" pitchFamily="-65" charset="0"/>
              </a:rPr>
              <a:t>Director, Digital Library and Archives, Virginia Tech</a:t>
            </a:r>
          </a:p>
          <a:p>
            <a:pPr algn="ctr" eaLnBrk="1" hangingPunct="1">
              <a:buFont typeface="Wingdings" pitchFamily="-65" charset="2"/>
              <a:buNone/>
            </a:pPr>
            <a:r>
              <a:rPr lang="en-US" sz="2400" dirty="0" smtClean="0">
                <a:latin typeface="Times New Roman" pitchFamily="-65" charset="0"/>
              </a:rPr>
              <a:t>and</a:t>
            </a:r>
          </a:p>
          <a:p>
            <a:pPr algn="ctr" eaLnBrk="1" hangingPunct="1">
              <a:buFont typeface="Wingdings" pitchFamily="-65" charset="2"/>
              <a:buNone/>
            </a:pPr>
            <a:r>
              <a:rPr lang="en-US" sz="2400" dirty="0" smtClean="0">
                <a:latin typeface="Times New Roman" pitchFamily="-65" charset="0"/>
              </a:rPr>
              <a:t>Edward A. Fox, Executive Director, NDLTD</a:t>
            </a:r>
          </a:p>
          <a:p>
            <a:pPr algn="ctr" eaLnBrk="1" hangingPunct="1">
              <a:buFont typeface="Wingdings" pitchFamily="-65" charset="2"/>
              <a:buNone/>
            </a:pPr>
            <a:endParaRPr lang="en-US" sz="800" dirty="0" smtClean="0">
              <a:latin typeface="Times New Roman" pitchFamily="-65" charset="0"/>
            </a:endParaRPr>
          </a:p>
          <a:p>
            <a:pPr algn="ctr" eaLnBrk="1" hangingPunct="1">
              <a:buFont typeface="Wingdings" pitchFamily="-65" charset="2"/>
              <a:buNone/>
            </a:pPr>
            <a:r>
              <a:rPr lang="en-US" sz="2400" dirty="0" smtClean="0">
                <a:latin typeface="Times New Roman" pitchFamily="-65" charset="0"/>
              </a:rPr>
              <a:t>Newcomers’ Workshop @ ETD 2014</a:t>
            </a:r>
          </a:p>
          <a:p>
            <a:pPr algn="ctr" eaLnBrk="1" hangingPunct="1">
              <a:buFont typeface="Wingdings" pitchFamily="-65" charset="2"/>
              <a:buNone/>
            </a:pPr>
            <a:r>
              <a:rPr lang="en-US" sz="2400" dirty="0" smtClean="0">
                <a:latin typeface="Times New Roman" pitchFamily="-65" charset="0"/>
              </a:rPr>
              <a:t>Leicester, England</a:t>
            </a:r>
          </a:p>
          <a:p>
            <a:pPr algn="ctr" eaLnBrk="1" hangingPunct="1">
              <a:buFont typeface="Wingdings" pitchFamily="-65" charset="2"/>
              <a:buNone/>
            </a:pPr>
            <a:r>
              <a:rPr lang="en-US" sz="2400" dirty="0" smtClean="0">
                <a:latin typeface="Times New Roman" pitchFamily="-65" charset="0"/>
              </a:rPr>
              <a:t>July 23, 2014</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ETD-dbFlowDiagramWithMetaArchive 1.ai"/>
          <p:cNvPicPr>
            <a:picLocks noGrp="1" noChangeAspect="1"/>
          </p:cNvPicPr>
          <p:nvPr>
            <p:ph/>
          </p:nvPr>
        </p:nvPicPr>
        <p:blipFill>
          <a:blip r:embed="rId3"/>
          <a:srcRect l="-39189" r="-39189"/>
          <a:stretch>
            <a:fillRect/>
          </a:stretch>
        </p:blipFill>
        <p:spPr>
          <a:xfrm>
            <a:off x="-457200" y="-355599"/>
            <a:ext cx="10820400" cy="7850094"/>
          </a:xfr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3600" dirty="0" smtClean="0"/>
              <a:t>ETD-db: Student Authors</a:t>
            </a:r>
            <a:endParaRPr lang="en-US" dirty="0" smtClean="0"/>
          </a:p>
        </p:txBody>
      </p:sp>
      <p:sp>
        <p:nvSpPr>
          <p:cNvPr id="24579" name="Rectangle 3"/>
          <p:cNvSpPr>
            <a:spLocks noGrp="1" noChangeArrowheads="1"/>
          </p:cNvSpPr>
          <p:nvPr>
            <p:ph type="body" idx="1"/>
          </p:nvPr>
        </p:nvSpPr>
        <p:spPr>
          <a:xfrm>
            <a:off x="1173163" y="1752600"/>
            <a:ext cx="7772400" cy="4343400"/>
          </a:xfrm>
        </p:spPr>
        <p:txBody>
          <a:bodyPr/>
          <a:lstStyle/>
          <a:p>
            <a:pPr eaLnBrk="1" hangingPunct="1">
              <a:lnSpc>
                <a:spcPct val="85000"/>
              </a:lnSpc>
            </a:pPr>
            <a:r>
              <a:rPr lang="en-US" sz="2800" dirty="0" smtClean="0">
                <a:latin typeface="Times New Roman" pitchFamily="-65" charset="0"/>
              </a:rPr>
              <a:t>Login with university PID and password </a:t>
            </a:r>
          </a:p>
          <a:p>
            <a:pPr eaLnBrk="1" hangingPunct="1">
              <a:lnSpc>
                <a:spcPct val="85000"/>
              </a:lnSpc>
            </a:pPr>
            <a:r>
              <a:rPr lang="en-US" sz="2800" dirty="0" smtClean="0">
                <a:latin typeface="Times New Roman" pitchFamily="-65" charset="0"/>
              </a:rPr>
              <a:t>Metadata </a:t>
            </a:r>
          </a:p>
          <a:p>
            <a:pPr lvl="1" eaLnBrk="1" hangingPunct="1">
              <a:lnSpc>
                <a:spcPct val="85000"/>
              </a:lnSpc>
            </a:pPr>
            <a:r>
              <a:rPr lang="en-US" sz="2400" dirty="0" smtClean="0">
                <a:latin typeface="Times New Roman" pitchFamily="-65" charset="0"/>
              </a:rPr>
              <a:t>Derived from university records (e.g., Banner and Plan of Study) (2.0)</a:t>
            </a:r>
          </a:p>
          <a:p>
            <a:pPr lvl="1" eaLnBrk="1" hangingPunct="1">
              <a:lnSpc>
                <a:spcPct val="85000"/>
              </a:lnSpc>
            </a:pPr>
            <a:r>
              <a:rPr lang="en-US" sz="2400" dirty="0" smtClean="0">
                <a:latin typeface="Times New Roman" pitchFamily="-65" charset="0"/>
              </a:rPr>
              <a:t>Authors enter: keywords, copyright/permission</a:t>
            </a:r>
          </a:p>
          <a:p>
            <a:pPr eaLnBrk="1" hangingPunct="1">
              <a:lnSpc>
                <a:spcPct val="85000"/>
              </a:lnSpc>
            </a:pPr>
            <a:r>
              <a:rPr lang="en-US" sz="2800" dirty="0" smtClean="0">
                <a:latin typeface="Times New Roman" pitchFamily="-65" charset="0"/>
              </a:rPr>
              <a:t>Author select access level</a:t>
            </a:r>
          </a:p>
          <a:p>
            <a:pPr marL="914400" lvl="1" indent="-457200" eaLnBrk="1" hangingPunct="1">
              <a:lnSpc>
                <a:spcPct val="85000"/>
              </a:lnSpc>
              <a:buFont typeface="+mj-lt"/>
              <a:buAutoNum type="arabicPeriod"/>
            </a:pPr>
            <a:r>
              <a:rPr lang="en-US" sz="2400" dirty="0" smtClean="0">
                <a:latin typeface="Times New Roman" pitchFamily="-65" charset="0"/>
              </a:rPr>
              <a:t>Open access (unrestricted)</a:t>
            </a:r>
          </a:p>
          <a:p>
            <a:pPr marL="914400" lvl="1" indent="-457200" eaLnBrk="1" hangingPunct="1">
              <a:lnSpc>
                <a:spcPct val="85000"/>
              </a:lnSpc>
              <a:buFont typeface="+mj-lt"/>
              <a:buAutoNum type="arabicPeriod"/>
            </a:pPr>
            <a:r>
              <a:rPr lang="en-US" sz="2400" dirty="0" smtClean="0">
                <a:latin typeface="Times New Roman" pitchFamily="-65" charset="0"/>
              </a:rPr>
              <a:t>Originating university community-only (restricted)</a:t>
            </a:r>
          </a:p>
          <a:p>
            <a:pPr marL="914400" lvl="1" indent="-457200" eaLnBrk="1" hangingPunct="1">
              <a:lnSpc>
                <a:spcPct val="85000"/>
              </a:lnSpc>
              <a:buFont typeface="+mj-lt"/>
              <a:buAutoNum type="arabicPeriod"/>
            </a:pPr>
            <a:r>
              <a:rPr lang="en-US" sz="2400" dirty="0" smtClean="0">
                <a:latin typeface="Times New Roman" pitchFamily="-65" charset="0"/>
              </a:rPr>
              <a:t>No access (embargoed/withheld/inaccessible)</a:t>
            </a:r>
          </a:p>
          <a:p>
            <a:pPr marL="914400" lvl="1" indent="-457200" eaLnBrk="1" hangingPunct="1">
              <a:lnSpc>
                <a:spcPct val="85000"/>
              </a:lnSpc>
              <a:buFont typeface="+mj-lt"/>
              <a:buAutoNum type="arabicPeriod"/>
            </a:pPr>
            <a:r>
              <a:rPr lang="en-US" sz="2400" dirty="0" smtClean="0">
                <a:latin typeface="Times New Roman" pitchFamily="-65" charset="0"/>
              </a:rPr>
              <a:t>Mix of the above (for different parts)</a:t>
            </a:r>
          </a:p>
          <a:p>
            <a:pPr eaLnBrk="1" hangingPunct="1">
              <a:lnSpc>
                <a:spcPct val="85000"/>
              </a:lnSpc>
            </a:pPr>
            <a:r>
              <a:rPr lang="en-US" sz="2800" dirty="0" smtClean="0">
                <a:latin typeface="Times New Roman" pitchFamily="-65" charset="0"/>
              </a:rPr>
              <a:t>Faculty: online approval (2.0)</a:t>
            </a:r>
          </a:p>
          <a:p>
            <a:pPr eaLnBrk="1" hangingPunct="1">
              <a:lnSpc>
                <a:spcPct val="85000"/>
              </a:lnSpc>
            </a:pPr>
            <a:endParaRPr lang="en-US" sz="3600" dirty="0" smtClean="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066800" y="457200"/>
            <a:ext cx="7970838" cy="1143000"/>
          </a:xfrm>
        </p:spPr>
        <p:txBody>
          <a:bodyPr/>
          <a:lstStyle/>
          <a:p>
            <a:pPr eaLnBrk="1" hangingPunct="1"/>
            <a:r>
              <a:rPr lang="en-US" sz="3600" dirty="0" smtClean="0"/>
              <a:t>ETD-db: Graduate School</a:t>
            </a:r>
          </a:p>
        </p:txBody>
      </p:sp>
      <p:sp>
        <p:nvSpPr>
          <p:cNvPr id="30723" name="Rectangle 3"/>
          <p:cNvSpPr>
            <a:spLocks noGrp="1" noChangeArrowheads="1"/>
          </p:cNvSpPr>
          <p:nvPr>
            <p:ph type="body" idx="1"/>
          </p:nvPr>
        </p:nvSpPr>
        <p:spPr>
          <a:xfrm>
            <a:off x="1173163" y="1600200"/>
            <a:ext cx="7772400" cy="4495800"/>
          </a:xfrm>
        </p:spPr>
        <p:txBody>
          <a:bodyPr/>
          <a:lstStyle/>
          <a:p>
            <a:pPr eaLnBrk="1" hangingPunct="1"/>
            <a:r>
              <a:rPr lang="en-US" dirty="0" smtClean="0">
                <a:latin typeface="Times New Roman" pitchFamily="-65" charset="0"/>
              </a:rPr>
              <a:t>Processes ETDs submitted by authors</a:t>
            </a:r>
          </a:p>
          <a:p>
            <a:pPr lvl="1" eaLnBrk="1" hangingPunct="1"/>
            <a:r>
              <a:rPr lang="en-US" dirty="0" smtClean="0">
                <a:latin typeface="Times New Roman" pitchFamily="-65" charset="0"/>
              </a:rPr>
              <a:t>Stored on library’s ETD server</a:t>
            </a:r>
          </a:p>
          <a:p>
            <a:pPr eaLnBrk="1" hangingPunct="1"/>
            <a:r>
              <a:rPr lang="en-US" dirty="0" smtClean="0">
                <a:latin typeface="Times New Roman" pitchFamily="-65" charset="0"/>
              </a:rPr>
              <a:t>Graduate School personnel login</a:t>
            </a:r>
          </a:p>
          <a:p>
            <a:pPr lvl="1" eaLnBrk="1" hangingPunct="1"/>
            <a:r>
              <a:rPr lang="en-US" dirty="0" smtClean="0">
                <a:latin typeface="Times New Roman" pitchFamily="-65" charset="0"/>
              </a:rPr>
              <a:t>Access submitted ETDs</a:t>
            </a:r>
          </a:p>
          <a:p>
            <a:pPr lvl="1" eaLnBrk="1" hangingPunct="1"/>
            <a:r>
              <a:rPr lang="en-US" dirty="0" smtClean="0">
                <a:latin typeface="Times New Roman" pitchFamily="-65" charset="0"/>
              </a:rPr>
              <a:t>Email with authors as needed (tracked/audited)</a:t>
            </a:r>
          </a:p>
          <a:p>
            <a:pPr lvl="1" eaLnBrk="1" hangingPunct="1"/>
            <a:r>
              <a:rPr lang="en-US" dirty="0" smtClean="0">
                <a:latin typeface="Times New Roman" pitchFamily="-65" charset="0"/>
              </a:rPr>
              <a:t>Approve ETDs</a:t>
            </a:r>
            <a:endParaRPr lang="en-US" dirty="0">
              <a:latin typeface="Times New Roman" pitchFamily="-65"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066800" y="457200"/>
            <a:ext cx="7970838" cy="1143000"/>
          </a:xfrm>
        </p:spPr>
        <p:txBody>
          <a:bodyPr/>
          <a:lstStyle/>
          <a:p>
            <a:pPr eaLnBrk="1" hangingPunct="1"/>
            <a:r>
              <a:rPr lang="en-US" sz="3600" dirty="0" smtClean="0"/>
              <a:t>ETD-db: Graduate School</a:t>
            </a:r>
          </a:p>
        </p:txBody>
      </p:sp>
      <p:sp>
        <p:nvSpPr>
          <p:cNvPr id="32771" name="Rectangle 3"/>
          <p:cNvSpPr>
            <a:spLocks noGrp="1" noChangeArrowheads="1"/>
          </p:cNvSpPr>
          <p:nvPr>
            <p:ph type="body" idx="1"/>
          </p:nvPr>
        </p:nvSpPr>
        <p:spPr>
          <a:xfrm>
            <a:off x="1173163" y="1600200"/>
            <a:ext cx="7772400" cy="4495800"/>
          </a:xfrm>
        </p:spPr>
        <p:txBody>
          <a:bodyPr/>
          <a:lstStyle/>
          <a:p>
            <a:pPr eaLnBrk="1" hangingPunct="1"/>
            <a:r>
              <a:rPr lang="en-US" dirty="0" smtClean="0">
                <a:latin typeface="Times New Roman" pitchFamily="-65" charset="0"/>
              </a:rPr>
              <a:t>Approving an ETD automatically generates</a:t>
            </a:r>
          </a:p>
          <a:p>
            <a:pPr lvl="1" eaLnBrk="1" hangingPunct="1"/>
            <a:r>
              <a:rPr lang="en-US" dirty="0" smtClean="0">
                <a:latin typeface="Times New Roman" pitchFamily="-65" charset="0"/>
              </a:rPr>
              <a:t>3 email notifications</a:t>
            </a:r>
          </a:p>
          <a:p>
            <a:pPr lvl="2" eaLnBrk="1" hangingPunct="1"/>
            <a:r>
              <a:rPr lang="en-US" dirty="0" smtClean="0">
                <a:latin typeface="Times New Roman" pitchFamily="-65" charset="0"/>
                <a:ea typeface="ＭＳ Ｐゴシック" pitchFamily="-65" charset="-128"/>
              </a:rPr>
              <a:t>Author – Congratulations!</a:t>
            </a:r>
          </a:p>
          <a:p>
            <a:pPr lvl="2" eaLnBrk="1" hangingPunct="1"/>
            <a:r>
              <a:rPr lang="en-US" dirty="0" smtClean="0">
                <a:latin typeface="Times New Roman" pitchFamily="-65" charset="0"/>
                <a:ea typeface="ＭＳ Ｐゴシック" pitchFamily="-65" charset="-128"/>
              </a:rPr>
              <a:t>Committee w/URL</a:t>
            </a:r>
          </a:p>
          <a:p>
            <a:pPr lvl="2" eaLnBrk="1" hangingPunct="1"/>
            <a:r>
              <a:rPr lang="en-US" dirty="0" smtClean="0">
                <a:latin typeface="Times New Roman" pitchFamily="-65" charset="0"/>
                <a:ea typeface="ＭＳ Ｐゴシック" pitchFamily="-65" charset="-128"/>
              </a:rPr>
              <a:t>UMI/</a:t>
            </a:r>
            <a:r>
              <a:rPr lang="en-US" dirty="0" err="1" smtClean="0">
                <a:latin typeface="Times New Roman" pitchFamily="-65" charset="0"/>
                <a:ea typeface="ＭＳ Ｐゴシック" pitchFamily="-65" charset="-128"/>
              </a:rPr>
              <a:t>ProQuest</a:t>
            </a:r>
            <a:r>
              <a:rPr lang="en-US" dirty="0" smtClean="0">
                <a:latin typeface="Times New Roman" pitchFamily="-65" charset="0"/>
                <a:ea typeface="ＭＳ Ｐゴシック" pitchFamily="-65" charset="-128"/>
              </a:rPr>
              <a:t>: author, title, institution, URL </a:t>
            </a:r>
          </a:p>
          <a:p>
            <a:pPr lvl="1" eaLnBrk="1" hangingPunct="1"/>
            <a:r>
              <a:rPr lang="en-US" dirty="0" smtClean="0">
                <a:latin typeface="Times New Roman" pitchFamily="-65" charset="0"/>
              </a:rPr>
              <a:t>Directory/list of ETDs for Library Cataloging</a:t>
            </a:r>
          </a:p>
          <a:p>
            <a:pPr lvl="1" eaLnBrk="1" hangingPunct="1"/>
            <a:r>
              <a:rPr lang="en-US" dirty="0" smtClean="0">
                <a:latin typeface="Times New Roman" pitchFamily="-65" charset="0"/>
              </a:rPr>
              <a:t>Accessible immediately</a:t>
            </a:r>
          </a:p>
          <a:p>
            <a:pPr lvl="2" eaLnBrk="1" hangingPunct="1"/>
            <a:r>
              <a:rPr lang="en-US" dirty="0" smtClean="0">
                <a:latin typeface="Times New Roman" pitchFamily="-65" charset="0"/>
                <a:ea typeface="ＭＳ Ｐゴシック" pitchFamily="-65" charset="-128"/>
              </a:rPr>
              <a:t>Author selected 1 of 4 levels: everyone, university-only, no one, mix of these options</a:t>
            </a:r>
          </a:p>
          <a:p>
            <a:pPr lvl="2" eaLnBrk="1" hangingPunct="1"/>
            <a:r>
              <a:rPr lang="en-US" dirty="0" smtClean="0">
                <a:latin typeface="Times New Roman" pitchFamily="-65" charset="0"/>
              </a:rPr>
              <a:t>Automatically publicly available when temporary period of restricted access expires (2.0)</a:t>
            </a:r>
            <a:endParaRPr lang="en-US" dirty="0" smtClean="0">
              <a:latin typeface="Times New Roman" pitchFamily="-65" charset="0"/>
              <a:ea typeface="ＭＳ Ｐゴシック" pitchFamily="-65" charset="-128"/>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ETD-db 2.0</a:t>
            </a:r>
            <a:endParaRPr lang="en-US" sz="3600" dirty="0"/>
          </a:p>
        </p:txBody>
      </p:sp>
      <p:sp>
        <p:nvSpPr>
          <p:cNvPr id="3" name="Content Placeholder 2"/>
          <p:cNvSpPr>
            <a:spLocks noGrp="1"/>
          </p:cNvSpPr>
          <p:nvPr>
            <p:ph idx="1"/>
          </p:nvPr>
        </p:nvSpPr>
        <p:spPr>
          <a:xfrm>
            <a:off x="1173163" y="1600200"/>
            <a:ext cx="7772400" cy="5105400"/>
          </a:xfrm>
        </p:spPr>
        <p:txBody>
          <a:bodyPr/>
          <a:lstStyle/>
          <a:p>
            <a:r>
              <a:rPr lang="en-US" sz="2400" dirty="0" smtClean="0">
                <a:latin typeface="+mj-lt"/>
              </a:rPr>
              <a:t>Requirements</a:t>
            </a:r>
          </a:p>
          <a:p>
            <a:pPr lvl="1"/>
            <a:r>
              <a:rPr lang="en-US" sz="2400" dirty="0" smtClean="0">
                <a:latin typeface="+mj-lt"/>
              </a:rPr>
              <a:t>Reviewed current ETD workflows</a:t>
            </a:r>
          </a:p>
          <a:p>
            <a:pPr lvl="1"/>
            <a:r>
              <a:rPr lang="en-US" sz="2400" dirty="0" smtClean="0">
                <a:latin typeface="+mj-lt"/>
              </a:rPr>
              <a:t>Interviewed  users (e.g., reviewers, administrators, students)</a:t>
            </a:r>
          </a:p>
          <a:p>
            <a:pPr marL="342900" lvl="1" indent="-342900">
              <a:buClr>
                <a:schemeClr val="accent1"/>
              </a:buClr>
              <a:buSzPct val="80000"/>
              <a:buFont typeface="Wingdings" charset="2"/>
              <a:buChar char="■"/>
            </a:pPr>
            <a:r>
              <a:rPr lang="en-US" sz="2400" dirty="0" smtClean="0">
                <a:latin typeface="+mj-lt"/>
              </a:rPr>
              <a:t>Chose Ruby on Rails</a:t>
            </a:r>
          </a:p>
          <a:p>
            <a:pPr marL="742950" lvl="2" indent="-342900">
              <a:buClr>
                <a:schemeClr val="accent1"/>
              </a:buClr>
              <a:buSzPct val="80000"/>
              <a:buFont typeface="Wingdings" charset="2"/>
              <a:buChar char="■"/>
            </a:pPr>
            <a:r>
              <a:rPr lang="en-US" dirty="0" smtClean="0">
                <a:latin typeface="+mj-lt"/>
              </a:rPr>
              <a:t>Free, open source software</a:t>
            </a:r>
          </a:p>
          <a:p>
            <a:pPr marL="742950" lvl="2" indent="-342900">
              <a:buClr>
                <a:schemeClr val="accent1"/>
              </a:buClr>
              <a:buSzPct val="80000"/>
              <a:buFont typeface="Wingdings" charset="2"/>
              <a:buChar char="■"/>
            </a:pPr>
            <a:r>
              <a:rPr lang="en-US" dirty="0" smtClean="0">
                <a:latin typeface="+mj-lt"/>
              </a:rPr>
              <a:t>Web applications</a:t>
            </a:r>
          </a:p>
          <a:p>
            <a:pPr marL="742950" lvl="2" indent="-342900">
              <a:buClr>
                <a:schemeClr val="accent1"/>
              </a:buClr>
              <a:buSzPct val="80000"/>
              <a:buFont typeface="Wingdings" charset="2"/>
              <a:buChar char="■"/>
            </a:pPr>
            <a:r>
              <a:rPr lang="en-US" dirty="0" smtClean="0">
                <a:latin typeface="+mj-lt"/>
              </a:rPr>
              <a:t>Any database application, Any server</a:t>
            </a:r>
          </a:p>
          <a:p>
            <a:pPr marL="742950" lvl="2" indent="-342900">
              <a:buClr>
                <a:schemeClr val="accent1"/>
              </a:buClr>
              <a:buSzPct val="80000"/>
              <a:buFont typeface="Wingdings" charset="2"/>
              <a:buChar char="■"/>
            </a:pPr>
            <a:r>
              <a:rPr lang="en-US" dirty="0" smtClean="0">
                <a:latin typeface="+mj-lt"/>
              </a:rPr>
              <a:t>More reliable and secure</a:t>
            </a:r>
          </a:p>
          <a:p>
            <a:pPr marL="742950" lvl="2" indent="-342900">
              <a:buClr>
                <a:schemeClr val="accent1"/>
              </a:buClr>
              <a:buSzPct val="80000"/>
              <a:buFont typeface="Wingdings" charset="2"/>
              <a:buChar char="■"/>
            </a:pPr>
            <a:r>
              <a:rPr lang="en-US" dirty="0" smtClean="0">
                <a:latin typeface="+mj-lt"/>
              </a:rPr>
              <a:t>Enhanced ETD-db 1.0 features (e.g., workflow, automatic notifications, OAI-PMH, etc.)</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563562"/>
          </a:xfrm>
        </p:spPr>
        <p:txBody>
          <a:bodyPr vert="horz" lIns="91440" tIns="45720" rIns="91440" bIns="45720" rtlCol="0" anchor="ctr">
            <a:normAutofit fontScale="90000"/>
          </a:bodyPr>
          <a:lstStyle/>
          <a:p>
            <a:r>
              <a:rPr lang="en-US" dirty="0" smtClean="0"/>
              <a:t>Discussion</a:t>
            </a:r>
            <a:endParaRPr lang="en-US" dirty="0"/>
          </a:p>
        </p:txBody>
      </p:sp>
      <p:sp>
        <p:nvSpPr>
          <p:cNvPr id="5" name="Content Placeholder 4"/>
          <p:cNvSpPr>
            <a:spLocks noGrp="1"/>
          </p:cNvSpPr>
          <p:nvPr>
            <p:ph idx="1"/>
          </p:nvPr>
        </p:nvSpPr>
        <p:spPr/>
        <p:txBody>
          <a:bodyPr/>
          <a:lstStyle/>
          <a:p>
            <a:endParaRPr lang="en-US" dirty="0"/>
          </a:p>
        </p:txBody>
      </p:sp>
      <p:graphicFrame>
        <p:nvGraphicFramePr>
          <p:cNvPr id="45061" name="Object 5"/>
          <p:cNvGraphicFramePr>
            <a:graphicFrameLocks noChangeAspect="1"/>
          </p:cNvGraphicFramePr>
          <p:nvPr/>
        </p:nvGraphicFramePr>
        <p:xfrm>
          <a:off x="0" y="0"/>
          <a:ext cx="9165831" cy="6858000"/>
        </p:xfrm>
        <a:graphic>
          <a:graphicData uri="http://schemas.openxmlformats.org/presentationml/2006/ole">
            <mc:AlternateContent xmlns:mc="http://schemas.openxmlformats.org/markup-compatibility/2006">
              <mc:Choice xmlns:v="urn:schemas-microsoft-com:vml" Requires="v">
                <p:oleObj spid="_x0000_s45075" name="Worksheet" r:id="rId5" imgW="7340600" imgH="4699000" progId="Excel.Sheet.12">
                  <p:embed/>
                </p:oleObj>
              </mc:Choice>
              <mc:Fallback>
                <p:oleObj name="Worksheet" r:id="rId5" imgW="7340600" imgH="4699000" progId="Excel.Sheet.12">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6583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066800" y="457200"/>
            <a:ext cx="7970838" cy="1143000"/>
          </a:xfrm>
        </p:spPr>
        <p:txBody>
          <a:bodyPr/>
          <a:lstStyle/>
          <a:p>
            <a:pPr eaLnBrk="1" hangingPunct="1"/>
            <a:r>
              <a:rPr lang="en-US" sz="3600" dirty="0" smtClean="0"/>
              <a:t>VT handling of ETDs now</a:t>
            </a:r>
          </a:p>
        </p:txBody>
      </p:sp>
      <p:sp>
        <p:nvSpPr>
          <p:cNvPr id="30723" name="Rectangle 3"/>
          <p:cNvSpPr>
            <a:spLocks noGrp="1" noChangeArrowheads="1"/>
          </p:cNvSpPr>
          <p:nvPr>
            <p:ph type="body" idx="1"/>
          </p:nvPr>
        </p:nvSpPr>
        <p:spPr>
          <a:xfrm>
            <a:off x="1173163" y="1600200"/>
            <a:ext cx="7772400" cy="4495800"/>
          </a:xfrm>
        </p:spPr>
        <p:txBody>
          <a:bodyPr/>
          <a:lstStyle/>
          <a:p>
            <a:pPr eaLnBrk="1" hangingPunct="1"/>
            <a:r>
              <a:rPr lang="en-US" dirty="0" smtClean="0">
                <a:latin typeface="Times New Roman" pitchFamily="-65" charset="0"/>
              </a:rPr>
              <a:t>Scanning old works: BTDs</a:t>
            </a:r>
          </a:p>
          <a:p>
            <a:pPr eaLnBrk="1" hangingPunct="1"/>
            <a:r>
              <a:rPr lang="en-US" dirty="0" smtClean="0">
                <a:latin typeface="Times New Roman" pitchFamily="-65" charset="0"/>
              </a:rPr>
              <a:t>Doctoral Dissertations: 8879</a:t>
            </a:r>
            <a:endParaRPr lang="en-US" dirty="0">
              <a:latin typeface="Times New Roman" pitchFamily="-65" charset="0"/>
            </a:endParaRPr>
          </a:p>
          <a:p>
            <a:pPr eaLnBrk="1" hangingPunct="1"/>
            <a:r>
              <a:rPr lang="en-US" dirty="0">
                <a:latin typeface="Times New Roman" pitchFamily="-65" charset="0"/>
              </a:rPr>
              <a:t>Masters' </a:t>
            </a:r>
            <a:r>
              <a:rPr lang="en-US" dirty="0" smtClean="0">
                <a:latin typeface="Times New Roman" pitchFamily="-65" charset="0"/>
              </a:rPr>
              <a:t>Theses: 13548</a:t>
            </a:r>
          </a:p>
          <a:p>
            <a:pPr eaLnBrk="1" hangingPunct="1"/>
            <a:r>
              <a:rPr lang="en-US" dirty="0" smtClean="0">
                <a:latin typeface="Times New Roman" pitchFamily="-65" charset="0"/>
              </a:rPr>
              <a:t>IR </a:t>
            </a:r>
            <a:r>
              <a:rPr lang="en-US" dirty="0">
                <a:latin typeface="Times New Roman" pitchFamily="-65" charset="0"/>
              </a:rPr>
              <a:t>local: http://</a:t>
            </a:r>
            <a:r>
              <a:rPr lang="en-US" dirty="0" err="1">
                <a:latin typeface="Times New Roman" pitchFamily="-65" charset="0"/>
              </a:rPr>
              <a:t>vtechworks.lib.vt.edu</a:t>
            </a:r>
            <a:r>
              <a:rPr lang="en-US" dirty="0">
                <a:latin typeface="Times New Roman" pitchFamily="-65" charset="0"/>
              </a:rPr>
              <a:t>/handle/10919/5534</a:t>
            </a:r>
          </a:p>
          <a:p>
            <a:pPr eaLnBrk="1" hangingPunct="1"/>
            <a:r>
              <a:rPr lang="en-US" dirty="0" smtClean="0">
                <a:latin typeface="Times New Roman" pitchFamily="-65" charset="0"/>
              </a:rPr>
              <a:t>IR </a:t>
            </a:r>
            <a:r>
              <a:rPr lang="en-US" dirty="0">
                <a:latin typeface="Times New Roman" pitchFamily="-65" charset="0"/>
              </a:rPr>
              <a:t>individuals: http://</a:t>
            </a:r>
            <a:r>
              <a:rPr lang="en-US" dirty="0" err="1">
                <a:latin typeface="Times New Roman" pitchFamily="-65" charset="0"/>
              </a:rPr>
              <a:t>vtechworks.lib.vt.edu</a:t>
            </a:r>
            <a:r>
              <a:rPr lang="en-US" dirty="0">
                <a:latin typeface="Times New Roman" pitchFamily="-65" charset="0"/>
              </a:rPr>
              <a:t>/handle/10919/18725 </a:t>
            </a:r>
          </a:p>
          <a:p>
            <a:pPr eaLnBrk="1" hangingPunct="1"/>
            <a:r>
              <a:rPr lang="en-US" dirty="0" smtClean="0">
                <a:latin typeface="Times New Roman" pitchFamily="-65" charset="0"/>
              </a:rPr>
              <a:t>CS: http</a:t>
            </a:r>
            <a:r>
              <a:rPr lang="en-US" dirty="0">
                <a:latin typeface="Times New Roman" pitchFamily="-65" charset="0"/>
              </a:rPr>
              <a:t>://</a:t>
            </a:r>
            <a:r>
              <a:rPr lang="en-US" dirty="0" err="1">
                <a:latin typeface="Times New Roman" pitchFamily="-65" charset="0"/>
              </a:rPr>
              <a:t>dopey.cs.vt.edu</a:t>
            </a:r>
            <a:r>
              <a:rPr lang="en-US" dirty="0">
                <a:latin typeface="Times New Roman" pitchFamily="-65" charset="0"/>
              </a:rPr>
              <a:t>/</a:t>
            </a:r>
            <a:r>
              <a:rPr lang="en-US" dirty="0" err="1">
                <a:latin typeface="Times New Roman" pitchFamily="-65" charset="0"/>
              </a:rPr>
              <a:t>etd</a:t>
            </a:r>
            <a:r>
              <a:rPr lang="en-US" dirty="0">
                <a:latin typeface="Times New Roman" pitchFamily="-65" charset="0"/>
              </a:rPr>
              <a:t>/</a:t>
            </a:r>
            <a:r>
              <a:rPr lang="en-US" dirty="0" err="1">
                <a:latin typeface="Times New Roman" pitchFamily="-65" charset="0"/>
              </a:rPr>
              <a:t>about.php</a:t>
            </a:r>
            <a:endParaRPr lang="en-US" dirty="0" smtClean="0">
              <a:latin typeface="Times New Roman" pitchFamily="-65" charset="0"/>
            </a:endParaRPr>
          </a:p>
        </p:txBody>
      </p:sp>
    </p:spTree>
    <p:extLst>
      <p:ext uri="{BB962C8B-B14F-4D97-AF65-F5344CB8AC3E}">
        <p14:creationId xmlns:p14="http://schemas.microsoft.com/office/powerpoint/2010/main" val="170602506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4-07-18 at 8.44.2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1644417"/>
            <a:ext cx="9144000" cy="5213583"/>
          </a:xfrm>
          <a:prstGeom prst="rect">
            <a:avLst/>
          </a:prstGeom>
        </p:spPr>
      </p:pic>
      <p:pic>
        <p:nvPicPr>
          <p:cNvPr id="6" name="Picture 5" descr="Screen Shot 2014-07-18 at 8.44.1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0"/>
            <a:ext cx="4972818" cy="1663700"/>
          </a:xfrm>
          <a:prstGeom prst="rect">
            <a:avLst/>
          </a:prstGeom>
        </p:spPr>
      </p:pic>
    </p:spTree>
    <p:extLst>
      <p:ext uri="{BB962C8B-B14F-4D97-AF65-F5344CB8AC3E}">
        <p14:creationId xmlns:p14="http://schemas.microsoft.com/office/powerpoint/2010/main" val="485708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467600" cy="609600"/>
          </a:xfrm>
        </p:spPr>
        <p:txBody>
          <a:bodyPr>
            <a:normAutofit fontScale="90000"/>
          </a:bodyPr>
          <a:lstStyle/>
          <a:p>
            <a:r>
              <a:rPr lang="en-US" sz="3600" dirty="0" smtClean="0"/>
              <a:t>Conclusion &amp; Future Work on ETD-</a:t>
            </a:r>
            <a:r>
              <a:rPr lang="en-US" sz="3600" dirty="0" err="1" smtClean="0"/>
              <a:t>db</a:t>
            </a:r>
            <a:endParaRPr lang="en-US" sz="3600" dirty="0"/>
          </a:p>
        </p:txBody>
      </p:sp>
      <p:sp>
        <p:nvSpPr>
          <p:cNvPr id="3" name="Content Placeholder 2"/>
          <p:cNvSpPr>
            <a:spLocks noGrp="1"/>
          </p:cNvSpPr>
          <p:nvPr>
            <p:ph idx="1"/>
          </p:nvPr>
        </p:nvSpPr>
        <p:spPr>
          <a:xfrm>
            <a:off x="1066800" y="1447800"/>
            <a:ext cx="8077200" cy="5334000"/>
          </a:xfrm>
        </p:spPr>
        <p:txBody>
          <a:bodyPr>
            <a:noAutofit/>
          </a:bodyPr>
          <a:lstStyle/>
          <a:p>
            <a:r>
              <a:rPr lang="en-US" sz="2400" dirty="0" smtClean="0"/>
              <a:t>Improved reliability and security</a:t>
            </a:r>
          </a:p>
          <a:p>
            <a:pPr lvl="1"/>
            <a:r>
              <a:rPr lang="en-US" sz="2400" dirty="0" smtClean="0"/>
              <a:t>Fine-grained access control, increased audit logging</a:t>
            </a:r>
          </a:p>
          <a:p>
            <a:pPr lvl="1"/>
            <a:r>
              <a:rPr lang="en-US" sz="2400" dirty="0" smtClean="0"/>
              <a:t>Eliminate inconsistencies between file structure and database, and between contents and metadata </a:t>
            </a:r>
          </a:p>
          <a:p>
            <a:pPr lvl="1"/>
            <a:r>
              <a:rPr lang="en-US" sz="2400" dirty="0" smtClean="0"/>
              <a:t>More reliable content management, content integrity, version control</a:t>
            </a:r>
          </a:p>
          <a:p>
            <a:pPr lvl="1"/>
            <a:endParaRPr lang="en-US" sz="2400" dirty="0" smtClean="0"/>
          </a:p>
          <a:p>
            <a:r>
              <a:rPr lang="en-US" sz="2400" dirty="0" smtClean="0"/>
              <a:t>Plans and Future Work </a:t>
            </a:r>
          </a:p>
          <a:p>
            <a:pPr lvl="1"/>
            <a:r>
              <a:rPr lang="en-US" sz="2400" dirty="0" smtClean="0"/>
              <a:t>Access and integrate Banner system</a:t>
            </a:r>
          </a:p>
          <a:p>
            <a:pPr lvl="1"/>
            <a:r>
              <a:rPr lang="en-US" sz="2400" dirty="0" smtClean="0"/>
              <a:t>Implement audit logging and provenance,  import and export</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z="4000" dirty="0" smtClean="0"/>
              <a:t>For More Information</a:t>
            </a:r>
          </a:p>
        </p:txBody>
      </p:sp>
      <p:sp>
        <p:nvSpPr>
          <p:cNvPr id="36867" name="Content Placeholder 2"/>
          <p:cNvSpPr>
            <a:spLocks noGrp="1"/>
          </p:cNvSpPr>
          <p:nvPr>
            <p:ph idx="1"/>
          </p:nvPr>
        </p:nvSpPr>
        <p:spPr>
          <a:xfrm>
            <a:off x="1173163" y="1676400"/>
            <a:ext cx="7772400" cy="4419600"/>
          </a:xfrm>
        </p:spPr>
        <p:txBody>
          <a:bodyPr/>
          <a:lstStyle/>
          <a:p>
            <a:endParaRPr lang="en-US" dirty="0" smtClean="0">
              <a:latin typeface="+mj-lt"/>
            </a:endParaRPr>
          </a:p>
          <a:p>
            <a:r>
              <a:rPr lang="en-US" dirty="0" smtClean="0">
                <a:latin typeface="+mj-lt"/>
              </a:rPr>
              <a:t>Updates: http://scholar.lib.vt.edu/theses</a:t>
            </a:r>
          </a:p>
          <a:p>
            <a:r>
              <a:rPr lang="en-US" dirty="0" smtClean="0">
                <a:latin typeface="+mj-lt"/>
              </a:rPr>
              <a:t>Email: ETD-db@scholar.lib.vt.edu</a:t>
            </a:r>
          </a:p>
          <a:p>
            <a:endParaRPr lang="en-US" dirty="0" smtClean="0">
              <a:latin typeface="+mj-lt"/>
            </a:endParaRPr>
          </a:p>
          <a:p>
            <a:r>
              <a:rPr lang="en-US" dirty="0" smtClean="0">
                <a:latin typeface="+mj-lt"/>
              </a:rPr>
              <a:t>Comment and/or Questions?</a:t>
            </a:r>
          </a:p>
          <a:p>
            <a:r>
              <a:rPr lang="en-US" dirty="0" smtClean="0">
                <a:latin typeface="+mj-lt"/>
              </a:rPr>
              <a:t>Collin Brittle, rotated8@vt.edu</a:t>
            </a:r>
          </a:p>
          <a:p>
            <a:r>
              <a:rPr lang="en-US" dirty="0" smtClean="0">
                <a:latin typeface="+mj-lt"/>
              </a:rPr>
              <a:t>Gail McMillan, gailmac@vt.edu</a:t>
            </a:r>
          </a:p>
          <a:p>
            <a:r>
              <a:rPr lang="en-US" dirty="0" smtClean="0">
                <a:latin typeface="+mj-lt"/>
              </a:rPr>
              <a:t>Ed Fox, </a:t>
            </a:r>
            <a:r>
              <a:rPr lang="en-US" dirty="0" err="1" smtClean="0">
                <a:latin typeface="+mj-lt"/>
              </a:rPr>
              <a:t>fox@vt.edu</a:t>
            </a:r>
            <a:endParaRPr lang="en-US" dirty="0" smtClean="0">
              <a:latin typeface="+mj-lt"/>
            </a:endParaRPr>
          </a:p>
          <a:p>
            <a:endParaRPr lang="en-US" dirty="0" smtClean="0">
              <a:latin typeface="Times New Roman" pitchFamily="-65"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ETD submission systems</a:t>
            </a:r>
          </a:p>
          <a:p>
            <a:r>
              <a:rPr lang="en-US" dirty="0" smtClean="0"/>
              <a:t>ETD-</a:t>
            </a:r>
            <a:r>
              <a:rPr lang="en-US" dirty="0" err="1" smtClean="0"/>
              <a:t>db</a:t>
            </a:r>
            <a:r>
              <a:rPr lang="en-US" dirty="0" smtClean="0"/>
              <a:t> 1.0</a:t>
            </a:r>
          </a:p>
          <a:p>
            <a:r>
              <a:rPr lang="en-US" dirty="0" smtClean="0"/>
              <a:t>Steps to extend ETD-</a:t>
            </a:r>
            <a:r>
              <a:rPr lang="en-US" dirty="0" err="1" smtClean="0"/>
              <a:t>db</a:t>
            </a:r>
            <a:endParaRPr lang="en-US" dirty="0" smtClean="0"/>
          </a:p>
          <a:p>
            <a:r>
              <a:rPr lang="en-US" dirty="0" smtClean="0"/>
              <a:t>ETD-</a:t>
            </a:r>
            <a:r>
              <a:rPr lang="en-US" dirty="0" err="1" smtClean="0"/>
              <a:t>db</a:t>
            </a:r>
            <a:r>
              <a:rPr lang="en-US" dirty="0" smtClean="0"/>
              <a:t> 2.0</a:t>
            </a:r>
          </a:p>
          <a:p>
            <a:r>
              <a:rPr lang="en-US" dirty="0" smtClean="0"/>
              <a:t>Contact information</a:t>
            </a:r>
            <a:endParaRPr lang="en-US" dirty="0"/>
          </a:p>
        </p:txBody>
      </p:sp>
    </p:spTree>
    <p:extLst>
      <p:ext uri="{BB962C8B-B14F-4D97-AF65-F5344CB8AC3E}">
        <p14:creationId xmlns:p14="http://schemas.microsoft.com/office/powerpoint/2010/main" val="314817424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ETD Submission Systems</a:t>
            </a:r>
            <a:endParaRPr lang="en-US" dirty="0"/>
          </a:p>
        </p:txBody>
      </p:sp>
      <p:sp>
        <p:nvSpPr>
          <p:cNvPr id="3" name="Content Placeholder 2"/>
          <p:cNvSpPr>
            <a:spLocks noGrp="1"/>
          </p:cNvSpPr>
          <p:nvPr>
            <p:ph idx="1"/>
          </p:nvPr>
        </p:nvSpPr>
        <p:spPr/>
        <p:txBody>
          <a:bodyPr/>
          <a:lstStyle/>
          <a:p>
            <a:r>
              <a:rPr lang="en-US" sz="2800" dirty="0" smtClean="0"/>
              <a:t>Earliest was ETD-</a:t>
            </a:r>
            <a:r>
              <a:rPr lang="en-US" sz="2800" dirty="0" err="1" smtClean="0"/>
              <a:t>db</a:t>
            </a:r>
            <a:endParaRPr lang="en-US" sz="2800" dirty="0" smtClean="0"/>
          </a:p>
          <a:p>
            <a:pPr lvl="1"/>
            <a:r>
              <a:rPr lang="en-US" sz="2400" dirty="0" smtClean="0"/>
              <a:t>Adapted in many sites, e.g., TEDE </a:t>
            </a:r>
            <a:r>
              <a:rPr lang="en-US" sz="2400" smtClean="0"/>
              <a:t>in Brazil</a:t>
            </a:r>
            <a:endParaRPr lang="en-US" sz="2400" dirty="0" smtClean="0"/>
          </a:p>
          <a:p>
            <a:r>
              <a:rPr lang="en-US" sz="2800" dirty="0" smtClean="0"/>
              <a:t>Many now are integrated into an institutional repository, e.g., </a:t>
            </a:r>
            <a:r>
              <a:rPr lang="en-US" sz="2800" dirty="0" err="1" smtClean="0"/>
              <a:t>Dspace</a:t>
            </a:r>
            <a:endParaRPr lang="en-US" sz="2800" dirty="0" smtClean="0"/>
          </a:p>
          <a:p>
            <a:r>
              <a:rPr lang="en-US" sz="2800" dirty="0"/>
              <a:t>ETD Drop: http://</a:t>
            </a:r>
            <a:r>
              <a:rPr lang="en-US" sz="2800" dirty="0" err="1"/>
              <a:t>etd-</a:t>
            </a:r>
            <a:r>
              <a:rPr lang="en-US" sz="2800" dirty="0" err="1" smtClean="0"/>
              <a:t>drop.readthedocs.org</a:t>
            </a:r>
            <a:endParaRPr lang="en-US" sz="2800" dirty="0" smtClean="0"/>
          </a:p>
          <a:p>
            <a:r>
              <a:rPr lang="en-US" sz="2800" dirty="0" smtClean="0"/>
              <a:t>2013 poster by Stephanie </a:t>
            </a:r>
            <a:r>
              <a:rPr lang="en-US" sz="2800" dirty="0" err="1" smtClean="0"/>
              <a:t>Larrison</a:t>
            </a:r>
            <a:endParaRPr lang="en-US" sz="2800" dirty="0" smtClean="0"/>
          </a:p>
          <a:p>
            <a:pPr lvl="1"/>
            <a:r>
              <a:rPr lang="en-US" dirty="0" smtClean="0"/>
              <a:t>https</a:t>
            </a:r>
            <a:r>
              <a:rPr lang="en-US" dirty="0"/>
              <a:t>://conferences.tdl.org/tcdl/index.php/TCDL/TCDL2013/paper/viewFile/572/</a:t>
            </a:r>
            <a:r>
              <a:rPr lang="en-US" dirty="0" smtClean="0"/>
              <a:t>264</a:t>
            </a:r>
            <a:br>
              <a:rPr lang="en-US" dirty="0" smtClean="0"/>
            </a:br>
            <a:r>
              <a:rPr lang="en-US" dirty="0" smtClean="0"/>
              <a:t>also </a:t>
            </a:r>
            <a:r>
              <a:rPr lang="en-US" dirty="0"/>
              <a:t>lists: Vireo, ETD Admin, </a:t>
            </a:r>
            <a:r>
              <a:rPr lang="en-US" dirty="0" err="1"/>
              <a:t>EPrints</a:t>
            </a:r>
            <a:r>
              <a:rPr lang="en-US" dirty="0"/>
              <a:t>, Digital Commons, and </a:t>
            </a:r>
            <a:r>
              <a:rPr lang="en-US" dirty="0" err="1"/>
              <a:t>Jarrow</a:t>
            </a:r>
            <a:endParaRPr lang="en-US" dirty="0"/>
          </a:p>
        </p:txBody>
      </p:sp>
    </p:spTree>
    <p:extLst>
      <p:ext uri="{BB962C8B-B14F-4D97-AF65-F5344CB8AC3E}">
        <p14:creationId xmlns:p14="http://schemas.microsoft.com/office/powerpoint/2010/main" val="7667535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066800" y="457200"/>
            <a:ext cx="7970838" cy="1143000"/>
          </a:xfrm>
        </p:spPr>
        <p:txBody>
          <a:bodyPr/>
          <a:lstStyle/>
          <a:p>
            <a:pPr algn="ctr" eaLnBrk="1" hangingPunct="1"/>
            <a:r>
              <a:rPr lang="en-US" sz="3600" dirty="0" smtClean="0"/>
              <a:t>ETD-db is free to NDLTD members</a:t>
            </a:r>
            <a:br>
              <a:rPr lang="en-US" sz="3600" dirty="0" smtClean="0"/>
            </a:br>
            <a:r>
              <a:rPr lang="en-US" sz="3600" dirty="0" smtClean="0">
                <a:solidFill>
                  <a:srgbClr val="0000FF"/>
                </a:solidFill>
                <a:latin typeface="Times New Roman" pitchFamily="-65" charset="0"/>
              </a:rPr>
              <a:t>http://scholar.lib.vt.edu/ETD-db</a:t>
            </a:r>
            <a:endParaRPr lang="en-US" sz="3600" dirty="0" smtClean="0">
              <a:solidFill>
                <a:srgbClr val="0000FF"/>
              </a:solidFill>
            </a:endParaRPr>
          </a:p>
        </p:txBody>
      </p:sp>
      <p:sp>
        <p:nvSpPr>
          <p:cNvPr id="34819" name="Rectangle 3"/>
          <p:cNvSpPr>
            <a:spLocks noGrp="1" noChangeArrowheads="1"/>
          </p:cNvSpPr>
          <p:nvPr>
            <p:ph type="body" idx="1"/>
          </p:nvPr>
        </p:nvSpPr>
        <p:spPr>
          <a:xfrm>
            <a:off x="1173163" y="1828800"/>
            <a:ext cx="7772400" cy="4267200"/>
          </a:xfrm>
        </p:spPr>
        <p:txBody>
          <a:bodyPr/>
          <a:lstStyle/>
          <a:p>
            <a:pPr eaLnBrk="1" hangingPunct="1"/>
            <a:r>
              <a:rPr lang="en-US" dirty="0" smtClean="0">
                <a:latin typeface="Times New Roman" pitchFamily="-65" charset="0"/>
              </a:rPr>
              <a:t>Original version</a:t>
            </a:r>
          </a:p>
          <a:p>
            <a:pPr lvl="1" eaLnBrk="1" hangingPunct="1"/>
            <a:r>
              <a:rPr lang="en-US" dirty="0" smtClean="0">
                <a:latin typeface="Times New Roman" pitchFamily="-65" charset="0"/>
              </a:rPr>
              <a:t>Authors enter their own metadata</a:t>
            </a:r>
          </a:p>
          <a:p>
            <a:pPr lvl="1" eaLnBrk="1" hangingPunct="1"/>
            <a:r>
              <a:rPr lang="en-US" dirty="0" smtClean="0">
                <a:latin typeface="Times New Roman" pitchFamily="-65" charset="0"/>
              </a:rPr>
              <a:t>ETD database: workflow, processing</a:t>
            </a:r>
          </a:p>
          <a:p>
            <a:pPr lvl="1" eaLnBrk="1" hangingPunct="1"/>
            <a:r>
              <a:rPr lang="en-US" dirty="0" smtClean="0">
                <a:latin typeface="Times New Roman" pitchFamily="-65" charset="0"/>
              </a:rPr>
              <a:t>ETD server: provides access</a:t>
            </a:r>
          </a:p>
          <a:p>
            <a:pPr lvl="2" eaLnBrk="1" hangingPunct="1"/>
            <a:r>
              <a:rPr lang="en-US" sz="2800" dirty="0" smtClean="0">
                <a:latin typeface="Times New Roman" pitchFamily="-65" charset="0"/>
              </a:rPr>
              <a:t>Cataloging</a:t>
            </a:r>
          </a:p>
          <a:p>
            <a:pPr lvl="2" eaLnBrk="1" hangingPunct="1"/>
            <a:r>
              <a:rPr lang="en-US" sz="2800" dirty="0" smtClean="0">
                <a:latin typeface="Times New Roman" pitchFamily="-65" charset="0"/>
              </a:rPr>
              <a:t>Backups</a:t>
            </a:r>
          </a:p>
          <a:p>
            <a:pPr lvl="2" eaLnBrk="1" hangingPunct="1"/>
            <a:r>
              <a:rPr lang="en-US" sz="2800" dirty="0" smtClean="0">
                <a:latin typeface="Times New Roman" pitchFamily="-65" charset="0"/>
              </a:rPr>
              <a:t>Preservation</a:t>
            </a:r>
          </a:p>
          <a:p>
            <a:pPr eaLnBrk="1" hangingPunct="1"/>
            <a:r>
              <a:rPr lang="en-US" dirty="0" smtClean="0">
                <a:latin typeface="Times New Roman" pitchFamily="-65" charset="0"/>
              </a:rPr>
              <a:t>Extension: ETD-db 2.0</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2EE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ETDdbHomepage.tiff"/>
          <p:cNvPicPr>
            <a:picLocks noGrp="1" noChangeAspect="1"/>
          </p:cNvPicPr>
          <p:nvPr>
            <p:ph idx="1"/>
          </p:nvPr>
        </p:nvPicPr>
        <p:blipFill>
          <a:blip r:embed="rId3"/>
          <a:srcRect l="-30671" r="-30671"/>
          <a:stretch>
            <a:fillRect/>
          </a:stretch>
        </p:blipFill>
        <p:spPr>
          <a:xfrm>
            <a:off x="-1828800" y="0"/>
            <a:ext cx="12954000" cy="6858000"/>
          </a:xfr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amsonetd@vthp.tiff"/>
          <p:cNvPicPr>
            <a:picLocks noChangeAspect="1"/>
          </p:cNvPicPr>
          <p:nvPr/>
        </p:nvPicPr>
        <p:blipFill>
          <a:blip r:embed="rId3"/>
          <a:stretch>
            <a:fillRect/>
          </a:stretch>
        </p:blipFill>
        <p:spPr>
          <a:xfrm>
            <a:off x="0" y="1"/>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173163" y="457200"/>
            <a:ext cx="7772400" cy="838200"/>
          </a:xfrm>
        </p:spPr>
        <p:txBody>
          <a:bodyPr/>
          <a:lstStyle/>
          <a:p>
            <a:r>
              <a:rPr lang="en-US" sz="4000" dirty="0" smtClean="0"/>
              <a:t>ETD-db 1.0</a:t>
            </a:r>
          </a:p>
        </p:txBody>
      </p:sp>
      <p:sp>
        <p:nvSpPr>
          <p:cNvPr id="3" name="내용 개체 틀 2"/>
          <p:cNvSpPr>
            <a:spLocks noGrp="1"/>
          </p:cNvSpPr>
          <p:nvPr>
            <p:ph idx="1"/>
          </p:nvPr>
        </p:nvSpPr>
        <p:spPr>
          <a:xfrm>
            <a:off x="1066800" y="1524000"/>
            <a:ext cx="7924800" cy="4602163"/>
          </a:xfrm>
        </p:spPr>
        <p:txBody>
          <a:bodyPr>
            <a:noAutofit/>
          </a:bodyPr>
          <a:lstStyle/>
          <a:p>
            <a:r>
              <a:rPr lang="en-US" sz="3000" dirty="0" smtClean="0">
                <a:latin typeface="+mj-lt"/>
              </a:rPr>
              <a:t>Workflow: submit, manage, search, browse</a:t>
            </a:r>
          </a:p>
          <a:p>
            <a:r>
              <a:rPr lang="en-US" sz="3000" dirty="0" smtClean="0">
                <a:latin typeface="+mj-lt"/>
              </a:rPr>
              <a:t>1995/97: James Powell, 1998/2001 Tony Atkins</a:t>
            </a:r>
          </a:p>
          <a:p>
            <a:pPr lvl="1"/>
            <a:r>
              <a:rPr lang="en-US" dirty="0" smtClean="0">
                <a:latin typeface="+mj-lt"/>
              </a:rPr>
              <a:t>Technical Directors, VT Digital Library and Archives</a:t>
            </a:r>
          </a:p>
          <a:p>
            <a:r>
              <a:rPr lang="en-US" sz="3000" dirty="0" smtClean="0">
                <a:latin typeface="+mj-lt"/>
              </a:rPr>
              <a:t>Web applications, Perl, </a:t>
            </a:r>
            <a:r>
              <a:rPr lang="en-US" sz="3000" dirty="0" err="1" smtClean="0">
                <a:latin typeface="+mj-lt"/>
              </a:rPr>
              <a:t>MySQL</a:t>
            </a:r>
            <a:endParaRPr lang="en-US" sz="3000" dirty="0" smtClean="0">
              <a:latin typeface="+mj-lt"/>
            </a:endParaRPr>
          </a:p>
          <a:p>
            <a:r>
              <a:rPr lang="en-US" sz="3000" dirty="0" smtClean="0">
                <a:latin typeface="+mj-lt"/>
              </a:rPr>
              <a:t>Improvements suggested by</a:t>
            </a:r>
          </a:p>
          <a:p>
            <a:pPr lvl="1"/>
            <a:r>
              <a:rPr lang="en-US" dirty="0" smtClean="0">
                <a:latin typeface="+mj-lt"/>
              </a:rPr>
              <a:t>Stakeholders (e.g., system </a:t>
            </a:r>
            <a:r>
              <a:rPr lang="en-US" dirty="0" err="1" smtClean="0">
                <a:latin typeface="+mj-lt"/>
              </a:rPr>
              <a:t>admins</a:t>
            </a:r>
            <a:r>
              <a:rPr lang="en-US" dirty="0" smtClean="0">
                <a:latin typeface="+mj-lt"/>
              </a:rPr>
              <a:t>, managers, authors) </a:t>
            </a:r>
          </a:p>
          <a:p>
            <a:pPr lvl="1"/>
            <a:r>
              <a:rPr lang="en-US" dirty="0" smtClean="0">
                <a:latin typeface="+mj-lt"/>
              </a:rPr>
              <a:t>R. Jones 2004 article compares </a:t>
            </a:r>
            <a:r>
              <a:rPr lang="en-US" dirty="0" err="1" smtClean="0">
                <a:latin typeface="+mj-lt"/>
              </a:rPr>
              <a:t>DSpace</a:t>
            </a:r>
            <a:r>
              <a:rPr lang="en-US" dirty="0">
                <a:latin typeface="+mj-lt"/>
              </a:rPr>
              <a:t>,</a:t>
            </a:r>
            <a:r>
              <a:rPr lang="en-US" dirty="0" smtClean="0">
                <a:latin typeface="+mj-lt"/>
              </a:rPr>
              <a:t> ETD-db</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ETD-db 2.0</a:t>
            </a:r>
            <a:endParaRPr lang="en-US" sz="4000" dirty="0"/>
          </a:p>
        </p:txBody>
      </p:sp>
      <p:sp>
        <p:nvSpPr>
          <p:cNvPr id="3" name="Content Placeholder 2"/>
          <p:cNvSpPr>
            <a:spLocks noGrp="1"/>
          </p:cNvSpPr>
          <p:nvPr>
            <p:ph idx="1"/>
          </p:nvPr>
        </p:nvSpPr>
        <p:spPr>
          <a:xfrm>
            <a:off x="1066800" y="1600200"/>
            <a:ext cx="8077200" cy="5029200"/>
          </a:xfrm>
        </p:spPr>
        <p:txBody>
          <a:bodyPr>
            <a:noAutofit/>
          </a:bodyPr>
          <a:lstStyle/>
          <a:p>
            <a:r>
              <a:rPr lang="en-US" sz="2400" dirty="0" smtClean="0">
                <a:latin typeface="+mj-lt"/>
              </a:rPr>
              <a:t>Rewrite of VT’s ETD processing software</a:t>
            </a:r>
          </a:p>
          <a:p>
            <a:pPr lvl="1"/>
            <a:r>
              <a:rPr lang="en-US" sz="2400" dirty="0" smtClean="0">
                <a:latin typeface="+mj-lt"/>
              </a:rPr>
              <a:t>Collin Brittle, </a:t>
            </a:r>
            <a:r>
              <a:rPr lang="en-US" sz="2400" dirty="0" err="1" smtClean="0">
                <a:latin typeface="+mj-lt"/>
              </a:rPr>
              <a:t>Kimberli</a:t>
            </a:r>
            <a:r>
              <a:rPr lang="en-US" sz="2400" dirty="0" smtClean="0">
                <a:latin typeface="+mj-lt"/>
              </a:rPr>
              <a:t> Weeks, Sung </a:t>
            </a:r>
            <a:r>
              <a:rPr lang="en-US" sz="2400" dirty="0" err="1" smtClean="0">
                <a:latin typeface="+mj-lt"/>
              </a:rPr>
              <a:t>Hee</a:t>
            </a:r>
            <a:r>
              <a:rPr lang="en-US" sz="2400" dirty="0" smtClean="0">
                <a:latin typeface="+mj-lt"/>
              </a:rPr>
              <a:t> Park</a:t>
            </a:r>
          </a:p>
          <a:p>
            <a:r>
              <a:rPr lang="en-US" sz="2400" dirty="0" smtClean="0">
                <a:latin typeface="+mj-lt"/>
              </a:rPr>
              <a:t>Major objectives</a:t>
            </a:r>
          </a:p>
          <a:p>
            <a:pPr marL="800100" lvl="1" indent="-342900"/>
            <a:r>
              <a:rPr lang="en-US" sz="2400" dirty="0" smtClean="0">
                <a:latin typeface="+mj-lt"/>
              </a:rPr>
              <a:t>Improve the original, powerful functionalities</a:t>
            </a:r>
          </a:p>
          <a:p>
            <a:pPr marL="800100" lvl="1" indent="-342900"/>
            <a:r>
              <a:rPr lang="en-US" sz="2400" dirty="0" smtClean="0">
                <a:latin typeface="+mj-lt"/>
              </a:rPr>
              <a:t>More reliable and safer system: </a:t>
            </a:r>
          </a:p>
          <a:p>
            <a:pPr lvl="2"/>
            <a:r>
              <a:rPr lang="en-US" dirty="0" smtClean="0">
                <a:latin typeface="+mj-lt"/>
              </a:rPr>
              <a:t>Role management, Finer-grained permissions </a:t>
            </a:r>
          </a:p>
          <a:p>
            <a:r>
              <a:rPr lang="en-US" sz="2400" dirty="0" smtClean="0">
                <a:latin typeface="+mj-lt"/>
              </a:rPr>
              <a:t>Ruby on Rails </a:t>
            </a:r>
          </a:p>
          <a:p>
            <a:pPr lvl="1"/>
            <a:r>
              <a:rPr lang="en-US" sz="2400" dirty="0" smtClean="0">
                <a:latin typeface="+mj-lt"/>
              </a:rPr>
              <a:t>Open source web application framework </a:t>
            </a:r>
          </a:p>
          <a:p>
            <a:pPr lvl="1"/>
            <a:r>
              <a:rPr lang="en-US" sz="2400" dirty="0" smtClean="0">
                <a:latin typeface="+mj-lt"/>
              </a:rPr>
              <a:t>Any database, Any server supported by Ruby on Rails</a:t>
            </a:r>
          </a:p>
          <a:p>
            <a:pPr lvl="1"/>
            <a:endParaRPr lang="en-US" sz="2400" dirty="0" smtClean="0">
              <a:latin typeface="+mj-lt"/>
            </a:endParaRPr>
          </a:p>
          <a:p>
            <a:r>
              <a:rPr lang="en-US" sz="2400" dirty="0"/>
              <a:t>http://dl.cs.uct.ac.za/conferences/etd2011/papers/etd2011_park.pdf</a:t>
            </a:r>
            <a:endParaRPr lang="en-US" sz="2400" dirty="0" smtClean="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152400"/>
            <a:ext cx="8229600" cy="609600"/>
          </a:xfrm>
        </p:spPr>
        <p:txBody>
          <a:bodyPr>
            <a:normAutofit fontScale="90000"/>
          </a:bodyPr>
          <a:lstStyle/>
          <a:p>
            <a:r>
              <a:rPr lang="en-US" altLang="ko-KR" dirty="0" smtClean="0"/>
              <a:t>Use Cases</a:t>
            </a:r>
            <a:endParaRPr lang="ko-KR" altLang="en-US" dirty="0"/>
          </a:p>
        </p:txBody>
      </p:sp>
      <p:sp>
        <p:nvSpPr>
          <p:cNvPr id="615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51" name="Rectangle 7"/>
          <p:cNvSpPr>
            <a:spLocks noChangeArrowheads="1"/>
          </p:cNvSpPr>
          <p:nvPr/>
        </p:nvSpPr>
        <p:spPr bwMode="auto">
          <a:xfrm>
            <a:off x="0" y="2828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algun Gothic" pitchFamily="34" charset="-127"/>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6" name="Picture 1"/>
          <p:cNvPicPr>
            <a:picLocks noChangeAspect="1" noChangeArrowheads="1"/>
          </p:cNvPicPr>
          <p:nvPr/>
        </p:nvPicPr>
        <p:blipFill>
          <a:blip r:embed="rId3" cstate="print"/>
          <a:srcRect l="5112" t="3302" r="5733" b="5508"/>
          <a:stretch>
            <a:fillRect/>
          </a:stretch>
        </p:blipFill>
        <p:spPr bwMode="auto">
          <a:xfrm>
            <a:off x="283758" y="745654"/>
            <a:ext cx="8631642" cy="609579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GailsHD:Applications:Microsoft Office 2004:Templates:Presentations:Designs:Dad's Tie</Template>
  <TotalTime>4063</TotalTime>
  <Words>1860</Words>
  <Application>Microsoft Macintosh PowerPoint</Application>
  <PresentationFormat>On-screen Show (4:3)</PresentationFormat>
  <Paragraphs>168</Paragraphs>
  <Slides>19</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Dad's Tie</vt:lpstr>
      <vt:lpstr>Worksheet</vt:lpstr>
      <vt:lpstr>ETD-db: Original ETD-db 2.0:  Enhanced</vt:lpstr>
      <vt:lpstr>Overview</vt:lpstr>
      <vt:lpstr>ETD Submission Systems</vt:lpstr>
      <vt:lpstr>ETD-db is free to NDLTD members http://scholar.lib.vt.edu/ETD-db</vt:lpstr>
      <vt:lpstr>PowerPoint Presentation</vt:lpstr>
      <vt:lpstr>PowerPoint Presentation</vt:lpstr>
      <vt:lpstr>ETD-db 1.0</vt:lpstr>
      <vt:lpstr>ETD-db 2.0</vt:lpstr>
      <vt:lpstr>Use Cases</vt:lpstr>
      <vt:lpstr>PowerPoint Presentation</vt:lpstr>
      <vt:lpstr>ETD-db: Student Authors</vt:lpstr>
      <vt:lpstr>ETD-db: Graduate School</vt:lpstr>
      <vt:lpstr>ETD-db: Graduate School</vt:lpstr>
      <vt:lpstr>ETD-db 2.0</vt:lpstr>
      <vt:lpstr>Discussion</vt:lpstr>
      <vt:lpstr>VT handling of ETDs now</vt:lpstr>
      <vt:lpstr>PowerPoint Presentation</vt:lpstr>
      <vt:lpstr>Conclusion &amp; Future Work on ETD-db</vt:lpstr>
      <vt:lpstr>For More Information</vt:lpstr>
    </vt:vector>
  </TitlesOfParts>
  <Manager/>
  <Company>DLA Virginia Tech</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ETD-db: Workflow,the Short Story</dc:title>
  <dc:subject/>
  <dc:creator>Gail McMillan, Shvetha Soundararajan</dc:creator>
  <cp:keywords/>
  <dc:description/>
  <cp:lastModifiedBy>Ed Fox</cp:lastModifiedBy>
  <cp:revision>78</cp:revision>
  <cp:lastPrinted>2012-08-28T21:31:23Z</cp:lastPrinted>
  <dcterms:created xsi:type="dcterms:W3CDTF">2012-08-28T19:40:18Z</dcterms:created>
  <dcterms:modified xsi:type="dcterms:W3CDTF">2014-07-19T18:43:25Z</dcterms:modified>
  <cp:category/>
</cp:coreProperties>
</file>