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4" r:id="rId4"/>
    <p:sldId id="265" r:id="rId5"/>
    <p:sldId id="260" r:id="rId6"/>
    <p:sldId id="261" r:id="rId7"/>
    <p:sldId id="262" r:id="rId8"/>
    <p:sldId id="266" r:id="rId9"/>
    <p:sldId id="263" r:id="rId10"/>
    <p:sldId id="258" r:id="rId11"/>
    <p:sldId id="259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3840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42EBF-291B-254C-8E96-84572FF23902}" type="datetimeFigureOut">
              <a:rPr lang="en-US" smtClean="0"/>
              <a:t>9/12/11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8F799-55A9-EC4D-A1D1-62CC9C146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8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A6C77E-B87F-0E43-92A6-00FF88C6B392}" type="slidenum">
              <a:rPr lang="en-US" b="0">
                <a:latin typeface="Times New Roman" charset="0"/>
              </a:rPr>
              <a:pPr eaLnBrk="1" hangingPunct="1"/>
              <a:t>1</a:t>
            </a:fld>
            <a:endParaRPr lang="en-US" b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7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2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7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4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9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3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9/12/11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9/12/11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6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9/12/11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7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7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4DD93-0ED5-854F-BDBC-6AE29E7F964D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1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441E0B-63A6-8D40-BF91-B5CB64B5D1B5}" type="slidenum">
              <a:rPr lang="en-US" b="0"/>
              <a:pPr eaLnBrk="1" hangingPunct="1"/>
              <a:t>1</a:t>
            </a:fld>
            <a:endParaRPr lang="en-US" b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</a:rPr>
              <a:t>NDLTD Union Catalog Panel</a:t>
            </a:r>
            <a:br>
              <a:rPr lang="en-US" dirty="0" smtClean="0">
                <a:latin typeface="Arial" charset="0"/>
              </a:rPr>
            </a:br>
            <a:r>
              <a:rPr lang="en-US" sz="2700" b="1" dirty="0" smtClean="0"/>
              <a:t>Session </a:t>
            </a:r>
            <a:r>
              <a:rPr lang="en-US" sz="2700" b="1" dirty="0"/>
              <a:t>1C</a:t>
            </a:r>
            <a:r>
              <a:rPr lang="en-US" sz="2700" dirty="0"/>
              <a:t>, </a:t>
            </a:r>
            <a:r>
              <a:rPr lang="en-US" sz="2700" i="1" dirty="0"/>
              <a:t>Auditorium</a:t>
            </a:r>
            <a:r>
              <a:rPr lang="en-US" sz="2700" dirty="0" smtClean="0">
                <a:latin typeface="Arial" charset="0"/>
              </a:rPr>
              <a:t/>
            </a:r>
            <a:br>
              <a:rPr lang="en-US" sz="2700" dirty="0" smtClean="0">
                <a:latin typeface="Arial" charset="0"/>
              </a:rPr>
            </a:br>
            <a:r>
              <a:rPr lang="en-US" sz="2700" b="1" dirty="0" smtClean="0">
                <a:latin typeface="Arial" charset="0"/>
              </a:rPr>
              <a:t/>
            </a:r>
            <a:br>
              <a:rPr lang="en-US" sz="27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Introduction and Opening Statement</a:t>
            </a:r>
            <a:r>
              <a:rPr lang="en-US" sz="2700" b="1" dirty="0">
                <a:latin typeface="Arial" charset="0"/>
              </a:rPr>
              <a:t/>
            </a:r>
            <a:br>
              <a:rPr lang="en-US" sz="2700" b="1" dirty="0">
                <a:latin typeface="Arial" charset="0"/>
              </a:rPr>
            </a:br>
            <a:r>
              <a:rPr lang="en-US" sz="2700" b="1" dirty="0">
                <a:latin typeface="Arial" charset="0"/>
              </a:rPr>
              <a:t/>
            </a:r>
            <a:br>
              <a:rPr lang="en-US" sz="2700" b="1" dirty="0">
                <a:latin typeface="Arial" charset="0"/>
              </a:rPr>
            </a:br>
            <a:r>
              <a:rPr lang="en-US" sz="3600" b="1" dirty="0">
                <a:latin typeface="Arial" charset="0"/>
              </a:rPr>
              <a:t>ETD </a:t>
            </a:r>
            <a:r>
              <a:rPr lang="en-US" sz="3600" b="1" dirty="0" smtClean="0">
                <a:latin typeface="Arial" charset="0"/>
              </a:rPr>
              <a:t>2011: 14</a:t>
            </a:r>
            <a:r>
              <a:rPr lang="en-US" sz="3600" b="1" baseline="30000" dirty="0" smtClean="0">
                <a:latin typeface="Arial" charset="0"/>
              </a:rPr>
              <a:t>th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>
                <a:latin typeface="Arial" charset="0"/>
              </a:rPr>
              <a:t>Int. </a:t>
            </a:r>
            <a:r>
              <a:rPr lang="en-US" sz="3600" b="1" dirty="0" err="1">
                <a:latin typeface="Arial" charset="0"/>
              </a:rPr>
              <a:t>Symp</a:t>
            </a:r>
            <a:r>
              <a:rPr lang="en-US" sz="3600" b="1" dirty="0">
                <a:latin typeface="Arial" charset="0"/>
              </a:rPr>
              <a:t>. on ETDs</a:t>
            </a:r>
            <a:r>
              <a:rPr lang="en-US" sz="4000" b="1" dirty="0">
                <a:latin typeface="Arial" charset="0"/>
              </a:rPr>
              <a:t/>
            </a:r>
            <a:br>
              <a:rPr lang="en-US" sz="4000" b="1" dirty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Cape Town, South Africa</a:t>
            </a:r>
            <a:r>
              <a:rPr lang="en-US" sz="3200" b="1" dirty="0">
                <a:latin typeface="Arial" charset="0"/>
              </a:rPr>
              <a:t/>
            </a:r>
            <a:br>
              <a:rPr lang="en-US" sz="3200" b="1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Edward A. Fox</a:t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Executive Director, NDLTD, </a:t>
            </a:r>
            <a:r>
              <a:rPr lang="en-US" sz="3200" dirty="0" err="1">
                <a:latin typeface="Arial" charset="0"/>
              </a:rPr>
              <a:t>www.ndltd.org</a:t>
            </a: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3200" dirty="0" err="1">
                <a:latin typeface="Arial" charset="0"/>
              </a:rPr>
              <a:t>fox@vt.edu</a:t>
            </a:r>
            <a:r>
              <a:rPr lang="en-US" sz="3200" dirty="0">
                <a:latin typeface="Arial" charset="0"/>
              </a:rPr>
              <a:t>       http://</a:t>
            </a:r>
            <a:r>
              <a:rPr lang="en-US" sz="3200" dirty="0" err="1">
                <a:latin typeface="Arial" charset="0"/>
              </a:rPr>
              <a:t>fox.cs.vt.edu</a:t>
            </a:r>
            <a:r>
              <a:rPr lang="en-US" sz="3200" dirty="0">
                <a:latin typeface="Arial" charset="0"/>
              </a:rPr>
              <a:t>/talks/</a:t>
            </a:r>
            <a:r>
              <a:rPr lang="en-US" sz="3200" dirty="0" smtClean="0">
                <a:latin typeface="Arial" charset="0"/>
              </a:rPr>
              <a:t>2011 </a:t>
            </a: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Virginia Tech, Blacksburg, VA 24061 USA</a:t>
            </a:r>
          </a:p>
        </p:txBody>
      </p:sp>
    </p:spTree>
    <p:extLst>
      <p:ext uri="{BB962C8B-B14F-4D97-AF65-F5344CB8AC3E}">
        <p14:creationId xmlns:p14="http://schemas.microsoft.com/office/powerpoint/2010/main" val="3117183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8508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is a repository of ETDs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</a:t>
            </a:r>
            <a:r>
              <a:rPr lang="en-US" dirty="0"/>
              <a:t>can an ETD repository improve its reliability, sustainability, etc.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is a union catalog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Why </a:t>
            </a:r>
            <a:r>
              <a:rPr lang="en-US" dirty="0"/>
              <a:t>does NDLTD run a union catalog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Where </a:t>
            </a:r>
            <a:r>
              <a:rPr lang="en-US" dirty="0"/>
              <a:t>does the data come from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was the role of OCLC, and how does it still relate to the union catalog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happens in Cape Town relative to the union catalog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</a:t>
            </a:r>
            <a:r>
              <a:rPr lang="en-US" dirty="0"/>
              <a:t>can a university provide data to the union catalog?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34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-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14080" cy="511556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How does a university get started in providing data to the union catalog?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standards apply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</a:t>
            </a:r>
            <a:r>
              <a:rPr lang="en-US" dirty="0"/>
              <a:t>can quality be improved locally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services build upon the union catalog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can we observe from each of these services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</a:t>
            </a:r>
            <a:r>
              <a:rPr lang="en-US" dirty="0"/>
              <a:t>can we get more universities to contribute to the union catalog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are national and regional activities related to the union catalog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</a:t>
            </a:r>
            <a:r>
              <a:rPr lang="en-US" dirty="0"/>
              <a:t>can these broader activities add value, enhance quality, increase coverage, etc.?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13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Charging?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749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Cost: </a:t>
            </a:r>
            <a:r>
              <a:rPr lang="en-US" dirty="0"/>
              <a:t>who pays, when, how </a:t>
            </a:r>
            <a:r>
              <a:rPr lang="en-US" dirty="0" smtClean="0"/>
              <a:t>much</a:t>
            </a:r>
          </a:p>
          <a:p>
            <a:r>
              <a:rPr lang="en-US" dirty="0" smtClean="0"/>
              <a:t>Support: </a:t>
            </a:r>
            <a:r>
              <a:rPr lang="en-US" dirty="0"/>
              <a:t>who provides, </a:t>
            </a:r>
            <a:r>
              <a:rPr lang="en-US" dirty="0" smtClean="0"/>
              <a:t>when</a:t>
            </a:r>
          </a:p>
          <a:p>
            <a:endParaRPr lang="en-US" dirty="0"/>
          </a:p>
          <a:p>
            <a:r>
              <a:rPr lang="en-US" dirty="0" smtClean="0"/>
              <a:t>Should </a:t>
            </a:r>
            <a:r>
              <a:rPr lang="en-US" dirty="0"/>
              <a:t>members only get special services? What services? </a:t>
            </a:r>
            <a:endParaRPr lang="en-US" dirty="0" smtClean="0"/>
          </a:p>
          <a:p>
            <a:r>
              <a:rPr lang="en-US" dirty="0" smtClean="0"/>
              <a:t>Should </a:t>
            </a:r>
            <a:r>
              <a:rPr lang="en-US" dirty="0"/>
              <a:t>there be, for higher dues, 'member plus' services? What? </a:t>
            </a:r>
            <a:endParaRPr lang="en-US" dirty="0" smtClean="0"/>
          </a:p>
          <a:p>
            <a:r>
              <a:rPr lang="en-US" dirty="0" smtClean="0"/>
              <a:t>Should </a:t>
            </a:r>
            <a:r>
              <a:rPr lang="en-US" dirty="0"/>
              <a:t>there be a charge first time to join the Union Catalog, with reductions if quality is higher according to standards? </a:t>
            </a:r>
            <a:endParaRPr lang="en-US" dirty="0" smtClean="0"/>
          </a:p>
          <a:p>
            <a:r>
              <a:rPr lang="en-US" dirty="0" smtClean="0"/>
              <a:t>Should </a:t>
            </a:r>
            <a:r>
              <a:rPr lang="en-US" dirty="0"/>
              <a:t>there be enforcement of standards and penalties like temporary removal if content standards are not implemented?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22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Discussion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3720"/>
            <a:ext cx="8229600" cy="4525963"/>
          </a:xfrm>
        </p:spPr>
        <p:txBody>
          <a:bodyPr/>
          <a:lstStyle/>
          <a:p>
            <a:r>
              <a:rPr lang="en-US" dirty="0" smtClean="0"/>
              <a:t>Background technology: </a:t>
            </a:r>
            <a:r>
              <a:rPr lang="en-US" dirty="0"/>
              <a:t>OAI, harvesting, union catalog, services using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Scale: locally</a:t>
            </a:r>
            <a:r>
              <a:rPr lang="en-US" dirty="0"/>
              <a:t>, nationally, </a:t>
            </a:r>
            <a:r>
              <a:rPr lang="en-US" dirty="0" smtClean="0"/>
              <a:t>regionally</a:t>
            </a:r>
          </a:p>
          <a:p>
            <a:r>
              <a:rPr lang="en-US" dirty="0" smtClean="0"/>
              <a:t>Implementation: systems</a:t>
            </a:r>
            <a:r>
              <a:rPr lang="en-US" dirty="0"/>
              <a:t>, standards, </a:t>
            </a:r>
            <a:r>
              <a:rPr lang="en-US" dirty="0" smtClean="0"/>
              <a:t>procedures</a:t>
            </a:r>
          </a:p>
          <a:p>
            <a:r>
              <a:rPr lang="en-US" dirty="0" smtClean="0"/>
              <a:t>Quality: logging, checking</a:t>
            </a:r>
            <a:r>
              <a:rPr lang="en-US" dirty="0"/>
              <a:t>, improving </a:t>
            </a:r>
            <a:r>
              <a:rPr lang="en-US" dirty="0" smtClean="0"/>
              <a:t>content (data + metadata) and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22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Sharon and Hussein to keep you engaged and involved in the discussion</a:t>
            </a:r>
          </a:p>
          <a:p>
            <a:r>
              <a:rPr lang="en-US" dirty="0" smtClean="0"/>
              <a:t>Short Position Statements</a:t>
            </a:r>
          </a:p>
          <a:p>
            <a:r>
              <a:rPr lang="en-US" dirty="0" smtClean="0"/>
              <a:t>Lots of Discussion</a:t>
            </a:r>
          </a:p>
          <a:p>
            <a:endParaRPr lang="en-US" dirty="0"/>
          </a:p>
          <a:p>
            <a:r>
              <a:rPr lang="en-US" dirty="0" smtClean="0"/>
              <a:t>Thank you for your time, interest, and comments!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2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7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Panelists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Uta</a:t>
            </a:r>
            <a:r>
              <a:rPr lang="en-US" dirty="0" smtClean="0"/>
              <a:t> Ackermann, German National Library</a:t>
            </a:r>
          </a:p>
          <a:p>
            <a:r>
              <a:rPr lang="en-US" dirty="0" err="1" smtClean="0"/>
              <a:t>Iryna</a:t>
            </a:r>
            <a:r>
              <a:rPr lang="en-US" dirty="0" smtClean="0"/>
              <a:t> </a:t>
            </a:r>
            <a:r>
              <a:rPr lang="en-US" dirty="0" err="1" smtClean="0"/>
              <a:t>Kuchma</a:t>
            </a:r>
            <a:r>
              <a:rPr lang="en-US" dirty="0" smtClean="0"/>
              <a:t>, </a:t>
            </a:r>
            <a:r>
              <a:rPr lang="en-US" dirty="0" err="1" smtClean="0"/>
              <a:t>eIFL.net</a:t>
            </a:r>
            <a:endParaRPr lang="en-US" dirty="0" smtClean="0"/>
          </a:p>
          <a:p>
            <a:r>
              <a:rPr lang="en-US" dirty="0" smtClean="0"/>
              <a:t>Ana </a:t>
            </a:r>
            <a:r>
              <a:rPr lang="en-US" dirty="0" err="1" smtClean="0"/>
              <a:t>Pavani</a:t>
            </a:r>
            <a:r>
              <a:rPr lang="en-US" dirty="0" smtClean="0"/>
              <a:t>, PUC-Rio, Brazil</a:t>
            </a:r>
          </a:p>
          <a:p>
            <a:r>
              <a:rPr lang="en-US" dirty="0" smtClean="0"/>
              <a:t>Sharon Reeves, Library and Archives, Canada</a:t>
            </a:r>
          </a:p>
          <a:p>
            <a:r>
              <a:rPr lang="en-US" dirty="0" smtClean="0"/>
              <a:t>Peter </a:t>
            </a:r>
            <a:r>
              <a:rPr lang="en-US" dirty="0" err="1" smtClean="0"/>
              <a:t>Schirmbacher</a:t>
            </a:r>
            <a:r>
              <a:rPr lang="en-US" dirty="0" smtClean="0"/>
              <a:t>, Humboldt-</a:t>
            </a:r>
            <a:r>
              <a:rPr lang="en-US" dirty="0" smtClean="0"/>
              <a:t>Univ. </a:t>
            </a:r>
            <a:r>
              <a:rPr lang="en-US" dirty="0" smtClean="0"/>
              <a:t>Berlin</a:t>
            </a:r>
          </a:p>
          <a:p>
            <a:r>
              <a:rPr lang="en-US" dirty="0" smtClean="0"/>
              <a:t>Peter E. </a:t>
            </a:r>
            <a:r>
              <a:rPr lang="en-US" dirty="0" err="1" smtClean="0"/>
              <a:t>Sidorko</a:t>
            </a:r>
            <a:r>
              <a:rPr lang="en-US" dirty="0" smtClean="0"/>
              <a:t>, </a:t>
            </a:r>
            <a:r>
              <a:rPr lang="en-US" dirty="0" smtClean="0"/>
              <a:t>University </a:t>
            </a:r>
            <a:r>
              <a:rPr lang="en-US" dirty="0" smtClean="0"/>
              <a:t>of Hong Kong</a:t>
            </a:r>
          </a:p>
          <a:p>
            <a:r>
              <a:rPr lang="en-US" dirty="0" smtClean="0"/>
              <a:t>Hussein </a:t>
            </a:r>
            <a:r>
              <a:rPr lang="en-US" dirty="0" err="1" smtClean="0"/>
              <a:t>Suleman</a:t>
            </a:r>
            <a:r>
              <a:rPr lang="en-US" dirty="0" smtClean="0"/>
              <a:t>, University of Cape Town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9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Giving background on our Union Catalog, covering history and </a:t>
            </a:r>
            <a:r>
              <a:rPr lang="en-US" dirty="0" smtClean="0"/>
              <a:t>technology.</a:t>
            </a:r>
          </a:p>
          <a:p>
            <a:r>
              <a:rPr lang="en-US" dirty="0" smtClean="0"/>
              <a:t>Explaining </a:t>
            </a:r>
            <a:r>
              <a:rPr lang="en-US" dirty="0"/>
              <a:t>problems with our current </a:t>
            </a:r>
            <a:r>
              <a:rPr lang="en-US" dirty="0" smtClean="0"/>
              <a:t>situation.</a:t>
            </a:r>
          </a:p>
          <a:p>
            <a:r>
              <a:rPr lang="en-US" dirty="0" smtClean="0"/>
              <a:t>Explaining </a:t>
            </a:r>
            <a:r>
              <a:rPr lang="en-US" dirty="0"/>
              <a:t>alternate scenarios to move </a:t>
            </a:r>
            <a:r>
              <a:rPr lang="en-US" dirty="0" smtClean="0"/>
              <a:t>forward.</a:t>
            </a:r>
          </a:p>
          <a:p>
            <a:r>
              <a:rPr lang="en-US" dirty="0" smtClean="0"/>
              <a:t>Discussing </a:t>
            </a:r>
            <a:r>
              <a:rPr lang="en-US" dirty="0"/>
              <a:t>from the perspective of a university </a:t>
            </a:r>
            <a:r>
              <a:rPr lang="en-US" dirty="0" smtClean="0"/>
              <a:t>library.</a:t>
            </a:r>
          </a:p>
          <a:p>
            <a:r>
              <a:rPr lang="en-US" dirty="0" smtClean="0"/>
              <a:t>Discussing </a:t>
            </a:r>
            <a:r>
              <a:rPr lang="en-US" dirty="0"/>
              <a:t>from the perspective of computing </a:t>
            </a:r>
            <a:r>
              <a:rPr lang="en-US" dirty="0" smtClean="0"/>
              <a:t>organizations.</a:t>
            </a:r>
          </a:p>
          <a:p>
            <a:r>
              <a:rPr lang="en-US" dirty="0" smtClean="0"/>
              <a:t>Discussing </a:t>
            </a:r>
            <a:r>
              <a:rPr lang="en-US" dirty="0"/>
              <a:t>from the perspective of national </a:t>
            </a:r>
            <a:r>
              <a:rPr lang="en-US" dirty="0" smtClean="0"/>
              <a:t>libraries.</a:t>
            </a:r>
          </a:p>
          <a:p>
            <a:r>
              <a:rPr lang="en-US" dirty="0" smtClean="0"/>
              <a:t>Developing </a:t>
            </a:r>
            <a:r>
              <a:rPr lang="en-US" dirty="0"/>
              <a:t>list of pros and cons, recommendations, etc. to move forward.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1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3440" cy="499364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Ed - Introductions, </a:t>
            </a:r>
            <a:r>
              <a:rPr lang="en-US" dirty="0" smtClean="0"/>
              <a:t>overview</a:t>
            </a:r>
          </a:p>
          <a:p>
            <a:r>
              <a:rPr lang="en-US" dirty="0" smtClean="0"/>
              <a:t>Peter </a:t>
            </a:r>
            <a:r>
              <a:rPr lang="en-US" dirty="0"/>
              <a:t>HK - university view, librarian </a:t>
            </a:r>
            <a:r>
              <a:rPr lang="en-US" dirty="0" smtClean="0"/>
              <a:t>view</a:t>
            </a:r>
          </a:p>
          <a:p>
            <a:r>
              <a:rPr lang="en-US" dirty="0" err="1" smtClean="0"/>
              <a:t>Uta</a:t>
            </a:r>
            <a:r>
              <a:rPr lang="en-US" dirty="0" smtClean="0"/>
              <a:t> </a:t>
            </a:r>
            <a:r>
              <a:rPr lang="en-US" dirty="0"/>
              <a:t>- German National Library </a:t>
            </a:r>
            <a:r>
              <a:rPr lang="en-US" dirty="0" smtClean="0"/>
              <a:t>view</a:t>
            </a:r>
          </a:p>
          <a:p>
            <a:r>
              <a:rPr lang="en-US" dirty="0" smtClean="0"/>
              <a:t>Sharon </a:t>
            </a:r>
            <a:r>
              <a:rPr lang="en-US" dirty="0"/>
              <a:t>- national (Canada) </a:t>
            </a:r>
            <a:r>
              <a:rPr lang="en-US" dirty="0" smtClean="0"/>
              <a:t>view</a:t>
            </a:r>
          </a:p>
          <a:p>
            <a:r>
              <a:rPr lang="en-US" dirty="0" smtClean="0"/>
              <a:t>Hussein </a:t>
            </a:r>
            <a:r>
              <a:rPr lang="en-US" dirty="0"/>
              <a:t>- national (SA) + regional (Africa) </a:t>
            </a:r>
            <a:r>
              <a:rPr lang="en-US" dirty="0" smtClean="0"/>
              <a:t>views</a:t>
            </a:r>
          </a:p>
          <a:p>
            <a:r>
              <a:rPr lang="en-US" dirty="0" smtClean="0"/>
              <a:t>Ana </a:t>
            </a:r>
            <a:r>
              <a:rPr lang="en-US" dirty="0"/>
              <a:t>- regional (Latin America) view + language (Portuguese) view </a:t>
            </a:r>
            <a:endParaRPr lang="en-US" dirty="0" smtClean="0"/>
          </a:p>
          <a:p>
            <a:r>
              <a:rPr lang="en-US" dirty="0" err="1" smtClean="0"/>
              <a:t>Iryna</a:t>
            </a:r>
            <a:r>
              <a:rPr lang="en-US" dirty="0" smtClean="0"/>
              <a:t> </a:t>
            </a:r>
            <a:r>
              <a:rPr lang="en-US" dirty="0"/>
              <a:t>- international view, open access </a:t>
            </a:r>
            <a:endParaRPr lang="en-US" dirty="0" smtClean="0"/>
          </a:p>
          <a:p>
            <a:r>
              <a:rPr lang="en-US" dirty="0" smtClean="0"/>
              <a:t>Peter </a:t>
            </a:r>
            <a:r>
              <a:rPr lang="en-US" dirty="0"/>
              <a:t>GE - technology and standards </a:t>
            </a:r>
            <a:r>
              <a:rPr lang="en-US" dirty="0" smtClean="0"/>
              <a:t>views</a:t>
            </a:r>
          </a:p>
          <a:p>
            <a:r>
              <a:rPr lang="en-US" dirty="0" smtClean="0"/>
              <a:t>Hussein </a:t>
            </a:r>
            <a:r>
              <a:rPr lang="en-US" dirty="0"/>
              <a:t>- union catalog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47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History/Background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federated search with a large number of sites leads to all types of problems, we decided that the </a:t>
            </a:r>
            <a:r>
              <a:rPr lang="en-US" b="1" dirty="0"/>
              <a:t>harvesting</a:t>
            </a:r>
            <a:r>
              <a:rPr lang="en-US" dirty="0"/>
              <a:t> of information from repositories would be a better approach, and therefore decided to use the Open Archives Initiative Protocol for Metadata </a:t>
            </a:r>
            <a:r>
              <a:rPr lang="en-US" dirty="0" smtClean="0"/>
              <a:t>Harvesting (</a:t>
            </a:r>
            <a:r>
              <a:rPr lang="en-US" b="1" dirty="0" smtClean="0"/>
              <a:t>OAI-PMH</a:t>
            </a:r>
            <a:r>
              <a:rPr lang="en-US" dirty="0" smtClean="0"/>
              <a:t>), </a:t>
            </a:r>
            <a:r>
              <a:rPr lang="en-US" b="1" dirty="0"/>
              <a:t>repositories</a:t>
            </a:r>
            <a:r>
              <a:rPr lang="en-US" dirty="0"/>
              <a:t> at local (and in some cases state, national, or regional levels) sites, and have a </a:t>
            </a:r>
            <a:r>
              <a:rPr lang="en-US" b="1" dirty="0"/>
              <a:t>Union Catalog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8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History/Background -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93760" cy="5064760"/>
          </a:xfrm>
        </p:spPr>
        <p:txBody>
          <a:bodyPr/>
          <a:lstStyle/>
          <a:p>
            <a:r>
              <a:rPr lang="en-US" dirty="0"/>
              <a:t>The Union Catalog was run at </a:t>
            </a:r>
            <a:r>
              <a:rPr lang="en-US" b="1" dirty="0"/>
              <a:t>Virginia Tech </a:t>
            </a:r>
            <a:r>
              <a:rPr lang="en-US" dirty="0"/>
              <a:t>early on, then taken over by </a:t>
            </a:r>
            <a:r>
              <a:rPr lang="en-US" b="1" dirty="0"/>
              <a:t>OCLC</a:t>
            </a:r>
            <a:r>
              <a:rPr lang="en-US" dirty="0"/>
              <a:t>, which still runs </a:t>
            </a:r>
            <a:r>
              <a:rPr lang="en-US" dirty="0" smtClean="0"/>
              <a:t>it.</a:t>
            </a:r>
          </a:p>
          <a:p>
            <a:r>
              <a:rPr lang="en-US" dirty="0" smtClean="0"/>
              <a:t>But </a:t>
            </a:r>
            <a:r>
              <a:rPr lang="en-US" dirty="0"/>
              <a:t>about a year ago, the person handling it for them in their Research Division </a:t>
            </a:r>
            <a:r>
              <a:rPr lang="en-US" b="1" dirty="0"/>
              <a:t>retired</a:t>
            </a:r>
            <a:r>
              <a:rPr lang="en-US" dirty="0"/>
              <a:t>, and since then they have not done additional </a:t>
            </a:r>
            <a:r>
              <a:rPr lang="en-US" dirty="0" smtClean="0"/>
              <a:t>harvesting.</a:t>
            </a:r>
          </a:p>
          <a:p>
            <a:r>
              <a:rPr lang="en-US" dirty="0" smtClean="0"/>
              <a:t>So</a:t>
            </a:r>
            <a:r>
              <a:rPr lang="en-US" dirty="0"/>
              <a:t>, the contents were </a:t>
            </a:r>
            <a:r>
              <a:rPr lang="en-US" b="1" dirty="0"/>
              <a:t>frozen</a:t>
            </a:r>
            <a:r>
              <a:rPr lang="en-US" dirty="0"/>
              <a:t> and have not been updated.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45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History/Background -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Hussein </a:t>
            </a:r>
            <a:r>
              <a:rPr lang="en-US" dirty="0" err="1" smtClean="0"/>
              <a:t>Suleman</a:t>
            </a:r>
            <a:r>
              <a:rPr lang="en-US" dirty="0" smtClean="0"/>
              <a:t> offered </a:t>
            </a:r>
            <a:r>
              <a:rPr lang="en-US" dirty="0"/>
              <a:t>to take this over and has been working on it.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it is not an easy chore, and there are many problems. Hussein can comment on all that.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also can comment on what local sites can do to help make all this better, and what long term prospects might be, if this is our ongoing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431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History/Background -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93760" cy="502412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Vinod</a:t>
            </a:r>
            <a:r>
              <a:rPr lang="en-US" dirty="0"/>
              <a:t> </a:t>
            </a:r>
            <a:r>
              <a:rPr lang="en-US" dirty="0" err="1"/>
              <a:t>Chachra</a:t>
            </a:r>
            <a:r>
              <a:rPr lang="en-US" dirty="0"/>
              <a:t>, at VTLS, who runs </a:t>
            </a:r>
            <a:r>
              <a:rPr lang="en-US" dirty="0" smtClean="0"/>
              <a:t>a service </a:t>
            </a:r>
            <a:r>
              <a:rPr lang="en-US" dirty="0"/>
              <a:t>that builds on the Union </a:t>
            </a:r>
            <a:r>
              <a:rPr lang="en-US" dirty="0" smtClean="0"/>
              <a:t>Catalog (supporting </a:t>
            </a:r>
            <a:r>
              <a:rPr lang="en-US" dirty="0"/>
              <a:t>metadata based search and </a:t>
            </a:r>
            <a:r>
              <a:rPr lang="en-US" dirty="0" smtClean="0"/>
              <a:t>browsing), </a:t>
            </a:r>
            <a:r>
              <a:rPr lang="en-US" dirty="0"/>
              <a:t>offered to take over the Union Catalog, but there would have to be a sustainable </a:t>
            </a:r>
            <a:r>
              <a:rPr lang="en-US" b="1" dirty="0"/>
              <a:t>business plan </a:t>
            </a:r>
            <a:r>
              <a:rPr lang="en-US" dirty="0"/>
              <a:t>that ensures quality of content, reliable and useful services, and assistance for new members of </a:t>
            </a:r>
            <a:r>
              <a:rPr lang="en-US" dirty="0" smtClean="0"/>
              <a:t>NDLTD.</a:t>
            </a:r>
          </a:p>
          <a:p>
            <a:r>
              <a:rPr lang="en-US" dirty="0" smtClean="0"/>
              <a:t>He </a:t>
            </a:r>
            <a:r>
              <a:rPr lang="en-US" dirty="0"/>
              <a:t>suggested that we get money from member dues, </a:t>
            </a:r>
            <a:r>
              <a:rPr lang="en-US" b="1" dirty="0"/>
              <a:t>only harvest from members </a:t>
            </a:r>
            <a:r>
              <a:rPr lang="en-US" dirty="0"/>
              <a:t>so they are getting a benefit that will be motivational, and launch a distributed effort to improve the quality of the local and central data, as well as of related systems,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62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History/Background -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64880" cy="5135880"/>
          </a:xfrm>
        </p:spPr>
        <p:txBody>
          <a:bodyPr>
            <a:normAutofit fontScale="92500"/>
          </a:bodyPr>
          <a:lstStyle/>
          <a:p>
            <a:r>
              <a:rPr lang="en-US" dirty="0"/>
              <a:t>The NDLTD Board deferred decision on all this till our panel runs and collects comments from the </a:t>
            </a:r>
            <a:r>
              <a:rPr lang="en-US" dirty="0" smtClean="0"/>
              <a:t>community.</a:t>
            </a:r>
          </a:p>
          <a:p>
            <a:r>
              <a:rPr lang="en-US" dirty="0"/>
              <a:t>In addition to all this, it should be noted that many sites don't know how, or don't have interest in, running OAI-</a:t>
            </a:r>
            <a:r>
              <a:rPr lang="en-US" dirty="0" smtClean="0"/>
              <a:t>PMH.</a:t>
            </a:r>
          </a:p>
          <a:p>
            <a:r>
              <a:rPr lang="en-US" dirty="0"/>
              <a:t>S</a:t>
            </a:r>
            <a:r>
              <a:rPr lang="en-US" dirty="0" smtClean="0"/>
              <a:t>o </a:t>
            </a:r>
            <a:r>
              <a:rPr lang="en-US" dirty="0"/>
              <a:t>we don't have even all the metadata that is online and </a:t>
            </a:r>
            <a:r>
              <a:rPr lang="en-US" dirty="0" smtClean="0"/>
              <a:t>accessible.</a:t>
            </a:r>
          </a:p>
          <a:p>
            <a:r>
              <a:rPr lang="en-US" dirty="0" smtClean="0"/>
              <a:t>Further</a:t>
            </a:r>
            <a:r>
              <a:rPr lang="en-US" dirty="0"/>
              <a:t>, much of what we have has lots of errors, including many records without correct URLs.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33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951</Words>
  <Application>Microsoft Macintosh PowerPoint</Application>
  <PresentationFormat>On-screen Show (4:3)</PresentationFormat>
  <Paragraphs>85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NDLTD Union Catalog Panel Session 1C, Auditorium  Introduction and Opening Statement  ETD 2011: 14th Int. Symp. on ETDs Cape Town, South Africa  Edward A. Fox Executive Director, NDLTD, www.ndltd.org  fox@vt.edu       http://fox.cs.vt.edu/talks/2011  Virginia Tech, Blacksburg, VA 24061 USA</vt:lpstr>
      <vt:lpstr>Panelists</vt:lpstr>
      <vt:lpstr>Parts of the Discussion</vt:lpstr>
      <vt:lpstr>Presenter Perspectives</vt:lpstr>
      <vt:lpstr>History/Background - 1</vt:lpstr>
      <vt:lpstr>History/Background - 2</vt:lpstr>
      <vt:lpstr>History/Background - 3</vt:lpstr>
      <vt:lpstr>History/Background - 4</vt:lpstr>
      <vt:lpstr>History/Background - 5</vt:lpstr>
      <vt:lpstr>Questions - 1</vt:lpstr>
      <vt:lpstr>Questions - 2</vt:lpstr>
      <vt:lpstr>Charging?</vt:lpstr>
      <vt:lpstr>Getting Discussion Started</vt:lpstr>
      <vt:lpstr>Next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NDLTD Welcome and Introduction  ETD 2011: 14th Int. Symp. on ETDs Cape Town, South Africa  Edward A. Fox Executive Director, NDLTD, www.ndltd.org  fox@vt.edu       http://fox.cs.vt.edu/talks/2011  Virginia Tech, Blacksburg, VA 24061 USA</dc:title>
  <dc:creator>Ed Fox</dc:creator>
  <cp:lastModifiedBy>Ed Fox</cp:lastModifiedBy>
  <cp:revision>11</cp:revision>
  <dcterms:created xsi:type="dcterms:W3CDTF">2011-09-11T14:21:50Z</dcterms:created>
  <dcterms:modified xsi:type="dcterms:W3CDTF">2011-09-12T04:42:28Z</dcterms:modified>
</cp:coreProperties>
</file>