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embeddings/oleObject2.bin" ContentType="application/vnd.openxmlformats-officedocument.oleObject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73"/>
  </p:notesMasterIdLst>
  <p:handoutMasterIdLst>
    <p:handoutMasterId r:id="rId74"/>
  </p:handoutMasterIdLst>
  <p:sldIdLst>
    <p:sldId id="648" r:id="rId2"/>
    <p:sldId id="1235" r:id="rId3"/>
    <p:sldId id="1277" r:id="rId4"/>
    <p:sldId id="491" r:id="rId5"/>
    <p:sldId id="1234" r:id="rId6"/>
    <p:sldId id="1269" r:id="rId7"/>
    <p:sldId id="1270" r:id="rId8"/>
    <p:sldId id="1236" r:id="rId9"/>
    <p:sldId id="1240" r:id="rId10"/>
    <p:sldId id="1238" r:id="rId11"/>
    <p:sldId id="1279" r:id="rId12"/>
    <p:sldId id="1278" r:id="rId13"/>
    <p:sldId id="1280" r:id="rId14"/>
    <p:sldId id="659" r:id="rId15"/>
    <p:sldId id="1227" r:id="rId16"/>
    <p:sldId id="1273" r:id="rId17"/>
    <p:sldId id="1228" r:id="rId18"/>
    <p:sldId id="660" r:id="rId19"/>
    <p:sldId id="662" r:id="rId20"/>
    <p:sldId id="663" r:id="rId21"/>
    <p:sldId id="664" r:id="rId22"/>
    <p:sldId id="1003" r:id="rId23"/>
    <p:sldId id="675" r:id="rId24"/>
    <p:sldId id="684" r:id="rId25"/>
    <p:sldId id="685" r:id="rId26"/>
    <p:sldId id="1274" r:id="rId27"/>
    <p:sldId id="1219" r:id="rId28"/>
    <p:sldId id="1220" r:id="rId29"/>
    <p:sldId id="1225" r:id="rId30"/>
    <p:sldId id="670" r:id="rId31"/>
    <p:sldId id="1004" r:id="rId32"/>
    <p:sldId id="1005" r:id="rId33"/>
    <p:sldId id="1006" r:id="rId34"/>
    <p:sldId id="1007" r:id="rId35"/>
    <p:sldId id="1008" r:id="rId36"/>
    <p:sldId id="676" r:id="rId37"/>
    <p:sldId id="913" r:id="rId38"/>
    <p:sldId id="678" r:id="rId39"/>
    <p:sldId id="1009" r:id="rId40"/>
    <p:sldId id="1010" r:id="rId41"/>
    <p:sldId id="1011" r:id="rId42"/>
    <p:sldId id="1012" r:id="rId43"/>
    <p:sldId id="1013" r:id="rId44"/>
    <p:sldId id="1049" r:id="rId45"/>
    <p:sldId id="1056" r:id="rId46"/>
    <p:sldId id="1063" r:id="rId47"/>
    <p:sldId id="1090" r:id="rId48"/>
    <p:sldId id="1265" r:id="rId49"/>
    <p:sldId id="1260" r:id="rId50"/>
    <p:sldId id="1261" r:id="rId51"/>
    <p:sldId id="1262" r:id="rId52"/>
    <p:sldId id="1091" r:id="rId53"/>
    <p:sldId id="1246" r:id="rId54"/>
    <p:sldId id="1247" r:id="rId55"/>
    <p:sldId id="1231" r:id="rId56"/>
    <p:sldId id="1014" r:id="rId57"/>
    <p:sldId id="269" r:id="rId58"/>
    <p:sldId id="708" r:id="rId59"/>
    <p:sldId id="1226" r:id="rId60"/>
    <p:sldId id="1230" r:id="rId61"/>
    <p:sldId id="443" r:id="rId62"/>
    <p:sldId id="469" r:id="rId63"/>
    <p:sldId id="1232" r:id="rId64"/>
    <p:sldId id="1233" r:id="rId65"/>
    <p:sldId id="1183" r:id="rId66"/>
    <p:sldId id="1188" r:id="rId67"/>
    <p:sldId id="1189" r:id="rId68"/>
    <p:sldId id="1275" r:id="rId69"/>
    <p:sldId id="1276" r:id="rId70"/>
    <p:sldId id="1281" r:id="rId71"/>
    <p:sldId id="667" r:id="rId72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2280" y="-2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handoutMaster" Target="handoutMasters/handout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6FF72-3A1B-457F-9F56-E3E0AFEAD629}" type="doc">
      <dgm:prSet loTypeId="urn:microsoft.com/office/officeart/2005/8/layout/vList5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4EEB12A-BBEE-463A-9195-EBE51BB8F984}">
      <dgm:prSet phldrT="[Text]" custT="1"/>
      <dgm:spPr/>
      <dgm:t>
        <a:bodyPr/>
        <a:lstStyle/>
        <a:p>
          <a:r>
            <a:rPr lang="en-US" sz="1400" dirty="0" smtClean="0"/>
            <a:t>ACM</a:t>
          </a:r>
          <a:endParaRPr lang="en-US" sz="1400" dirty="0"/>
        </a:p>
      </dgm:t>
    </dgm:pt>
    <dgm:pt modelId="{1E273CEE-2037-411A-B500-D24F8B046629}" type="parTrans" cxnId="{F9695121-425D-49D4-9D74-A494134473B6}">
      <dgm:prSet/>
      <dgm:spPr/>
      <dgm:t>
        <a:bodyPr/>
        <a:lstStyle/>
        <a:p>
          <a:endParaRPr lang="en-US" sz="3200"/>
        </a:p>
      </dgm:t>
    </dgm:pt>
    <dgm:pt modelId="{8362CECF-286D-4706-B92E-2A9070C0C475}" type="sibTrans" cxnId="{F9695121-425D-49D4-9D74-A494134473B6}">
      <dgm:prSet/>
      <dgm:spPr/>
      <dgm:t>
        <a:bodyPr/>
        <a:lstStyle/>
        <a:p>
          <a:endParaRPr lang="en-US" sz="3200"/>
        </a:p>
      </dgm:t>
    </dgm:pt>
    <dgm:pt modelId="{01AD1895-D133-4F2E-A944-FFBCFB659A8E}">
      <dgm:prSet phldrT="[Text]" custT="1"/>
      <dgm:spPr/>
      <dgm:t>
        <a:bodyPr/>
        <a:lstStyle/>
        <a:p>
          <a:r>
            <a:rPr lang="en-US" sz="1400" dirty="0" smtClean="0"/>
            <a:t>CS1</a:t>
          </a:r>
          <a:endParaRPr lang="en-US" sz="1400" dirty="0"/>
        </a:p>
      </dgm:t>
    </dgm:pt>
    <dgm:pt modelId="{1EC3627D-03D5-4488-87E2-BBB43E753E6B}" type="parTrans" cxnId="{F03A9D25-8023-41B8-AB00-67B9139D8EC3}">
      <dgm:prSet/>
      <dgm:spPr/>
      <dgm:t>
        <a:bodyPr/>
        <a:lstStyle/>
        <a:p>
          <a:endParaRPr lang="en-US" sz="3200"/>
        </a:p>
      </dgm:t>
    </dgm:pt>
    <dgm:pt modelId="{A8D5B086-2951-4B62-82D1-9CAF45AA17F8}" type="sibTrans" cxnId="{F03A9D25-8023-41B8-AB00-67B9139D8EC3}">
      <dgm:prSet/>
      <dgm:spPr/>
      <dgm:t>
        <a:bodyPr/>
        <a:lstStyle/>
        <a:p>
          <a:endParaRPr lang="en-US" sz="3200"/>
        </a:p>
      </dgm:t>
    </dgm:pt>
    <dgm:pt modelId="{5915793C-6B99-4554-ADB2-F46A2DE8516D}">
      <dgm:prSet phldrT="[Text]" custT="1"/>
      <dgm:spPr/>
      <dgm:t>
        <a:bodyPr/>
        <a:lstStyle/>
        <a:p>
          <a:r>
            <a:rPr lang="en-US" sz="1400" dirty="0" smtClean="0"/>
            <a:t>FOCES</a:t>
          </a:r>
          <a:endParaRPr lang="en-US" sz="1400" dirty="0"/>
        </a:p>
      </dgm:t>
    </dgm:pt>
    <dgm:pt modelId="{208D038E-1EE8-4F45-BFFE-1B726E88A248}" type="parTrans" cxnId="{D50E8627-AC12-4929-97B9-EF9B79913425}">
      <dgm:prSet/>
      <dgm:spPr/>
      <dgm:t>
        <a:bodyPr/>
        <a:lstStyle/>
        <a:p>
          <a:endParaRPr lang="en-US" sz="3200"/>
        </a:p>
      </dgm:t>
    </dgm:pt>
    <dgm:pt modelId="{25C9FAB0-72F9-4E05-9557-064BB42A8D3F}" type="sibTrans" cxnId="{D50E8627-AC12-4929-97B9-EF9B79913425}">
      <dgm:prSet/>
      <dgm:spPr/>
      <dgm:t>
        <a:bodyPr/>
        <a:lstStyle/>
        <a:p>
          <a:endParaRPr lang="en-US" sz="3200"/>
        </a:p>
      </dgm:t>
    </dgm:pt>
    <dgm:pt modelId="{6F9A790B-2A80-45BA-A8A0-B95C86BB4132}">
      <dgm:prSet phldrT="[Text]" custT="1"/>
      <dgm:spPr/>
      <dgm:t>
        <a:bodyPr/>
        <a:lstStyle/>
        <a:p>
          <a:r>
            <a:rPr lang="en-US" sz="1400" dirty="0" smtClean="0">
              <a:latin typeface="Cambria" pitchFamily="18" charset="0"/>
            </a:rPr>
            <a:t>TECH Developers</a:t>
          </a:r>
          <a:endParaRPr lang="en-US" sz="1400" dirty="0">
            <a:latin typeface="Cambria" pitchFamily="18" charset="0"/>
          </a:endParaRPr>
        </a:p>
      </dgm:t>
    </dgm:pt>
    <dgm:pt modelId="{C06EC979-72AD-4DC6-9652-453BD15C77DD}" type="parTrans" cxnId="{CA076624-7028-4A83-B7BE-ADC7B4F29ADB}">
      <dgm:prSet/>
      <dgm:spPr/>
      <dgm:t>
        <a:bodyPr/>
        <a:lstStyle/>
        <a:p>
          <a:endParaRPr lang="en-US"/>
        </a:p>
      </dgm:t>
    </dgm:pt>
    <dgm:pt modelId="{BB214D95-D199-45B9-9930-9C5B0A3F960A}" type="sibTrans" cxnId="{CA076624-7028-4A83-B7BE-ADC7B4F29ADB}">
      <dgm:prSet/>
      <dgm:spPr/>
      <dgm:t>
        <a:bodyPr/>
        <a:lstStyle/>
        <a:p>
          <a:endParaRPr lang="en-US"/>
        </a:p>
      </dgm:t>
    </dgm:pt>
    <dgm:pt modelId="{35940FB8-C744-4B46-AECE-39B28D762F7E}">
      <dgm:prSet phldrT="[Text]" custT="1"/>
      <dgm:spPr/>
      <dgm:t>
        <a:bodyPr/>
        <a:lstStyle/>
        <a:p>
          <a:r>
            <a:rPr lang="en-US" sz="1400" dirty="0" smtClean="0">
              <a:latin typeface="Cambria" pitchFamily="18" charset="0"/>
            </a:rPr>
            <a:t>Ensemble</a:t>
          </a:r>
          <a:endParaRPr lang="en-US" sz="1400" dirty="0">
            <a:latin typeface="Cambria" pitchFamily="18" charset="0"/>
          </a:endParaRPr>
        </a:p>
      </dgm:t>
    </dgm:pt>
    <dgm:pt modelId="{7DA1C1BE-8DD1-4F07-A8C1-F6BBC865370E}" type="parTrans" cxnId="{31A9C239-E6BE-4DA2-9E42-9990A58DA835}">
      <dgm:prSet/>
      <dgm:spPr/>
      <dgm:t>
        <a:bodyPr/>
        <a:lstStyle/>
        <a:p>
          <a:endParaRPr lang="en-US"/>
        </a:p>
      </dgm:t>
    </dgm:pt>
    <dgm:pt modelId="{895CCC37-D10D-4C17-B305-A68611154325}" type="sibTrans" cxnId="{31A9C239-E6BE-4DA2-9E42-9990A58DA835}">
      <dgm:prSet/>
      <dgm:spPr/>
      <dgm:t>
        <a:bodyPr/>
        <a:lstStyle/>
        <a:p>
          <a:endParaRPr lang="en-US"/>
        </a:p>
      </dgm:t>
    </dgm:pt>
    <dgm:pt modelId="{52BBE536-9B2D-45CB-A234-A06A1B37F969}">
      <dgm:prSet phldrT="[Text]" custT="1"/>
      <dgm:spPr/>
      <dgm:t>
        <a:bodyPr/>
        <a:lstStyle/>
        <a:p>
          <a:r>
            <a:rPr lang="en-US" sz="1400" dirty="0" smtClean="0">
              <a:latin typeface="Cambria" pitchFamily="18" charset="0"/>
            </a:rPr>
            <a:t>LIKES</a:t>
          </a:r>
          <a:endParaRPr lang="en-US" sz="1400" dirty="0">
            <a:latin typeface="Cambria" pitchFamily="18" charset="0"/>
          </a:endParaRPr>
        </a:p>
      </dgm:t>
    </dgm:pt>
    <dgm:pt modelId="{B0C13F91-2144-4F76-A678-A9BD2FC18791}" type="parTrans" cxnId="{632DDE97-6197-4248-B3B1-5178B6338141}">
      <dgm:prSet/>
      <dgm:spPr/>
      <dgm:t>
        <a:bodyPr/>
        <a:lstStyle/>
        <a:p>
          <a:endParaRPr lang="en-US"/>
        </a:p>
      </dgm:t>
    </dgm:pt>
    <dgm:pt modelId="{18A56671-EA1A-4014-AC24-3918EAC79595}" type="sibTrans" cxnId="{632DDE97-6197-4248-B3B1-5178B6338141}">
      <dgm:prSet/>
      <dgm:spPr/>
      <dgm:t>
        <a:bodyPr/>
        <a:lstStyle/>
        <a:p>
          <a:endParaRPr lang="en-US"/>
        </a:p>
      </dgm:t>
    </dgm:pt>
    <dgm:pt modelId="{736672AF-978C-424F-B61F-726B8BB21F0E}">
      <dgm:prSet phldrT="[Text]" custT="1"/>
      <dgm:spPr/>
      <dgm:t>
        <a:bodyPr/>
        <a:lstStyle/>
        <a:p>
          <a:r>
            <a:rPr lang="en-US" sz="1400" dirty="0" smtClean="0">
              <a:latin typeface="Cambria" pitchFamily="18" charset="0"/>
            </a:rPr>
            <a:t>AP CS</a:t>
          </a:r>
          <a:endParaRPr lang="en-US" sz="1400" dirty="0">
            <a:latin typeface="Cambria" pitchFamily="18" charset="0"/>
          </a:endParaRPr>
        </a:p>
      </dgm:t>
    </dgm:pt>
    <dgm:pt modelId="{255CD4A0-DD66-4BA0-A441-A738D9F18FC8}" type="parTrans" cxnId="{0C5BD361-DF4E-41A6-A0AB-CFBB86955635}">
      <dgm:prSet/>
      <dgm:spPr/>
      <dgm:t>
        <a:bodyPr/>
        <a:lstStyle/>
        <a:p>
          <a:endParaRPr lang="en-US"/>
        </a:p>
      </dgm:t>
    </dgm:pt>
    <dgm:pt modelId="{6B074DEA-ED98-4122-97B8-97108BA00665}" type="sibTrans" cxnId="{0C5BD361-DF4E-41A6-A0AB-CFBB86955635}">
      <dgm:prSet/>
      <dgm:spPr/>
      <dgm:t>
        <a:bodyPr/>
        <a:lstStyle/>
        <a:p>
          <a:endParaRPr lang="en-US"/>
        </a:p>
      </dgm:t>
    </dgm:pt>
    <dgm:pt modelId="{48BEE3E9-1C48-4BBB-B1B4-9F4F5D1A8F3A}" type="pres">
      <dgm:prSet presAssocID="{D096FF72-3A1B-457F-9F56-E3E0AFEAD6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BB4299-C6AD-4B0D-ACFE-1D46A148C146}" type="pres">
      <dgm:prSet presAssocID="{24EEB12A-BBEE-463A-9195-EBE51BB8F984}" presName="linNode" presStyleCnt="0"/>
      <dgm:spPr/>
      <dgm:t>
        <a:bodyPr/>
        <a:lstStyle/>
        <a:p>
          <a:endParaRPr lang="en-US"/>
        </a:p>
      </dgm:t>
    </dgm:pt>
    <dgm:pt modelId="{7AFFAE8A-4250-4938-B0CA-221F84AB30A7}" type="pres">
      <dgm:prSet presAssocID="{24EEB12A-BBEE-463A-9195-EBE51BB8F984}" presName="parentText" presStyleLbl="node1" presStyleIdx="0" presStyleCnt="7" custLinFactNeighborX="-19380" custLinFactNeighborY="270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83269-C603-4CE4-84AE-EBE5718EB287}" type="pres">
      <dgm:prSet presAssocID="{8362CECF-286D-4706-B92E-2A9070C0C475}" presName="sp" presStyleCnt="0"/>
      <dgm:spPr/>
      <dgm:t>
        <a:bodyPr/>
        <a:lstStyle/>
        <a:p>
          <a:endParaRPr lang="en-US"/>
        </a:p>
      </dgm:t>
    </dgm:pt>
    <dgm:pt modelId="{4DE4DEA8-22C3-4EA8-9EEA-E4B2D2BE8E70}" type="pres">
      <dgm:prSet presAssocID="{01AD1895-D133-4F2E-A944-FFBCFB659A8E}" presName="linNode" presStyleCnt="0"/>
      <dgm:spPr/>
      <dgm:t>
        <a:bodyPr/>
        <a:lstStyle/>
        <a:p>
          <a:endParaRPr lang="en-US"/>
        </a:p>
      </dgm:t>
    </dgm:pt>
    <dgm:pt modelId="{D07A94FF-EF5D-4846-808C-E040EE2AC8F8}" type="pres">
      <dgm:prSet presAssocID="{01AD1895-D133-4F2E-A944-FFBCFB659A8E}" presName="parentText" presStyleLbl="node1" presStyleIdx="1" presStyleCnt="7" custLinFactX="15203" custLinFactNeighborX="100000" custLinFactNeighborY="-779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3871E-AEB6-432F-9ACD-355C2127A74F}" type="pres">
      <dgm:prSet presAssocID="{A8D5B086-2951-4B62-82D1-9CAF45AA17F8}" presName="sp" presStyleCnt="0"/>
      <dgm:spPr/>
      <dgm:t>
        <a:bodyPr/>
        <a:lstStyle/>
        <a:p>
          <a:endParaRPr lang="en-US"/>
        </a:p>
      </dgm:t>
    </dgm:pt>
    <dgm:pt modelId="{1B258258-0C28-4144-8D50-AA82DBDA55B1}" type="pres">
      <dgm:prSet presAssocID="{5915793C-6B99-4554-ADB2-F46A2DE8516D}" presName="linNode" presStyleCnt="0"/>
      <dgm:spPr/>
      <dgm:t>
        <a:bodyPr/>
        <a:lstStyle/>
        <a:p>
          <a:endParaRPr lang="en-US"/>
        </a:p>
      </dgm:t>
    </dgm:pt>
    <dgm:pt modelId="{D7F23B95-D752-44EB-8C34-CCE78501F504}" type="pres">
      <dgm:prSet presAssocID="{5915793C-6B99-4554-ADB2-F46A2DE8516D}" presName="parentText" presStyleLbl="node1" presStyleIdx="2" presStyleCnt="7" custLinFactNeighborX="52123" custLinFactNeighborY="-411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17A16-C4EC-4156-8208-178502541D5D}" type="pres">
      <dgm:prSet presAssocID="{25C9FAB0-72F9-4E05-9557-064BB42A8D3F}" presName="sp" presStyleCnt="0"/>
      <dgm:spPr/>
      <dgm:t>
        <a:bodyPr/>
        <a:lstStyle/>
        <a:p>
          <a:endParaRPr lang="en-US"/>
        </a:p>
      </dgm:t>
    </dgm:pt>
    <dgm:pt modelId="{3B54477B-99C1-49CC-804B-D4B9E3523097}" type="pres">
      <dgm:prSet presAssocID="{6F9A790B-2A80-45BA-A8A0-B95C86BB4132}" presName="linNode" presStyleCnt="0"/>
      <dgm:spPr/>
      <dgm:t>
        <a:bodyPr/>
        <a:lstStyle/>
        <a:p>
          <a:endParaRPr lang="en-US"/>
        </a:p>
      </dgm:t>
    </dgm:pt>
    <dgm:pt modelId="{B67CE6A6-440D-46F3-89BC-AE1F7E8DB731}" type="pres">
      <dgm:prSet presAssocID="{6F9A790B-2A80-45BA-A8A0-B95C86BB4132}" presName="parentText" presStyleLbl="node1" presStyleIdx="3" presStyleCnt="7" custScaleX="200259" custLinFactNeighborX="6460" custLinFactNeighborY="-33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C2B90-0ACA-41EA-83A6-F6D86B211FDC}" type="pres">
      <dgm:prSet presAssocID="{BB214D95-D199-45B9-9930-9C5B0A3F960A}" presName="sp" presStyleCnt="0"/>
      <dgm:spPr/>
      <dgm:t>
        <a:bodyPr/>
        <a:lstStyle/>
        <a:p>
          <a:endParaRPr lang="en-US"/>
        </a:p>
      </dgm:t>
    </dgm:pt>
    <dgm:pt modelId="{7CB85FDC-0DEB-4208-922F-BDF9EDA64712}" type="pres">
      <dgm:prSet presAssocID="{35940FB8-C744-4B46-AECE-39B28D762F7E}" presName="linNode" presStyleCnt="0"/>
      <dgm:spPr/>
      <dgm:t>
        <a:bodyPr/>
        <a:lstStyle/>
        <a:p>
          <a:endParaRPr lang="en-US"/>
        </a:p>
      </dgm:t>
    </dgm:pt>
    <dgm:pt modelId="{788D8BFD-E4CE-4EAA-99B3-EB548CCD9824}" type="pres">
      <dgm:prSet presAssocID="{35940FB8-C744-4B46-AECE-39B28D762F7E}" presName="parentText" presStyleLbl="node1" presStyleIdx="4" presStyleCnt="7" custScaleX="147373" custLinFactNeighborX="28682" custLinFactNeighborY="338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C60B1-4C7B-433A-9596-73623B755064}" type="pres">
      <dgm:prSet presAssocID="{895CCC37-D10D-4C17-B305-A68611154325}" presName="sp" presStyleCnt="0"/>
      <dgm:spPr/>
      <dgm:t>
        <a:bodyPr/>
        <a:lstStyle/>
        <a:p>
          <a:endParaRPr lang="en-US"/>
        </a:p>
      </dgm:t>
    </dgm:pt>
    <dgm:pt modelId="{DA974C61-827B-4070-8060-B0E586745353}" type="pres">
      <dgm:prSet presAssocID="{52BBE536-9B2D-45CB-A234-A06A1B37F969}" presName="linNode" presStyleCnt="0"/>
      <dgm:spPr/>
      <dgm:t>
        <a:bodyPr/>
        <a:lstStyle/>
        <a:p>
          <a:endParaRPr lang="en-US"/>
        </a:p>
      </dgm:t>
    </dgm:pt>
    <dgm:pt modelId="{950AACC0-6DBD-453D-ACD3-B8FF546A3273}" type="pres">
      <dgm:prSet presAssocID="{52BBE536-9B2D-45CB-A234-A06A1B37F969}" presName="parentText" presStyleLbl="node1" presStyleIdx="5" presStyleCnt="7" custLinFactNeighborX="-15073" custLinFactNeighborY="736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2D101-4652-4296-925A-B04E7C793C45}" type="pres">
      <dgm:prSet presAssocID="{18A56671-EA1A-4014-AC24-3918EAC79595}" presName="sp" presStyleCnt="0"/>
      <dgm:spPr/>
      <dgm:t>
        <a:bodyPr/>
        <a:lstStyle/>
        <a:p>
          <a:endParaRPr lang="en-US"/>
        </a:p>
      </dgm:t>
    </dgm:pt>
    <dgm:pt modelId="{EE3F058C-8127-4550-B95C-70E008C7F112}" type="pres">
      <dgm:prSet presAssocID="{736672AF-978C-424F-B61F-726B8BB21F0E}" presName="linNode" presStyleCnt="0"/>
      <dgm:spPr/>
      <dgm:t>
        <a:bodyPr/>
        <a:lstStyle/>
        <a:p>
          <a:endParaRPr lang="en-US"/>
        </a:p>
      </dgm:t>
    </dgm:pt>
    <dgm:pt modelId="{3F2A8638-6ABA-4274-B314-CB19CDA271D4}" type="pres">
      <dgm:prSet presAssocID="{736672AF-978C-424F-B61F-726B8BB21F0E}" presName="parentText" presStyleLbl="node1" presStyleIdx="6" presStyleCnt="7" custLinFactX="14126" custLinFactNeighborX="100000" custLinFactNeighborY="-322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076624-7028-4A83-B7BE-ADC7B4F29ADB}" srcId="{D096FF72-3A1B-457F-9F56-E3E0AFEAD629}" destId="{6F9A790B-2A80-45BA-A8A0-B95C86BB4132}" srcOrd="3" destOrd="0" parTransId="{C06EC979-72AD-4DC6-9652-453BD15C77DD}" sibTransId="{BB214D95-D199-45B9-9930-9C5B0A3F960A}"/>
    <dgm:cxn modelId="{055CD8C6-6A4F-416E-B2A1-B7AFD14F032C}" type="presOf" srcId="{736672AF-978C-424F-B61F-726B8BB21F0E}" destId="{3F2A8638-6ABA-4274-B314-CB19CDA271D4}" srcOrd="0" destOrd="0" presId="urn:microsoft.com/office/officeart/2005/8/layout/vList5"/>
    <dgm:cxn modelId="{57CCF247-EDFE-4DB6-8BCF-6FD45497A7D2}" type="presOf" srcId="{52BBE536-9B2D-45CB-A234-A06A1B37F969}" destId="{950AACC0-6DBD-453D-ACD3-B8FF546A3273}" srcOrd="0" destOrd="0" presId="urn:microsoft.com/office/officeart/2005/8/layout/vList5"/>
    <dgm:cxn modelId="{F03A9D25-8023-41B8-AB00-67B9139D8EC3}" srcId="{D096FF72-3A1B-457F-9F56-E3E0AFEAD629}" destId="{01AD1895-D133-4F2E-A944-FFBCFB659A8E}" srcOrd="1" destOrd="0" parTransId="{1EC3627D-03D5-4488-87E2-BBB43E753E6B}" sibTransId="{A8D5B086-2951-4B62-82D1-9CAF45AA17F8}"/>
    <dgm:cxn modelId="{D50E8627-AC12-4929-97B9-EF9B79913425}" srcId="{D096FF72-3A1B-457F-9F56-E3E0AFEAD629}" destId="{5915793C-6B99-4554-ADB2-F46A2DE8516D}" srcOrd="2" destOrd="0" parTransId="{208D038E-1EE8-4F45-BFFE-1B726E88A248}" sibTransId="{25C9FAB0-72F9-4E05-9557-064BB42A8D3F}"/>
    <dgm:cxn modelId="{B6662975-2371-40E9-8D0C-9DFCE2E5C815}" type="presOf" srcId="{6F9A790B-2A80-45BA-A8A0-B95C86BB4132}" destId="{B67CE6A6-440D-46F3-89BC-AE1F7E8DB731}" srcOrd="0" destOrd="0" presId="urn:microsoft.com/office/officeart/2005/8/layout/vList5"/>
    <dgm:cxn modelId="{F9695121-425D-49D4-9D74-A494134473B6}" srcId="{D096FF72-3A1B-457F-9F56-E3E0AFEAD629}" destId="{24EEB12A-BBEE-463A-9195-EBE51BB8F984}" srcOrd="0" destOrd="0" parTransId="{1E273CEE-2037-411A-B500-D24F8B046629}" sibTransId="{8362CECF-286D-4706-B92E-2A9070C0C475}"/>
    <dgm:cxn modelId="{0C5BD361-DF4E-41A6-A0AB-CFBB86955635}" srcId="{D096FF72-3A1B-457F-9F56-E3E0AFEAD629}" destId="{736672AF-978C-424F-B61F-726B8BB21F0E}" srcOrd="6" destOrd="0" parTransId="{255CD4A0-DD66-4BA0-A441-A738D9F18FC8}" sibTransId="{6B074DEA-ED98-4122-97B8-97108BA00665}"/>
    <dgm:cxn modelId="{03A350D2-25AC-4958-B608-71ED2E82FFD8}" type="presOf" srcId="{24EEB12A-BBEE-463A-9195-EBE51BB8F984}" destId="{7AFFAE8A-4250-4938-B0CA-221F84AB30A7}" srcOrd="0" destOrd="0" presId="urn:microsoft.com/office/officeart/2005/8/layout/vList5"/>
    <dgm:cxn modelId="{7A2FB312-F940-488A-9E06-E6AAFDBC8717}" type="presOf" srcId="{D096FF72-3A1B-457F-9F56-E3E0AFEAD629}" destId="{48BEE3E9-1C48-4BBB-B1B4-9F4F5D1A8F3A}" srcOrd="0" destOrd="0" presId="urn:microsoft.com/office/officeart/2005/8/layout/vList5"/>
    <dgm:cxn modelId="{2C69E4D1-1C8C-48DE-8D25-189E431CE1BE}" type="presOf" srcId="{01AD1895-D133-4F2E-A944-FFBCFB659A8E}" destId="{D07A94FF-EF5D-4846-808C-E040EE2AC8F8}" srcOrd="0" destOrd="0" presId="urn:microsoft.com/office/officeart/2005/8/layout/vList5"/>
    <dgm:cxn modelId="{94B31520-A167-43E6-A155-C216E93392A1}" type="presOf" srcId="{5915793C-6B99-4554-ADB2-F46A2DE8516D}" destId="{D7F23B95-D752-44EB-8C34-CCE78501F504}" srcOrd="0" destOrd="0" presId="urn:microsoft.com/office/officeart/2005/8/layout/vList5"/>
    <dgm:cxn modelId="{31A9C239-E6BE-4DA2-9E42-9990A58DA835}" srcId="{D096FF72-3A1B-457F-9F56-E3E0AFEAD629}" destId="{35940FB8-C744-4B46-AECE-39B28D762F7E}" srcOrd="4" destOrd="0" parTransId="{7DA1C1BE-8DD1-4F07-A8C1-F6BBC865370E}" sibTransId="{895CCC37-D10D-4C17-B305-A68611154325}"/>
    <dgm:cxn modelId="{793776A3-9B71-4162-B2C3-8CF4E93B25D4}" type="presOf" srcId="{35940FB8-C744-4B46-AECE-39B28D762F7E}" destId="{788D8BFD-E4CE-4EAA-99B3-EB548CCD9824}" srcOrd="0" destOrd="0" presId="urn:microsoft.com/office/officeart/2005/8/layout/vList5"/>
    <dgm:cxn modelId="{632DDE97-6197-4248-B3B1-5178B6338141}" srcId="{D096FF72-3A1B-457F-9F56-E3E0AFEAD629}" destId="{52BBE536-9B2D-45CB-A234-A06A1B37F969}" srcOrd="5" destOrd="0" parTransId="{B0C13F91-2144-4F76-A678-A9BD2FC18791}" sibTransId="{18A56671-EA1A-4014-AC24-3918EAC79595}"/>
    <dgm:cxn modelId="{E3921708-E54D-4E13-9A1B-656382EEBD61}" type="presParOf" srcId="{48BEE3E9-1C48-4BBB-B1B4-9F4F5D1A8F3A}" destId="{70BB4299-C6AD-4B0D-ACFE-1D46A148C146}" srcOrd="0" destOrd="0" presId="urn:microsoft.com/office/officeart/2005/8/layout/vList5"/>
    <dgm:cxn modelId="{EDB789C9-CDEB-4917-8871-5970C49A48A6}" type="presParOf" srcId="{70BB4299-C6AD-4B0D-ACFE-1D46A148C146}" destId="{7AFFAE8A-4250-4938-B0CA-221F84AB30A7}" srcOrd="0" destOrd="0" presId="urn:microsoft.com/office/officeart/2005/8/layout/vList5"/>
    <dgm:cxn modelId="{674E0CBE-1921-4A7C-90E2-0488CCB36134}" type="presParOf" srcId="{48BEE3E9-1C48-4BBB-B1B4-9F4F5D1A8F3A}" destId="{A5A83269-C603-4CE4-84AE-EBE5718EB287}" srcOrd="1" destOrd="0" presId="urn:microsoft.com/office/officeart/2005/8/layout/vList5"/>
    <dgm:cxn modelId="{7AFD0FF6-47B2-46C6-9408-3AF4ECB84541}" type="presParOf" srcId="{48BEE3E9-1C48-4BBB-B1B4-9F4F5D1A8F3A}" destId="{4DE4DEA8-22C3-4EA8-9EEA-E4B2D2BE8E70}" srcOrd="2" destOrd="0" presId="urn:microsoft.com/office/officeart/2005/8/layout/vList5"/>
    <dgm:cxn modelId="{646E098E-B65D-498C-A03F-BFEF659A7DAA}" type="presParOf" srcId="{4DE4DEA8-22C3-4EA8-9EEA-E4B2D2BE8E70}" destId="{D07A94FF-EF5D-4846-808C-E040EE2AC8F8}" srcOrd="0" destOrd="0" presId="urn:microsoft.com/office/officeart/2005/8/layout/vList5"/>
    <dgm:cxn modelId="{2F9FEDA0-9274-4D14-8210-3F5B7F1D3F17}" type="presParOf" srcId="{48BEE3E9-1C48-4BBB-B1B4-9F4F5D1A8F3A}" destId="{0333871E-AEB6-432F-9ACD-355C2127A74F}" srcOrd="3" destOrd="0" presId="urn:microsoft.com/office/officeart/2005/8/layout/vList5"/>
    <dgm:cxn modelId="{2204BB99-6379-4736-BBF6-0B033D15D155}" type="presParOf" srcId="{48BEE3E9-1C48-4BBB-B1B4-9F4F5D1A8F3A}" destId="{1B258258-0C28-4144-8D50-AA82DBDA55B1}" srcOrd="4" destOrd="0" presId="urn:microsoft.com/office/officeart/2005/8/layout/vList5"/>
    <dgm:cxn modelId="{EAFA2243-FD82-46CE-A821-4B28270A6933}" type="presParOf" srcId="{1B258258-0C28-4144-8D50-AA82DBDA55B1}" destId="{D7F23B95-D752-44EB-8C34-CCE78501F504}" srcOrd="0" destOrd="0" presId="urn:microsoft.com/office/officeart/2005/8/layout/vList5"/>
    <dgm:cxn modelId="{88F0F51B-C21F-49FF-A497-1FFA7B3079E5}" type="presParOf" srcId="{48BEE3E9-1C48-4BBB-B1B4-9F4F5D1A8F3A}" destId="{0C317A16-C4EC-4156-8208-178502541D5D}" srcOrd="5" destOrd="0" presId="urn:microsoft.com/office/officeart/2005/8/layout/vList5"/>
    <dgm:cxn modelId="{56D337D4-15CD-4472-870D-4C56F86D83B7}" type="presParOf" srcId="{48BEE3E9-1C48-4BBB-B1B4-9F4F5D1A8F3A}" destId="{3B54477B-99C1-49CC-804B-D4B9E3523097}" srcOrd="6" destOrd="0" presId="urn:microsoft.com/office/officeart/2005/8/layout/vList5"/>
    <dgm:cxn modelId="{0E098934-20D7-46BA-B2A1-32A22F8762CA}" type="presParOf" srcId="{3B54477B-99C1-49CC-804B-D4B9E3523097}" destId="{B67CE6A6-440D-46F3-89BC-AE1F7E8DB731}" srcOrd="0" destOrd="0" presId="urn:microsoft.com/office/officeart/2005/8/layout/vList5"/>
    <dgm:cxn modelId="{8951B526-441B-4D5F-875C-49EC45B96B9C}" type="presParOf" srcId="{48BEE3E9-1C48-4BBB-B1B4-9F4F5D1A8F3A}" destId="{66BC2B90-0ACA-41EA-83A6-F6D86B211FDC}" srcOrd="7" destOrd="0" presId="urn:microsoft.com/office/officeart/2005/8/layout/vList5"/>
    <dgm:cxn modelId="{2AF759A0-6F7C-4F0A-8A95-C8DE711FF77F}" type="presParOf" srcId="{48BEE3E9-1C48-4BBB-B1B4-9F4F5D1A8F3A}" destId="{7CB85FDC-0DEB-4208-922F-BDF9EDA64712}" srcOrd="8" destOrd="0" presId="urn:microsoft.com/office/officeart/2005/8/layout/vList5"/>
    <dgm:cxn modelId="{E7B23503-5197-40B2-AA78-9CD2BBEB3185}" type="presParOf" srcId="{7CB85FDC-0DEB-4208-922F-BDF9EDA64712}" destId="{788D8BFD-E4CE-4EAA-99B3-EB548CCD9824}" srcOrd="0" destOrd="0" presId="urn:microsoft.com/office/officeart/2005/8/layout/vList5"/>
    <dgm:cxn modelId="{CAF292E4-BAD8-4F09-93E0-CEE04A734ECA}" type="presParOf" srcId="{48BEE3E9-1C48-4BBB-B1B4-9F4F5D1A8F3A}" destId="{0C2C60B1-4C7B-433A-9596-73623B755064}" srcOrd="9" destOrd="0" presId="urn:microsoft.com/office/officeart/2005/8/layout/vList5"/>
    <dgm:cxn modelId="{3DBD216C-B99A-4644-813E-9D3FF78E78EB}" type="presParOf" srcId="{48BEE3E9-1C48-4BBB-B1B4-9F4F5D1A8F3A}" destId="{DA974C61-827B-4070-8060-B0E586745353}" srcOrd="10" destOrd="0" presId="urn:microsoft.com/office/officeart/2005/8/layout/vList5"/>
    <dgm:cxn modelId="{156ECD33-1E69-46AC-B9F0-F5FB672E3DC5}" type="presParOf" srcId="{DA974C61-827B-4070-8060-B0E586745353}" destId="{950AACC0-6DBD-453D-ACD3-B8FF546A3273}" srcOrd="0" destOrd="0" presId="urn:microsoft.com/office/officeart/2005/8/layout/vList5"/>
    <dgm:cxn modelId="{DCEF4440-79A0-4651-8237-6F5F15A23C35}" type="presParOf" srcId="{48BEE3E9-1C48-4BBB-B1B4-9F4F5D1A8F3A}" destId="{5872D101-4652-4296-925A-B04E7C793C45}" srcOrd="11" destOrd="0" presId="urn:microsoft.com/office/officeart/2005/8/layout/vList5"/>
    <dgm:cxn modelId="{81E58C6B-B44F-4618-BA1E-FB639D3EE32C}" type="presParOf" srcId="{48BEE3E9-1C48-4BBB-B1B4-9F4F5D1A8F3A}" destId="{EE3F058C-8127-4550-B95C-70E008C7F112}" srcOrd="12" destOrd="0" presId="urn:microsoft.com/office/officeart/2005/8/layout/vList5"/>
    <dgm:cxn modelId="{446E39D9-8BC8-42A4-8220-01E1F2E95082}" type="presParOf" srcId="{EE3F058C-8127-4550-B95C-70E008C7F112}" destId="{3F2A8638-6ABA-4274-B314-CB19CDA271D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FAE8A-4250-4938-B0CA-221F84AB30A7}">
      <dsp:nvSpPr>
        <dsp:cNvPr id="0" name=""/>
        <dsp:cNvSpPr/>
      </dsp:nvSpPr>
      <dsp:spPr>
        <a:xfrm>
          <a:off x="152396" y="95743"/>
          <a:ext cx="786384" cy="3533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ACM</a:t>
          </a:r>
          <a:endParaRPr lang="en-US" sz="1400" kern="1200" dirty="0"/>
        </a:p>
      </dsp:txBody>
      <dsp:txXfrm>
        <a:off x="169647" y="112994"/>
        <a:ext cx="751882" cy="318894"/>
      </dsp:txXfrm>
    </dsp:sp>
    <dsp:sp modelId="{D07A94FF-EF5D-4846-808C-E040EE2AC8F8}">
      <dsp:nvSpPr>
        <dsp:cNvPr id="0" name=""/>
        <dsp:cNvSpPr/>
      </dsp:nvSpPr>
      <dsp:spPr>
        <a:xfrm>
          <a:off x="1210735" y="95739"/>
          <a:ext cx="786384" cy="3533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CS1</a:t>
          </a:r>
          <a:endParaRPr lang="en-US" sz="1400" kern="1200" dirty="0"/>
        </a:p>
      </dsp:txBody>
      <dsp:txXfrm>
        <a:off x="1227986" y="112990"/>
        <a:ext cx="751882" cy="318894"/>
      </dsp:txXfrm>
    </dsp:sp>
    <dsp:sp modelId="{D7F23B95-D752-44EB-8C34-CCE78501F504}">
      <dsp:nvSpPr>
        <dsp:cNvPr id="0" name=""/>
        <dsp:cNvSpPr/>
      </dsp:nvSpPr>
      <dsp:spPr>
        <a:xfrm>
          <a:off x="714684" y="596869"/>
          <a:ext cx="786384" cy="3533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FOCES</a:t>
          </a:r>
          <a:endParaRPr lang="en-US" sz="1400" kern="1200" dirty="0"/>
        </a:p>
      </dsp:txBody>
      <dsp:txXfrm>
        <a:off x="731935" y="614120"/>
        <a:ext cx="751882" cy="318894"/>
      </dsp:txXfrm>
    </dsp:sp>
    <dsp:sp modelId="{B67CE6A6-440D-46F3-89BC-AE1F7E8DB731}">
      <dsp:nvSpPr>
        <dsp:cNvPr id="0" name=""/>
        <dsp:cNvSpPr/>
      </dsp:nvSpPr>
      <dsp:spPr>
        <a:xfrm>
          <a:off x="355598" y="1101501"/>
          <a:ext cx="1574804" cy="3533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mbria" pitchFamily="18" charset="0"/>
            </a:rPr>
            <a:t>TECH Developers</a:t>
          </a:r>
          <a:endParaRPr lang="en-US" sz="1400" kern="1200" dirty="0">
            <a:latin typeface="Cambria" pitchFamily="18" charset="0"/>
          </a:endParaRPr>
        </a:p>
      </dsp:txBody>
      <dsp:txXfrm>
        <a:off x="372849" y="1118752"/>
        <a:ext cx="1540302" cy="318894"/>
      </dsp:txXfrm>
    </dsp:sp>
    <dsp:sp modelId="{788D8BFD-E4CE-4EAA-99B3-EB548CCD9824}">
      <dsp:nvSpPr>
        <dsp:cNvPr id="0" name=""/>
        <dsp:cNvSpPr/>
      </dsp:nvSpPr>
      <dsp:spPr>
        <a:xfrm>
          <a:off x="530348" y="1604034"/>
          <a:ext cx="1158917" cy="3533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mbria" pitchFamily="18" charset="0"/>
            </a:rPr>
            <a:t>Ensemble</a:t>
          </a:r>
          <a:endParaRPr lang="en-US" sz="1400" kern="1200" dirty="0">
            <a:latin typeface="Cambria" pitchFamily="18" charset="0"/>
          </a:endParaRPr>
        </a:p>
      </dsp:txBody>
      <dsp:txXfrm>
        <a:off x="547599" y="1621285"/>
        <a:ext cx="1124415" cy="318894"/>
      </dsp:txXfrm>
    </dsp:sp>
    <dsp:sp modelId="{950AACC0-6DBD-453D-ACD3-B8FF546A3273}">
      <dsp:nvSpPr>
        <dsp:cNvPr id="0" name=""/>
        <dsp:cNvSpPr/>
      </dsp:nvSpPr>
      <dsp:spPr>
        <a:xfrm>
          <a:off x="186265" y="2115823"/>
          <a:ext cx="786384" cy="3533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mbria" pitchFamily="18" charset="0"/>
            </a:rPr>
            <a:t>LIKES</a:t>
          </a:r>
          <a:endParaRPr lang="en-US" sz="1400" kern="1200" dirty="0">
            <a:latin typeface="Cambria" pitchFamily="18" charset="0"/>
          </a:endParaRPr>
        </a:p>
      </dsp:txBody>
      <dsp:txXfrm>
        <a:off x="203516" y="2133074"/>
        <a:ext cx="751882" cy="318894"/>
      </dsp:txXfrm>
    </dsp:sp>
    <dsp:sp modelId="{3F2A8638-6ABA-4274-B314-CB19CDA271D4}">
      <dsp:nvSpPr>
        <dsp:cNvPr id="0" name=""/>
        <dsp:cNvSpPr/>
      </dsp:nvSpPr>
      <dsp:spPr>
        <a:xfrm>
          <a:off x="1202266" y="2112780"/>
          <a:ext cx="786384" cy="3533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mbria" pitchFamily="18" charset="0"/>
            </a:rPr>
            <a:t>AP CS</a:t>
          </a:r>
          <a:endParaRPr lang="en-US" sz="1400" kern="1200" dirty="0">
            <a:latin typeface="Cambria" pitchFamily="18" charset="0"/>
          </a:endParaRPr>
        </a:p>
      </dsp:txBody>
      <dsp:txXfrm>
        <a:off x="1219517" y="2130031"/>
        <a:ext cx="751882" cy="318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67EB2300-8A6A-4BA1-8D8C-FE35CF7CB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743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82ADF527-1118-42CE-B3E1-7116173D3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38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B8C27-9015-40D9-BAC9-F467628DCA7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D2DE68-E2B7-439A-88B1-21913800B0F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EC1DA-3D00-46F1-8DDD-4FE7E97AC40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E10EB-2426-43D2-9B07-95FA5CA8F58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0FED59-58CD-4579-B957-F7BFAE60ACA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881128-863F-4D0D-8651-9202B136E20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0B56F-2586-4BD6-AC41-0D5F9C5F63F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0DDCDC-9F0C-41EA-A55F-5C3559E5B9C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320BA3-0837-40D2-BC31-667797E5F65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9C960B-8569-4203-9D9C-C500A5BFBDA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FB511-8B27-4C01-89ED-80C8F6BC98A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19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319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 lIns="93556" tIns="46778" rIns="93556" bIns="4677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8DD46-DF57-4D13-B16C-83E8EB4819E6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814CD6-67D3-456D-899C-246BD84655A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23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B5CFE-F712-4731-8D6C-D9F2FA3C18C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25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9CA8FC-F95A-4C00-BDE9-57CF5FDBA3B3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330575"/>
            <a:ext cx="7435850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FBDB8-5D2B-452F-9826-B42FF69473E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52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330575"/>
            <a:ext cx="7435850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D8AE6-9763-4B3D-B50F-DF4A0581A47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57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CE0BED-4FC0-4159-97E9-B8B48E32712C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58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2DA535-4515-487F-97AF-CAA7CC4642C0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029AF-0178-4C9A-818D-F0953A55826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73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A73706-7166-42F5-8D3C-5AF6CDF4057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88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EDC1EA-B3F7-416C-8759-3D2DA4282D2C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91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0E636A-01A5-4142-BE58-AB427D37E8A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85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E4F23-61B8-4A39-B646-C9AD07339E48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9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27340D-F9C7-4589-ADDD-0CF3281D1C8F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94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B13A06-40CB-402C-A90F-BBBA46C89355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96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0287B1-9C04-49D9-9BBB-3C058010E01C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97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25BA2A-53A7-43B0-B72D-879490C4B13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454D7-BB55-4B71-99C2-99ACAD8575F6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00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D763D-1912-4C5B-9EC6-96AF64E61D93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02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AEF0AE-B91A-40C7-8C9F-218F2F3353AE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AE36A-8789-4B77-AA19-A9DDA1FB19F3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428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F8E0DD-86ED-43E3-9130-ED7848EBF550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68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4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4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38E3AF-9E23-4D0F-A2C9-35669DA64C01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39946F-2B36-414E-9C36-81DF433F38F7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70019" name="Rectangle 2"/>
          <p:cNvSpPr>
            <a:spLocks noChangeArrowheads="1"/>
          </p:cNvSpPr>
          <p:nvPr/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0020" name="Rectangle 3"/>
          <p:cNvSpPr>
            <a:spLocks noChangeArrowheads="1"/>
          </p:cNvSpPr>
          <p:nvPr/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56" tIns="0" rIns="19356" bIns="0" anchor="b"/>
          <a:lstStyle/>
          <a:p>
            <a:pPr algn="r" defTabSz="931863" eaLnBrk="0" hangingPunct="0"/>
            <a:r>
              <a:rPr lang="en-US" sz="1100" b="0" i="1">
                <a:latin typeface="Times New Roman" pitchFamily="18" charset="0"/>
              </a:rPr>
              <a:t>3</a:t>
            </a:r>
          </a:p>
        </p:txBody>
      </p:sp>
      <p:sp>
        <p:nvSpPr>
          <p:cNvPr id="470021" name="Rectangle 4"/>
          <p:cNvSpPr>
            <a:spLocks noChangeArrowheads="1"/>
          </p:cNvSpPr>
          <p:nvPr/>
        </p:nvSpPr>
        <p:spPr bwMode="auto">
          <a:xfrm>
            <a:off x="0" y="6659563"/>
            <a:ext cx="40274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0022" name="Rectangle 5"/>
          <p:cNvSpPr>
            <a:spLocks noChangeArrowheads="1"/>
          </p:cNvSpPr>
          <p:nvPr/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0023" name="Rectangle 6"/>
          <p:cNvSpPr>
            <a:spLocks noChangeArrowheads="1"/>
          </p:cNvSpPr>
          <p:nvPr/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0024" name="Rectangle 7"/>
          <p:cNvSpPr>
            <a:spLocks noChangeArrowheads="1"/>
          </p:cNvSpPr>
          <p:nvPr/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56" tIns="0" rIns="19356" bIns="0" anchor="b"/>
          <a:lstStyle/>
          <a:p>
            <a:pPr algn="r" defTabSz="931863" eaLnBrk="0" hangingPunct="0"/>
            <a:r>
              <a:rPr lang="en-US" sz="1100" b="0" i="1">
                <a:latin typeface="Times New Roman" pitchFamily="18" charset="0"/>
              </a:rPr>
              <a:t>3</a:t>
            </a:r>
          </a:p>
        </p:txBody>
      </p:sp>
      <p:sp>
        <p:nvSpPr>
          <p:cNvPr id="470025" name="Rectangle 8"/>
          <p:cNvSpPr>
            <a:spLocks noChangeArrowheads="1"/>
          </p:cNvSpPr>
          <p:nvPr/>
        </p:nvSpPr>
        <p:spPr bwMode="auto">
          <a:xfrm>
            <a:off x="0" y="6659563"/>
            <a:ext cx="40274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0026" name="Rectangle 9"/>
          <p:cNvSpPr>
            <a:spLocks noChangeArrowheads="1"/>
          </p:cNvSpPr>
          <p:nvPr/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0027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5950"/>
          </a:xfrm>
          <a:noFill/>
          <a:ln/>
        </p:spPr>
        <p:txBody>
          <a:bodyPr lIns="93556" tIns="46778" rIns="93556" bIns="46778"/>
          <a:lstStyle/>
          <a:p>
            <a:pPr eaLnBrk="1" hangingPunct="1"/>
            <a:endParaRPr lang="en-US" smtClean="0"/>
          </a:p>
        </p:txBody>
      </p:sp>
      <p:sp>
        <p:nvSpPr>
          <p:cNvPr id="470028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C213D9-1A72-4856-91A5-86CEBE7DDA20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471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6A3BFB-62B3-45FE-827B-54F8244283C5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487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8573-55DA-A643-9D75-4A844FE2EF9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913DF2-26DD-4802-8B0C-E3350810444D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50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6B7A10-232C-4D40-A2FE-27A84630CD8F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51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51CB5-9578-4920-B127-8A565B562703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490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/>
        </p:spPr>
      </p:sp>
      <p:sp>
        <p:nvSpPr>
          <p:cNvPr id="490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B319CD-B51D-4D3D-9FF8-A6C6166DE7F9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C5A1AB-02C5-41C0-8696-A0E12B8F9B7E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2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8CB0D8-4BAE-43D1-9895-E9C1BF9BD5D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D4E88-5EE4-494F-AEDF-5955B2FBABAA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503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891FA5-F1D5-46E2-ACFE-2E11C867F15A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504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56BABE-8784-4684-BF80-8D767110E3FA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506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4D5AA-29AC-4F43-ADB4-9FF8FA0DFFBF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514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01E2AF-B456-4D13-B649-1C8531344C3A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516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C04852-2E62-4F3E-A374-F3190555BB18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517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21142-6D88-4E6B-8262-7C95AF0D3C11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E64383-EBD3-4707-87B7-4080666B6E30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542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8F84B-D4DA-4C02-8477-FDA7F3CB5266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543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EA508-C97C-42AC-AA86-B9A5F44BF944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544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52BD1-ABAB-455E-82FE-AD467AC8FC46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43A35-D967-44BA-9642-A36827C1ECA7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545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540757-E969-45EC-A3D7-EB66BDA779EA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549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E8B2E3-F55C-4047-9266-27F034AFBF11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550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8DF8A-C2D6-4B8E-9CDB-6D4F5AA57C71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552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1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27A06F-6858-4009-9A62-0CF10564D7F6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2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2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F776D-0093-4414-991C-776B3C4F3819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3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715B1-D434-4B06-82DE-ED9F25C60E62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F8B1-2757-4467-9B6F-C5BF0ED4B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A3773-3022-410A-A431-87F7E9B85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079E5-5D40-4801-BC84-1EDEE2FE8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A994-9ED1-453D-B92F-23F120E8B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353D5-5AEE-41FD-B305-42705883A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71B7-DEE9-4CBB-A0EB-58DB03CD7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29C45-284E-479D-9416-5F3E27A7C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284B6-4C7D-4E76-A5E8-3DD28B223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68D17-B40B-420D-BB94-32EC6CC10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64D9D-38AD-4D32-A802-7F9E5541B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831CD-AC03-426A-9E74-94AF6EA68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211AB-7BC2-4433-BB64-767FC2457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813B4-C5C8-42A2-8CD1-1F37B06AA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1ABF9-E654-43E8-BD98-865D43B19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60F5D-8947-4889-836E-884728F91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59098-6C34-456D-8955-BBC330983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A0A1B-F4D1-43C2-859A-E9317F3EE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C631C332-980B-41C9-BAD7-F44F060FE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microsoft.com/office/2007/relationships/diagramDrawing" Target="../diagrams/drawing1.xml"/><Relationship Id="rId10" Type="http://schemas.openxmlformats.org/officeDocument/2006/relationships/image" Target="../media/image11.png"/><Relationship Id="rId11" Type="http://schemas.openxmlformats.org/officeDocument/2006/relationships/image" Target="../media/image12.jpeg"/><Relationship Id="rId12" Type="http://schemas.openxmlformats.org/officeDocument/2006/relationships/image" Target="../media/image13.gif"/><Relationship Id="rId13" Type="http://schemas.openxmlformats.org/officeDocument/2006/relationships/image" Target="../media/image14.png"/><Relationship Id="rId14" Type="http://schemas.openxmlformats.org/officeDocument/2006/relationships/image" Target="../media/image15.jpeg"/><Relationship Id="rId15" Type="http://schemas.openxmlformats.org/officeDocument/2006/relationships/image" Target="../media/image16.jpeg"/><Relationship Id="rId16" Type="http://schemas.openxmlformats.org/officeDocument/2006/relationships/diagramData" Target="../diagrams/data1.xml"/><Relationship Id="rId17" Type="http://schemas.openxmlformats.org/officeDocument/2006/relationships/diagramLayout" Target="../diagrams/layout1.xml"/><Relationship Id="rId18" Type="http://schemas.openxmlformats.org/officeDocument/2006/relationships/diagramQuickStyle" Target="../diagrams/quickStyle1.xml"/><Relationship Id="rId19" Type="http://schemas.openxmlformats.org/officeDocument/2006/relationships/diagramColors" Target="../diagrams/colors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hyperlink" Target="http://www.citeulike.org/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2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D50DAA-3F48-4D3A-813C-0320A471A23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JCDL 2011 Tutorial</a:t>
            </a:r>
            <a:br>
              <a:rPr lang="en-US" sz="4000" b="1" dirty="0" smtClean="0"/>
            </a:br>
            <a:r>
              <a:rPr lang="en-US" sz="2400" b="1" dirty="0" smtClean="0"/>
              <a:t>(University of Ottawa– 13 June)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3200" b="1" dirty="0" smtClean="0"/>
              <a:t>“Guidelines and Resources for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Teaching </a:t>
            </a:r>
            <a:r>
              <a:rPr lang="en-US" sz="3200" b="1" dirty="0" smtClean="0"/>
              <a:t>Digital </a:t>
            </a:r>
            <a:r>
              <a:rPr lang="en-US" sz="3200" b="1" dirty="0" smtClean="0"/>
              <a:t>Libraries”</a:t>
            </a:r>
            <a:br>
              <a:rPr lang="en-US" sz="3200" b="1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by Edward A. Fox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694238"/>
            <a:ext cx="82296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>
                <a:latin typeface="+mn-lt"/>
              </a:rPr>
              <a:t>fox@vt.edu    http://fox.cs.vt.edu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>
                <a:latin typeface="+mn-lt"/>
              </a:rPr>
              <a:t>Dept. of Computer Science, Virginia Tech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>
                <a:latin typeface="+mn-lt"/>
              </a:rPr>
              <a:t>Blacksburg, VA 24061 USA</a:t>
            </a:r>
            <a:endParaRPr lang="en-US" sz="3200" b="0" kern="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DL </a:t>
            </a:r>
            <a:r>
              <a:rPr lang="en-US" b="1" dirty="0" err="1" smtClean="0"/>
              <a:t>Curric</a:t>
            </a:r>
            <a:r>
              <a:rPr lang="en-US" b="1" dirty="0" smtClean="0"/>
              <a:t>. Project - </a:t>
            </a:r>
            <a:r>
              <a:rPr lang="en-US" b="1" dirty="0" smtClean="0"/>
              <a:t>4</a:t>
            </a:r>
            <a:endParaRPr lang="en-US" b="1" dirty="0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Module 7-b: Reference Services</a:t>
            </a:r>
          </a:p>
          <a:p>
            <a:pPr eaLnBrk="1" hangingPunct="1"/>
            <a:r>
              <a:rPr lang="en-US" b="1" dirty="0" smtClean="0"/>
              <a:t>Module 7-g: Personalization</a:t>
            </a:r>
          </a:p>
          <a:p>
            <a:pPr eaLnBrk="1" hangingPunct="1"/>
            <a:r>
              <a:rPr lang="en-US" b="1" dirty="0" smtClean="0"/>
              <a:t>Module 8-b: Web Archiving</a:t>
            </a:r>
            <a:endParaRPr lang="en-US" dirty="0" smtClean="0"/>
          </a:p>
          <a:p>
            <a:pPr eaLnBrk="1" hangingPunct="1"/>
            <a:r>
              <a:rPr lang="en-US" b="1" dirty="0" smtClean="0"/>
              <a:t>Module 9-c: Digital library evaluation, user studies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Plus others, </a:t>
            </a:r>
            <a:r>
              <a:rPr lang="en-US" b="1" dirty="0" smtClean="0"/>
              <a:t>including 10+4 this past AY by </a:t>
            </a:r>
            <a:r>
              <a:rPr lang="en-US" b="1" dirty="0" smtClean="0"/>
              <a:t>VT’s </a:t>
            </a:r>
            <a:r>
              <a:rPr lang="en-US" b="1" dirty="0" smtClean="0"/>
              <a:t>CS grad/</a:t>
            </a:r>
            <a:r>
              <a:rPr lang="en-US" b="1" dirty="0" err="1" smtClean="0"/>
              <a:t>ugrad</a:t>
            </a:r>
            <a:r>
              <a:rPr lang="en-US" b="1" dirty="0" smtClean="0"/>
              <a:t> students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D7F19B-02A4-4E57-ADF4-BB621AC91043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Development –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Libraries</a:t>
            </a:r>
          </a:p>
          <a:p>
            <a:r>
              <a:rPr lang="en-US" dirty="0" smtClean="0"/>
              <a:t>Information Retrieval tools (cloud)</a:t>
            </a:r>
          </a:p>
          <a:p>
            <a:r>
              <a:rPr lang="en-US" dirty="0" smtClean="0"/>
              <a:t>Multimedia tools (cloud)</a:t>
            </a:r>
          </a:p>
          <a:p>
            <a:endParaRPr lang="en-US" dirty="0"/>
          </a:p>
          <a:p>
            <a:r>
              <a:rPr lang="en-US" dirty="0" smtClean="0"/>
              <a:t>Biometrics Training</a:t>
            </a:r>
          </a:p>
          <a:p>
            <a:pPr lvl="1"/>
            <a:r>
              <a:rPr lang="en-US" dirty="0" smtClean="0"/>
              <a:t>Especially fingerprint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45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Development – Who?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Experts</a:t>
            </a:r>
          </a:p>
          <a:p>
            <a:pPr lvl="1"/>
            <a:r>
              <a:rPr lang="en-US" dirty="0" smtClean="0"/>
              <a:t>DL</a:t>
            </a:r>
          </a:p>
          <a:p>
            <a:pPr lvl="1"/>
            <a:r>
              <a:rPr lang="en-US" dirty="0" smtClean="0"/>
              <a:t>Biometrics</a:t>
            </a:r>
          </a:p>
          <a:p>
            <a:r>
              <a:rPr lang="en-US" dirty="0" smtClean="0"/>
              <a:t>Teams in a 6000-level DL Course: 4</a:t>
            </a:r>
          </a:p>
          <a:p>
            <a:r>
              <a:rPr lang="en-US" dirty="0" smtClean="0"/>
              <a:t>Teams in a 5000-level IR Course: 5 (+5)</a:t>
            </a:r>
          </a:p>
          <a:p>
            <a:r>
              <a:rPr lang="en-US" dirty="0" smtClean="0"/>
              <a:t>Teams in a 4000 MM Course: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14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Pedagogy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use of 1-15 modules, </a:t>
            </a:r>
            <a:r>
              <a:rPr lang="en-US" dirty="0" smtClean="0"/>
              <a:t>1 </a:t>
            </a:r>
            <a:r>
              <a:rPr lang="en-US" dirty="0" err="1" smtClean="0"/>
              <a:t>wk</a:t>
            </a:r>
            <a:r>
              <a:rPr lang="en-US" dirty="0" smtClean="0"/>
              <a:t> each</a:t>
            </a:r>
          </a:p>
          <a:p>
            <a:r>
              <a:rPr lang="en-US" dirty="0" smtClean="0"/>
              <a:t>Independent </a:t>
            </a:r>
            <a:r>
              <a:rPr lang="en-US" dirty="0"/>
              <a:t>study of a module of </a:t>
            </a:r>
            <a:r>
              <a:rPr lang="en-US" dirty="0" smtClean="0"/>
              <a:t>interest</a:t>
            </a:r>
          </a:p>
          <a:p>
            <a:r>
              <a:rPr lang="en-US" dirty="0" smtClean="0"/>
              <a:t>Independent </a:t>
            </a:r>
            <a:r>
              <a:rPr lang="en-US" dirty="0"/>
              <a:t>study </a:t>
            </a:r>
            <a:r>
              <a:rPr lang="en-US" dirty="0" err="1" smtClean="0"/>
              <a:t>preping</a:t>
            </a:r>
            <a:r>
              <a:rPr lang="en-US" dirty="0" smtClean="0"/>
              <a:t> for tool use</a:t>
            </a:r>
          </a:p>
          <a:p>
            <a:endParaRPr lang="en-US" dirty="0"/>
          </a:p>
          <a:p>
            <a:r>
              <a:rPr lang="en-US" dirty="0" smtClean="0"/>
              <a:t>Discovery, Constructivism</a:t>
            </a:r>
          </a:p>
          <a:p>
            <a:r>
              <a:rPr lang="en-US" dirty="0" smtClean="0"/>
              <a:t>Problem-based, Just-in-time</a:t>
            </a:r>
          </a:p>
          <a:p>
            <a:endParaRPr lang="en-US" dirty="0"/>
          </a:p>
          <a:p>
            <a:r>
              <a:rPr lang="en-US" dirty="0" smtClean="0"/>
              <a:t>Learning by teaching, making modules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92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7613B2-0E89-48B7-9788-2138F76B029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organize a DL course?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Various frameworks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What, Why, How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History, Current status, Future (research)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Economics: open source, sustainability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Social: users/patrons, management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Technical: HCI, HT, IR, LIS, Web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Suggest that concept maps be drawn by readers to help in working with this book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Instructors can access “expert” maps with IHMC tools</a:t>
            </a:r>
            <a:endParaRPr lang="en-US" sz="36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8B0167-95EC-4989-8B6C-76CE836A0A3A}" type="slidenum">
              <a:rPr lang="en-US" smtClean="0"/>
              <a:pPr/>
              <a:t>15</a:t>
            </a:fld>
            <a:endParaRPr lang="en-US" smtClean="0"/>
          </a:p>
        </p:txBody>
      </p:sp>
      <p:graphicFrame>
        <p:nvGraphicFramePr>
          <p:cNvPr id="1667171" name="Group 99"/>
          <p:cNvGraphicFramePr>
            <a:graphicFrameLocks noGrp="1"/>
          </p:cNvGraphicFramePr>
          <p:nvPr/>
        </p:nvGraphicFramePr>
        <p:xfrm>
          <a:off x="381000" y="228600"/>
          <a:ext cx="8077200" cy="6339840"/>
        </p:xfrm>
        <a:graphic>
          <a:graphicData uri="http://schemas.openxmlformats.org/drawingml/2006/table">
            <a:tbl>
              <a:tblPr/>
              <a:tblGrid>
                <a:gridCol w="4038600"/>
                <a:gridCol w="4038600"/>
              </a:tblGrid>
              <a:tr h="762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CC2001 Information Management Areas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IM1. Information models and systems*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IM8. Distributed DBs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IM2. Database systems*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IM9. Physical DB design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IM3. Data modeling*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IM10. Data mining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IM4. Relational DBs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IM11. Information storage and retrieval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IM5. Database query languages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IM12. Hypertext and hypermedia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IM6. Relational DB design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IM13. Multimedia information &amp; systems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IM7. Transaction processing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IM14. Digital libraries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11" name="Rectangle 100"/>
          <p:cNvSpPr>
            <a:spLocks noChangeArrowheads="1"/>
          </p:cNvSpPr>
          <p:nvPr/>
        </p:nvSpPr>
        <p:spPr bwMode="auto">
          <a:xfrm>
            <a:off x="3429000" y="6491288"/>
            <a:ext cx="213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0"/>
              <a:t>* Core components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smtClean="0"/>
              <a:t>BAE/NIJ Biometrics Training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1ABF9-E654-43E8-BD98-865D43B194D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066800"/>
            <a:ext cx="8077200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Module </a:t>
            </a:r>
            <a:r>
              <a:rPr lang="en-US" dirty="0"/>
              <a:t>1: Introduction to biometrics</a:t>
            </a:r>
          </a:p>
          <a:p>
            <a:r>
              <a:rPr lang="en-US" dirty="0" smtClean="0"/>
              <a:t>Module </a:t>
            </a:r>
            <a:r>
              <a:rPr lang="en-US" dirty="0"/>
              <a:t>2: Pattern recognition</a:t>
            </a:r>
          </a:p>
          <a:p>
            <a:r>
              <a:rPr lang="en-US" dirty="0" smtClean="0"/>
              <a:t>Module </a:t>
            </a:r>
            <a:r>
              <a:rPr lang="en-US" dirty="0"/>
              <a:t>3</a:t>
            </a:r>
            <a:r>
              <a:rPr lang="en-US" dirty="0" smtClean="0"/>
              <a:t>: Current </a:t>
            </a:r>
            <a:r>
              <a:rPr lang="en-US" dirty="0"/>
              <a:t>and emerging biometrics science and technology</a:t>
            </a:r>
          </a:p>
          <a:p>
            <a:r>
              <a:rPr lang="en-US" dirty="0" smtClean="0"/>
              <a:t>Module </a:t>
            </a:r>
            <a:r>
              <a:rPr lang="en-US" dirty="0"/>
              <a:t>4: Biometrics technology devices and systems</a:t>
            </a:r>
          </a:p>
          <a:p>
            <a:r>
              <a:rPr lang="en-US" dirty="0" smtClean="0"/>
              <a:t>Module </a:t>
            </a:r>
            <a:r>
              <a:rPr lang="en-US" dirty="0"/>
              <a:t>5: Image capture and enhancement</a:t>
            </a:r>
          </a:p>
          <a:p>
            <a:r>
              <a:rPr lang="en-US" dirty="0" smtClean="0"/>
              <a:t>Module </a:t>
            </a:r>
            <a:r>
              <a:rPr lang="en-US" dirty="0"/>
              <a:t>6: Electronic data and knowledge management</a:t>
            </a:r>
          </a:p>
          <a:p>
            <a:r>
              <a:rPr lang="en-US" dirty="0" smtClean="0"/>
              <a:t>Module </a:t>
            </a:r>
            <a:r>
              <a:rPr lang="en-US" dirty="0"/>
              <a:t>7: Conduct of biometric comparisons</a:t>
            </a:r>
          </a:p>
          <a:p>
            <a:r>
              <a:rPr lang="en-US" dirty="0" smtClean="0"/>
              <a:t>Module </a:t>
            </a:r>
            <a:r>
              <a:rPr lang="en-US" dirty="0"/>
              <a:t>8: Principles of statistics, probability, and forensic statistics</a:t>
            </a:r>
          </a:p>
          <a:p>
            <a:r>
              <a:rPr lang="en-US" dirty="0" smtClean="0"/>
              <a:t>Module </a:t>
            </a:r>
            <a:r>
              <a:rPr lang="en-US" dirty="0"/>
              <a:t>9: Error, bias, and uncertainty</a:t>
            </a:r>
          </a:p>
          <a:p>
            <a:r>
              <a:rPr lang="en-US" dirty="0" smtClean="0"/>
              <a:t>Module </a:t>
            </a:r>
            <a:r>
              <a:rPr lang="en-US" dirty="0"/>
              <a:t>10: Applications of Biometrics</a:t>
            </a:r>
          </a:p>
          <a:p>
            <a:r>
              <a:rPr lang="en-US" dirty="0" smtClean="0"/>
              <a:t>Module </a:t>
            </a:r>
            <a:r>
              <a:rPr lang="en-US" dirty="0"/>
              <a:t>11. Critical assessment and thinking</a:t>
            </a:r>
          </a:p>
          <a:p>
            <a:r>
              <a:rPr lang="en-US" dirty="0" smtClean="0"/>
              <a:t>Module </a:t>
            </a:r>
            <a:r>
              <a:rPr lang="en-US" dirty="0"/>
              <a:t>12: Investigation and problem solving</a:t>
            </a:r>
          </a:p>
          <a:p>
            <a:r>
              <a:rPr lang="en-US" dirty="0" smtClean="0"/>
              <a:t>Module </a:t>
            </a:r>
            <a:r>
              <a:rPr lang="en-US" dirty="0"/>
              <a:t>13: Investigative context and biometric comparisons</a:t>
            </a:r>
          </a:p>
          <a:p>
            <a:r>
              <a:rPr lang="en-US" dirty="0" smtClean="0"/>
              <a:t>Module </a:t>
            </a:r>
            <a:r>
              <a:rPr lang="en-US" dirty="0"/>
              <a:t>14: Introduction to forensic science</a:t>
            </a:r>
          </a:p>
          <a:p>
            <a:r>
              <a:rPr lang="en-US" dirty="0" smtClean="0"/>
              <a:t>Module </a:t>
            </a:r>
            <a:r>
              <a:rPr lang="en-US" dirty="0"/>
              <a:t>15: Emerging issues in the forensic community</a:t>
            </a:r>
          </a:p>
          <a:p>
            <a:r>
              <a:rPr lang="en-US" dirty="0" smtClean="0"/>
              <a:t>Module </a:t>
            </a:r>
            <a:r>
              <a:rPr lang="en-US" dirty="0"/>
              <a:t>16: Legal admissibility of forensic evidence</a:t>
            </a:r>
          </a:p>
          <a:p>
            <a:r>
              <a:rPr lang="en-US" dirty="0" smtClean="0"/>
              <a:t>Module </a:t>
            </a:r>
            <a:r>
              <a:rPr lang="en-US" dirty="0"/>
              <a:t>17: Communication of results in the legal system</a:t>
            </a:r>
          </a:p>
          <a:p>
            <a:r>
              <a:rPr lang="en-US" dirty="0" smtClean="0"/>
              <a:t>Module </a:t>
            </a:r>
            <a:r>
              <a:rPr lang="en-US" dirty="0"/>
              <a:t>18: Forensic quality systems</a:t>
            </a:r>
          </a:p>
          <a:p>
            <a:r>
              <a:rPr lang="en-US" dirty="0" smtClean="0"/>
              <a:t>Module </a:t>
            </a:r>
            <a:r>
              <a:rPr lang="en-US" dirty="0"/>
              <a:t>19: Friction ridge examinations and comparisons</a:t>
            </a:r>
          </a:p>
          <a:p>
            <a:r>
              <a:rPr lang="en-US" dirty="0" smtClean="0"/>
              <a:t>Module </a:t>
            </a:r>
            <a:r>
              <a:rPr lang="en-US" dirty="0"/>
              <a:t>20: Practicum and examinations</a:t>
            </a:r>
          </a:p>
        </p:txBody>
      </p:sp>
    </p:spTree>
    <p:extLst>
      <p:ext uri="{BB962C8B-B14F-4D97-AF65-F5344CB8AC3E}">
        <p14:creationId xmlns:p14="http://schemas.microsoft.com/office/powerpoint/2010/main" val="4223759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DFE412-01EE-4823-B11D-F0C702B3026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DL Curriculum Framework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814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04800" y="1447800"/>
          <a:ext cx="8458200" cy="481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Visio" r:id="rId4" imgW="7121387" imgH="4061129" progId="">
                  <p:embed/>
                </p:oleObj>
              </mc:Choice>
              <mc:Fallback>
                <p:oleObj name="Visio" r:id="rId4" imgW="7121387" imgH="4061129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8458200" cy="481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F12FA7-60CB-45EA-863D-4883A8239B3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Book Parts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Ch. 1. Introduction (Motivation, Synopsis)</a:t>
            </a:r>
          </a:p>
          <a:p>
            <a:pPr eaLnBrk="1" hangingPunct="1"/>
            <a:r>
              <a:rPr lang="en-US" sz="3600" smtClean="0"/>
              <a:t>Part 1 – The “Ss”</a:t>
            </a:r>
          </a:p>
          <a:p>
            <a:pPr eaLnBrk="1" hangingPunct="1"/>
            <a:r>
              <a:rPr lang="en-US" sz="3600" smtClean="0"/>
              <a:t>Part 2 – Higher DL Constructs</a:t>
            </a:r>
          </a:p>
          <a:p>
            <a:pPr eaLnBrk="1" hangingPunct="1"/>
            <a:r>
              <a:rPr lang="en-US" sz="3600" smtClean="0"/>
              <a:t>Part 3 – Advanced Topics</a:t>
            </a:r>
          </a:p>
          <a:p>
            <a:pPr eaLnBrk="1" hangingPunct="1"/>
            <a:r>
              <a:rPr lang="en-US" sz="3600" smtClean="0"/>
              <a:t>Appendix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33B327-7531-4927-A52C-2725BDBDD46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Book Parts and Chapters - 1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Ch. 1. Introduction (Motivation, Synopsis)</a:t>
            </a:r>
          </a:p>
          <a:p>
            <a:pPr eaLnBrk="1" hangingPunct="1"/>
            <a:r>
              <a:rPr lang="en-US" sz="3600" smtClean="0"/>
              <a:t>Part 1 – The “Ss”</a:t>
            </a:r>
          </a:p>
          <a:p>
            <a:pPr lvl="1" eaLnBrk="1" hangingPunct="1"/>
            <a:r>
              <a:rPr lang="en-US" sz="3200" smtClean="0"/>
              <a:t>Ch. 2: Streams</a:t>
            </a:r>
          </a:p>
          <a:p>
            <a:pPr lvl="1" eaLnBrk="1" hangingPunct="1"/>
            <a:r>
              <a:rPr lang="en-US" sz="3200" smtClean="0"/>
              <a:t>Ch. 3: Structures</a:t>
            </a:r>
          </a:p>
          <a:p>
            <a:pPr lvl="1" eaLnBrk="1" hangingPunct="1"/>
            <a:r>
              <a:rPr lang="en-US" sz="3200" smtClean="0"/>
              <a:t>Ch. 4: Spaces</a:t>
            </a:r>
          </a:p>
          <a:p>
            <a:pPr lvl="1" eaLnBrk="1" hangingPunct="1"/>
            <a:r>
              <a:rPr lang="en-US" sz="3200" smtClean="0"/>
              <a:t>Ch. 5: Scenarios</a:t>
            </a:r>
          </a:p>
          <a:p>
            <a:pPr lvl="1" eaLnBrk="1" hangingPunct="1"/>
            <a:r>
              <a:rPr lang="en-US" sz="3200" smtClean="0"/>
              <a:t>Ch. 6: Societies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Acknowledgements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525963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dirty="0" smtClean="0"/>
              <a:t>Mentors (</a:t>
            </a:r>
            <a:r>
              <a:rPr lang="en-US" dirty="0" err="1" smtClean="0"/>
              <a:t>Licklider</a:t>
            </a:r>
            <a:r>
              <a:rPr lang="en-US" dirty="0" smtClean="0"/>
              <a:t>, Kessler, Salton)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/>
              <a:t>Virginia Tech, CS, Digital Library Research Lab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/>
              <a:t>NSF and other sponsors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/>
              <a:t>Students, colleagues, co-investigators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/>
              <a:t>Monika Akbar, </a:t>
            </a:r>
            <a:r>
              <a:rPr lang="en-US" dirty="0" err="1" smtClean="0"/>
              <a:t>Yinlin</a:t>
            </a:r>
            <a:r>
              <a:rPr lang="en-US" dirty="0" smtClean="0"/>
              <a:t> Chen, Marcos André </a:t>
            </a:r>
            <a:r>
              <a:rPr lang="en-US" dirty="0" err="1" smtClean="0"/>
              <a:t>Gonçalves</a:t>
            </a:r>
            <a:r>
              <a:rPr lang="en-US" dirty="0" smtClean="0"/>
              <a:t>, Doug Gorton, Nadia </a:t>
            </a:r>
            <a:r>
              <a:rPr lang="en-US" dirty="0" err="1" smtClean="0"/>
              <a:t>Kozievitch</a:t>
            </a:r>
            <a:r>
              <a:rPr lang="en-US" dirty="0" smtClean="0"/>
              <a:t>, Spencer Lee, Jonathan </a:t>
            </a:r>
            <a:r>
              <a:rPr lang="en-US" dirty="0" err="1" smtClean="0"/>
              <a:t>Leidig</a:t>
            </a:r>
            <a:r>
              <a:rPr lang="en-US" dirty="0" smtClean="0"/>
              <a:t>, Yi Ma, </a:t>
            </a:r>
            <a:r>
              <a:rPr lang="en-US" dirty="0" err="1" smtClean="0"/>
              <a:t>Uma</a:t>
            </a:r>
            <a:r>
              <a:rPr lang="en-US" dirty="0" smtClean="0"/>
              <a:t> Murthy, Sung </a:t>
            </a:r>
            <a:r>
              <a:rPr lang="en-US" dirty="0" err="1" smtClean="0"/>
              <a:t>Hee</a:t>
            </a:r>
            <a:r>
              <a:rPr lang="en-US" dirty="0" smtClean="0"/>
              <a:t> Park, </a:t>
            </a:r>
            <a:r>
              <a:rPr lang="en-US" dirty="0" err="1" smtClean="0"/>
              <a:t>Rao</a:t>
            </a:r>
            <a:r>
              <a:rPr lang="en-US" dirty="0" smtClean="0"/>
              <a:t> </a:t>
            </a:r>
            <a:r>
              <a:rPr lang="en-US" dirty="0" err="1" smtClean="0"/>
              <a:t>Shen</a:t>
            </a:r>
            <a:r>
              <a:rPr lang="en-US" dirty="0" smtClean="0"/>
              <a:t>, </a:t>
            </a:r>
            <a:r>
              <a:rPr lang="en-US" dirty="0" err="1" smtClean="0"/>
              <a:t>Venkat</a:t>
            </a:r>
            <a:r>
              <a:rPr lang="en-US" dirty="0" smtClean="0"/>
              <a:t> </a:t>
            </a:r>
            <a:r>
              <a:rPr lang="en-US" dirty="0" err="1" smtClean="0"/>
              <a:t>Srinivasan</a:t>
            </a:r>
            <a:r>
              <a:rPr lang="en-US" dirty="0" smtClean="0"/>
              <a:t>, Ricardo Torres, </a:t>
            </a:r>
            <a:r>
              <a:rPr lang="en-US" dirty="0" err="1" smtClean="0"/>
              <a:t>Xiaoyan</a:t>
            </a:r>
            <a:r>
              <a:rPr lang="en-US" dirty="0" smtClean="0"/>
              <a:t> Yu, ...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/>
              <a:t>Barbara </a:t>
            </a:r>
            <a:r>
              <a:rPr lang="en-US" dirty="0" err="1" smtClean="0"/>
              <a:t>Wildemuth</a:t>
            </a:r>
            <a:r>
              <a:rPr lang="en-US" dirty="0" smtClean="0"/>
              <a:t>, Jeffrey </a:t>
            </a:r>
            <a:r>
              <a:rPr lang="en-US" dirty="0" err="1" smtClean="0"/>
              <a:t>Pomerantz</a:t>
            </a:r>
            <a:r>
              <a:rPr lang="en-US" dirty="0" smtClean="0"/>
              <a:t>, </a:t>
            </a:r>
            <a:r>
              <a:rPr lang="en-US" dirty="0" err="1" smtClean="0"/>
              <a:t>Sanghee</a:t>
            </a:r>
            <a:r>
              <a:rPr lang="en-US" dirty="0" smtClean="0"/>
              <a:t> Oh, </a:t>
            </a:r>
            <a:r>
              <a:rPr lang="en-US" dirty="0" err="1" smtClean="0"/>
              <a:t>Seungwon</a:t>
            </a:r>
            <a:r>
              <a:rPr lang="en-US" dirty="0" smtClean="0"/>
              <a:t> Yang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3DDA1F-0413-4131-80F3-0C5256F7415C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4E5207-7523-40C2-9F06-29450B18EE5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Book Parts and Chapters - 2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Part 2 – Higher DL Constructs</a:t>
            </a:r>
          </a:p>
          <a:p>
            <a:pPr lvl="1" eaLnBrk="1" hangingPunct="1"/>
            <a:r>
              <a:rPr lang="en-US" sz="3200" smtClean="0"/>
              <a:t>Ch. 7: Collections</a:t>
            </a:r>
          </a:p>
          <a:p>
            <a:pPr lvl="1" eaLnBrk="1" hangingPunct="1"/>
            <a:r>
              <a:rPr lang="en-US" sz="3200" smtClean="0"/>
              <a:t>Ch. 8: Catalogs</a:t>
            </a:r>
          </a:p>
          <a:p>
            <a:pPr lvl="1" eaLnBrk="1" hangingPunct="1"/>
            <a:r>
              <a:rPr lang="en-US" sz="3200" smtClean="0"/>
              <a:t>Ch. 9: Repositories and Archives</a:t>
            </a:r>
          </a:p>
          <a:p>
            <a:pPr lvl="1" eaLnBrk="1" hangingPunct="1"/>
            <a:r>
              <a:rPr lang="en-US" sz="3200" smtClean="0"/>
              <a:t>Ch. 10: Services</a:t>
            </a:r>
          </a:p>
          <a:p>
            <a:pPr lvl="1" eaLnBrk="1" hangingPunct="1"/>
            <a:r>
              <a:rPr lang="en-US" sz="3200" smtClean="0"/>
              <a:t>Ch. 11: Systems</a:t>
            </a:r>
          </a:p>
          <a:p>
            <a:pPr lvl="1" eaLnBrk="1" hangingPunct="1"/>
            <a:r>
              <a:rPr lang="en-US" sz="3200" smtClean="0"/>
              <a:t>Ch. 12: Case Studies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8839C3-5777-4261-B834-A1F47C24FAD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Book Parts and Chapters - 3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Part 3 – Advanced Topics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Ch. 13: Quality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Ch. 14: Integration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Ch. 15: How to build a digital library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Ch. 16: Research Challenges, Future Perspectives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Appendix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A: Mathematical preliminaries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B: Formal Definitions: Ss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C: Formal Definitions: DL terms, Minimal DL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D: Formal Definitions: Archeological DL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E: Glossary of terms, mappings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2D4DCA-D26B-4CD5-BEE5-2EBCEE90A9C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 Overview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do we need this book?</a:t>
            </a:r>
          </a:p>
          <a:p>
            <a:pPr eaLnBrk="1" hangingPunct="1"/>
            <a:r>
              <a:rPr lang="en-US" smtClean="0"/>
              <a:t>What are digital libraries (DLs)?</a:t>
            </a:r>
          </a:p>
          <a:p>
            <a:pPr eaLnBrk="1" hangingPunct="1"/>
            <a:r>
              <a:rPr lang="en-US" smtClean="0"/>
              <a:t>Why is 5S helpful in a DL book?</a:t>
            </a:r>
          </a:p>
          <a:p>
            <a:pPr eaLnBrk="1" hangingPunct="1"/>
            <a:r>
              <a:rPr lang="en-US" smtClean="0"/>
              <a:t>How do digital libraries work?</a:t>
            </a:r>
          </a:p>
          <a:p>
            <a:pPr eaLnBrk="1" hangingPunct="1"/>
            <a:r>
              <a:rPr lang="en-US" smtClean="0"/>
              <a:t>History: Memex, 1990s, proliferation </a:t>
            </a:r>
          </a:p>
          <a:p>
            <a:pPr eaLnBrk="1" hangingPunct="1"/>
            <a:r>
              <a:rPr lang="en-US" smtClean="0"/>
              <a:t>Related areas: LIS, linguistics, IR, AI, DBs, knowledge management, content management, probability/statistics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3D2070-2AEB-4E45-BDDC-A6C00BE7841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Ch. 1. Introduction (Motivation, Synopsis)</a:t>
            </a:r>
          </a:p>
          <a:p>
            <a:pPr eaLnBrk="1" hangingPunct="1"/>
            <a:r>
              <a:rPr lang="en-US" sz="3600" b="1" u="sng" smtClean="0"/>
              <a:t>Part 1 – The “Ss”</a:t>
            </a:r>
          </a:p>
          <a:p>
            <a:pPr lvl="1" eaLnBrk="1" hangingPunct="1"/>
            <a:r>
              <a:rPr lang="en-US" sz="3200" smtClean="0"/>
              <a:t>Ch. 2: Streams</a:t>
            </a:r>
          </a:p>
          <a:p>
            <a:pPr lvl="1" eaLnBrk="1" hangingPunct="1"/>
            <a:r>
              <a:rPr lang="en-US" sz="3200" smtClean="0"/>
              <a:t>Ch. 3: Structures</a:t>
            </a:r>
          </a:p>
          <a:p>
            <a:pPr lvl="1" eaLnBrk="1" hangingPunct="1"/>
            <a:r>
              <a:rPr lang="en-US" sz="3200" smtClean="0"/>
              <a:t>Ch. 4: Spaces</a:t>
            </a:r>
          </a:p>
          <a:p>
            <a:pPr lvl="1" eaLnBrk="1" hangingPunct="1"/>
            <a:r>
              <a:rPr lang="en-US" sz="3200" smtClean="0"/>
              <a:t>Ch. 5: Scenarios</a:t>
            </a:r>
          </a:p>
          <a:p>
            <a:pPr lvl="1" eaLnBrk="1" hangingPunct="1"/>
            <a:r>
              <a:rPr lang="en-US" sz="3200" smtClean="0"/>
              <a:t>Ch. 6: Societies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F22272-4A2F-4E80-A27B-FB6F8E1E01E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8153400" cy="685800"/>
          </a:xfrm>
          <a:noFill/>
        </p:spPr>
        <p:txBody>
          <a:bodyPr lIns="92075" tIns="46038" rIns="92075" bIns="46038"/>
          <a:lstStyle/>
          <a:p>
            <a:pPr algn="l" eaLnBrk="1" hangingPunct="1"/>
            <a:r>
              <a:rPr lang="en-US" smtClean="0"/>
              <a:t>   Informal 5S &amp; DL Definitions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 </a:t>
            </a:r>
            <a:r>
              <a:rPr lang="en-US" sz="3600" smtClean="0"/>
              <a:t>DLs are complex systems that</a:t>
            </a:r>
            <a:br>
              <a:rPr lang="en-US" sz="3600" smtClean="0"/>
            </a:br>
            <a:endParaRPr lang="en-US" sz="3600" smtClean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305800" cy="3581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help satisfy info needs of users (</a:t>
            </a:r>
            <a:r>
              <a:rPr lang="en-US" b="1" smtClean="0"/>
              <a:t>societies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provide info services (</a:t>
            </a:r>
            <a:r>
              <a:rPr lang="en-US" b="1" smtClean="0"/>
              <a:t>scenarios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organize info in usable ways (</a:t>
            </a:r>
            <a:r>
              <a:rPr lang="en-US" b="1" smtClean="0"/>
              <a:t>structures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present info in usable ways (</a:t>
            </a:r>
            <a:r>
              <a:rPr lang="en-US" b="1" smtClean="0"/>
              <a:t>spaces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communicate info with users (</a:t>
            </a:r>
            <a:r>
              <a:rPr lang="en-US" b="1" smtClean="0"/>
              <a:t>streams</a:t>
            </a:r>
            <a:r>
              <a:rPr lang="en-US" smtClean="0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D95B78-5EA8-4C95-B489-1D8C1856E2C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2716213" y="274638"/>
            <a:ext cx="2647950" cy="846137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5Ss</a:t>
            </a:r>
          </a:p>
        </p:txBody>
      </p:sp>
      <p:graphicFrame>
        <p:nvGraphicFramePr>
          <p:cNvPr id="552963" name="Group 3"/>
          <p:cNvGraphicFramePr>
            <a:graphicFrameLocks noGrp="1"/>
          </p:cNvGraphicFramePr>
          <p:nvPr/>
        </p:nvGraphicFramePr>
        <p:xfrm>
          <a:off x="609600" y="1752600"/>
          <a:ext cx="8382000" cy="4846002"/>
        </p:xfrm>
        <a:graphic>
          <a:graphicData uri="http://schemas.openxmlformats.org/drawingml/2006/table">
            <a:tbl>
              <a:tblPr/>
              <a:tblGrid>
                <a:gridCol w="1516063"/>
                <a:gridCol w="3132137"/>
                <a:gridCol w="3733800"/>
              </a:tblGrid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Examples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Objectives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Streams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Text; video; audio; image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Describes properties of the DL content such as encoding and language for textual material or particular forms of multimedia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1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Structures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Collection; catalog; hypertext; document; metadata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Specifies organizational aspects of the DL content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Spaces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Measure; measurable, topological, vector, probabilistic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Defines logical and presentational views of several DL components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Scenarios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Searching, browsing, recommending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Details the behavior of DL 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8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Societies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Service managers, learners, teachers, etc.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Defines managers, responsible for running DL services; actors, that use those services; and relationships among them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8CDA6F-260E-4D6B-8DDA-CCE293524AFD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8458200" cy="60975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172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2755E4-8F04-4011-9DF9-FD52B91E483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ETANA </a:t>
            </a:r>
            <a:r>
              <a:rPr lang="en-US" dirty="0" smtClean="0"/>
              <a:t>Societies - 1</a:t>
            </a:r>
            <a:endParaRPr lang="en-US" dirty="0" smtClean="0"/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4953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smtClean="0"/>
              <a:t>Historic and pre-historic societies (being studied)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smtClean="0"/>
              <a:t>Archaeologists (in academic institutes, fieldwork settings, or local and national governmental bodies)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smtClean="0"/>
              <a:t>Project directors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smtClean="0"/>
              <a:t>Technical staff (consisting of photographers, technical illustrators, and their assistants)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smtClean="0"/>
              <a:t>Field staff (responsible for the actual work of excavation)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smtClean="0"/>
              <a:t>Camp staff (e.g., camp managers, registrars, tool stewards)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smtClean="0"/>
              <a:t>General public (e.g., educators, learners, citizens)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F3D987-553D-4D1F-9D92-2850A72F776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ETANA </a:t>
            </a:r>
            <a:r>
              <a:rPr lang="en-US" dirty="0" smtClean="0"/>
              <a:t>Societies - 2</a:t>
            </a:r>
            <a:endParaRPr lang="en-US" dirty="0" smtClean="0"/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 smtClean="0"/>
              <a:t>Social issues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dirty="0" smtClean="0"/>
              <a:t>Who owns the finds?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dirty="0" smtClean="0"/>
              <a:t>Where should they be preserved?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dirty="0" smtClean="0"/>
              <a:t>What nationality and ethnicity do they represent?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dirty="0" smtClean="0"/>
              <a:t>Who has publication rights?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dirty="0" smtClean="0"/>
              <a:t>What interactions took place between those at the site studied, and others? What theories are proposed by whom about this?</a:t>
            </a:r>
          </a:p>
          <a:p>
            <a:pPr marL="457200" lvl="1" indent="0"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B1E7AB-D6DD-4BD3-B373-A2289503B722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 1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Forms groups of 2.</a:t>
            </a:r>
          </a:p>
          <a:p>
            <a:pPr eaLnBrk="1" hangingPunct="1"/>
            <a:r>
              <a:rPr lang="en-US" smtClean="0"/>
              <a:t>Select a digital library you wish to build, improve, or study.</a:t>
            </a:r>
          </a:p>
          <a:p>
            <a:pPr eaLnBrk="1" hangingPunct="1"/>
            <a:r>
              <a:rPr lang="en-US" smtClean="0"/>
              <a:t>As was done for ETANA, discuss it using the 5S perspective.</a:t>
            </a:r>
          </a:p>
          <a:p>
            <a:pPr eaLnBrk="1" hangingPunct="1"/>
            <a:r>
              <a:rPr lang="en-US" smtClean="0"/>
              <a:t>Present a summary to the class and lead a discussion.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Theory-Based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5S</a:t>
            </a:r>
          </a:p>
          <a:p>
            <a:r>
              <a:rPr lang="en-US" dirty="0" smtClean="0"/>
              <a:t>DELOS Reference Model</a:t>
            </a:r>
          </a:p>
          <a:p>
            <a:r>
              <a:rPr lang="en-US" dirty="0" err="1" smtClean="0"/>
              <a:t>DL.org</a:t>
            </a:r>
            <a:r>
              <a:rPr lang="en-US" dirty="0" smtClean="0"/>
              <a:t> Activities</a:t>
            </a:r>
          </a:p>
          <a:p>
            <a:r>
              <a:rPr lang="en-US" dirty="0" smtClean="0"/>
              <a:t>IJDL call for contributions</a:t>
            </a:r>
          </a:p>
          <a:p>
            <a:r>
              <a:rPr lang="en-US" dirty="0" smtClean="0"/>
              <a:t>Other Perspectives</a:t>
            </a:r>
          </a:p>
          <a:p>
            <a:pPr lvl="1"/>
            <a:r>
              <a:rPr lang="en-US" dirty="0" smtClean="0"/>
              <a:t>DBMS, DSMS, VLDL</a:t>
            </a:r>
          </a:p>
          <a:p>
            <a:pPr lvl="1"/>
            <a:r>
              <a:rPr lang="en-US" dirty="0" smtClean="0"/>
              <a:t>W3C, Semantic Web, Repositories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96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E776F7-218C-4A24-81BF-295AF00408E3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Ch. 1. Introduction (Motivation, Synopsis)</a:t>
            </a:r>
          </a:p>
          <a:p>
            <a:pPr eaLnBrk="1" hangingPunct="1"/>
            <a:r>
              <a:rPr lang="en-US" sz="3600" smtClean="0"/>
              <a:t>Part 1 – The “Ss”</a:t>
            </a:r>
          </a:p>
          <a:p>
            <a:pPr lvl="1" eaLnBrk="1" hangingPunct="1"/>
            <a:r>
              <a:rPr lang="en-US" sz="3200" b="1" u="sng" smtClean="0"/>
              <a:t>Ch. 2: Streams</a:t>
            </a:r>
          </a:p>
          <a:p>
            <a:pPr lvl="1" eaLnBrk="1" hangingPunct="1"/>
            <a:r>
              <a:rPr lang="en-US" sz="3200" smtClean="0"/>
              <a:t>Ch. 3: Structures</a:t>
            </a:r>
          </a:p>
          <a:p>
            <a:pPr lvl="1" eaLnBrk="1" hangingPunct="1"/>
            <a:r>
              <a:rPr lang="en-US" sz="3200" smtClean="0"/>
              <a:t>Ch. 4: Spaces</a:t>
            </a:r>
          </a:p>
          <a:p>
            <a:pPr lvl="1" eaLnBrk="1" hangingPunct="1"/>
            <a:r>
              <a:rPr lang="en-US" sz="3200" smtClean="0"/>
              <a:t>Ch. 5: Scenarios</a:t>
            </a:r>
          </a:p>
          <a:p>
            <a:pPr lvl="1" eaLnBrk="1" hangingPunct="1"/>
            <a:r>
              <a:rPr lang="en-US" sz="3200" smtClean="0"/>
              <a:t>Ch. 6: Societies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E0128-5D0D-432C-95C2-AEA08A7AF56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2 Overview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Multiple media types and representation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See ch. 4 for IR (except some here for non-text)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Standards for each, and for some combinations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Text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Character strings, encoding (Unicode)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Morphology -&gt; Stemming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Syntax, semantics -&gt; stop words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** POS tagging, phrases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Images, Audio, Video, Graphics, Animation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Capture, digitization, representation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CBIR for each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** Compression, processing, analysis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**Synchronization, rendering, presentation, interchange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RealVideo, SMIL, QoS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E5FEBC-818B-430D-89F9-0DDA8F297E26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3 Overview</a:t>
            </a: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Digital Objects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Documents, digitization, packaging (METS, ORE, DCC), interchange, standards, format conversion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Genre: plays, encyclopedia, dictionaries, educational resources: courses (e.g., syllabi) and lessons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Structural organizations (books, chapters, sections), excerpts/spans (mark, superimposed info)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Metadata: standards, markup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Knowledge Structures &amp; Representations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Databases, Schema, </a:t>
            </a:r>
            <a:r>
              <a:rPr lang="en-US" sz="2000" dirty="0" err="1" smtClean="0"/>
              <a:t>Ontologies</a:t>
            </a:r>
            <a:r>
              <a:rPr lang="en-US" sz="2000" dirty="0" smtClean="0"/>
              <a:t>, Thesauri, Lexicons, Authority files, Concept maps, Semantic networks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Indexes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Inverted files, signature files, R-trees, Quad trees, etc.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Clusters &amp; Classification Schemes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08B526-7EB0-46F4-ABA8-3AF612EEF65E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4 Overview</a:t>
            </a:r>
          </a:p>
        </p:txBody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4419600"/>
          </a:xfrm>
        </p:spPr>
        <p:txBody>
          <a:bodyPr/>
          <a:lstStyle/>
          <a:p>
            <a:pPr eaLnBrk="1" hangingPunct="1"/>
            <a:r>
              <a:rPr lang="en-US" smtClean="0"/>
              <a:t>Retrieval models</a:t>
            </a:r>
          </a:p>
          <a:p>
            <a:pPr lvl="1" eaLnBrk="1" hangingPunct="1"/>
            <a:r>
              <a:rPr lang="en-US" sz="3200" smtClean="0"/>
              <a:t>Boolean, extended Boolean</a:t>
            </a:r>
          </a:p>
          <a:p>
            <a:pPr lvl="1" eaLnBrk="1" hangingPunct="1"/>
            <a:r>
              <a:rPr lang="en-US" sz="3200" smtClean="0"/>
              <a:t>Vector, LSI</a:t>
            </a:r>
          </a:p>
          <a:p>
            <a:pPr lvl="1" eaLnBrk="1" hangingPunct="1"/>
            <a:r>
              <a:rPr lang="en-US" sz="3200" smtClean="0"/>
              <a:t>Probabilistic: classical, belief network, inference network, language models</a:t>
            </a:r>
          </a:p>
          <a:p>
            <a:pPr eaLnBrk="1" hangingPunct="1"/>
            <a:r>
              <a:rPr lang="en-US" smtClean="0"/>
              <a:t>User interfaces and visualization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A145EC-D006-441C-A9F7-F49DB0E980E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5 Overview</a:t>
            </a:r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Recall OO for streams – now have objects as well as scenarios – ex interface components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Information Access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Searching: ad hoc, filtering/routing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Browsing: using an organization, using a visualization, using links (i.e., hypertext, hypermedia)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Workflow: sessions, feedback, etc.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Scenario-based Design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Usability: goals, tasks, claims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911C47-C4F1-4938-9E39-303A893BA79C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6 Overview</a:t>
            </a:r>
          </a:p>
        </p:txBody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7630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User communities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Authors, editors, teachers, students, readers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Personal(ization), group(ware), community, global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Accessibility, universal access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Librarians: reference, acquisition, operations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Research community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Associations, conferences, publications, labs, projects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Economics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Copyright, intellectual property rights, digital rights management, authorization, authentication, security, privacy, self-archiving (eprints)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Publishers, catalogers, distributors, sustainability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Open source, commercial, hybrid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8EB0DA-D29A-4E72-A7D2-3B89EC3398D2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 – Part 2</a:t>
            </a:r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b="1" u="sng" smtClean="0"/>
              <a:t>Part 2 – Higher DL Constructs</a:t>
            </a:r>
          </a:p>
          <a:p>
            <a:pPr lvl="1" eaLnBrk="1" hangingPunct="1"/>
            <a:r>
              <a:rPr lang="en-US" sz="3200" smtClean="0"/>
              <a:t>Ch. 7: Collections</a:t>
            </a:r>
          </a:p>
          <a:p>
            <a:pPr lvl="1" eaLnBrk="1" hangingPunct="1"/>
            <a:r>
              <a:rPr lang="en-US" sz="3200" smtClean="0"/>
              <a:t>Ch. 8: Catalogs</a:t>
            </a:r>
          </a:p>
          <a:p>
            <a:pPr lvl="1" eaLnBrk="1" hangingPunct="1"/>
            <a:r>
              <a:rPr lang="en-US" sz="3200" smtClean="0"/>
              <a:t>Ch. 9: Repositories and Archives</a:t>
            </a:r>
          </a:p>
          <a:p>
            <a:pPr lvl="1" eaLnBrk="1" hangingPunct="1"/>
            <a:r>
              <a:rPr lang="en-US" sz="3200" smtClean="0"/>
              <a:t>Ch. 10: Services</a:t>
            </a:r>
          </a:p>
          <a:p>
            <a:pPr lvl="1" eaLnBrk="1" hangingPunct="1"/>
            <a:r>
              <a:rPr lang="en-US" sz="3200" smtClean="0"/>
              <a:t>Ch. 11: Systems</a:t>
            </a:r>
          </a:p>
          <a:p>
            <a:pPr lvl="1" eaLnBrk="1" hangingPunct="1"/>
            <a:r>
              <a:rPr lang="en-US" sz="3200" smtClean="0"/>
              <a:t>Ch. 12: Case Studies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55A446-5100-44C5-AEC6-67CD38DD81E5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1351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-26988"/>
            <a:ext cx="9067800" cy="688498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3D7005-C50B-4521-B00B-DBE9605985FC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 – Part 2</a:t>
            </a:r>
          </a:p>
        </p:txBody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Part 2 – Higher DL Constructs</a:t>
            </a:r>
          </a:p>
          <a:p>
            <a:pPr lvl="1" eaLnBrk="1" hangingPunct="1"/>
            <a:r>
              <a:rPr lang="en-US" sz="3200" b="1" u="sng" smtClean="0"/>
              <a:t>Ch. 7: Collections</a:t>
            </a:r>
          </a:p>
          <a:p>
            <a:pPr lvl="1" eaLnBrk="1" hangingPunct="1"/>
            <a:r>
              <a:rPr lang="en-US" sz="3200" smtClean="0"/>
              <a:t>Ch. 8: Catalogs</a:t>
            </a:r>
          </a:p>
          <a:p>
            <a:pPr lvl="1" eaLnBrk="1" hangingPunct="1"/>
            <a:r>
              <a:rPr lang="en-US" sz="3200" smtClean="0"/>
              <a:t>Ch. 9: Repositories and Archives</a:t>
            </a:r>
          </a:p>
          <a:p>
            <a:pPr lvl="1" eaLnBrk="1" hangingPunct="1"/>
            <a:r>
              <a:rPr lang="en-US" sz="3200" smtClean="0"/>
              <a:t>Ch. 10: Services</a:t>
            </a:r>
          </a:p>
          <a:p>
            <a:pPr lvl="1" eaLnBrk="1" hangingPunct="1"/>
            <a:r>
              <a:rPr lang="en-US" sz="3200" smtClean="0"/>
              <a:t>Ch. 11: Systems</a:t>
            </a:r>
          </a:p>
          <a:p>
            <a:pPr lvl="1" eaLnBrk="1" hangingPunct="1"/>
            <a:r>
              <a:rPr lang="en-US" sz="3200" smtClean="0"/>
              <a:t>Ch. 12: Case Studies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09BD80-0DF6-45CF-AFAF-71710D0B6A00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7 Overview</a:t>
            </a:r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Terminology: set, “database”</a:t>
            </a:r>
          </a:p>
          <a:p>
            <a:pPr eaLnBrk="1" hangingPunct="1"/>
            <a:r>
              <a:rPr lang="en-US" sz="2800" smtClean="0"/>
              <a:t>Distributed: basis, efficiency/effectiveness</a:t>
            </a:r>
          </a:p>
          <a:p>
            <a:pPr eaLnBrk="1" hangingPunct="1"/>
            <a:r>
              <a:rPr lang="en-US" sz="2800" smtClean="0"/>
              <a:t>Parallelism: federation, harvesting</a:t>
            </a:r>
          </a:p>
          <a:p>
            <a:pPr eaLnBrk="1" hangingPunct="1"/>
            <a:r>
              <a:rPr lang="en-US" sz="2800" smtClean="0"/>
              <a:t>Scale: object size, compression, replication, stream splitting</a:t>
            </a:r>
          </a:p>
          <a:p>
            <a:pPr eaLnBrk="1" hangingPunct="1"/>
            <a:r>
              <a:rPr lang="en-US" sz="2800" smtClean="0"/>
              <a:t>Intelligence/processing granularity: object, cluster, collection, repository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4B2DAE-EAA4-440F-B116-38A9BB0133A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For More Information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Magazine</a:t>
            </a:r>
            <a:r>
              <a:rPr lang="en-US" sz="2400" dirty="0" smtClean="0"/>
              <a:t>: www.dlib.org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Books</a:t>
            </a:r>
            <a:r>
              <a:rPr lang="en-US" sz="2400" dirty="0" smtClean="0"/>
              <a:t>: http://fox.cs.vt.edu/DLSB.html (1994)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MIT Press: Arms, plus by </a:t>
            </a:r>
            <a:r>
              <a:rPr lang="en-US" sz="2400" dirty="0" err="1" smtClean="0"/>
              <a:t>Borgman</a:t>
            </a:r>
            <a:r>
              <a:rPr lang="en-US" sz="2400" dirty="0" smtClean="0"/>
              <a:t>, </a:t>
            </a:r>
            <a:r>
              <a:rPr lang="en-US" sz="2400" dirty="0" err="1" smtClean="0"/>
              <a:t>Licklider</a:t>
            </a:r>
            <a:r>
              <a:rPr lang="en-US" sz="2400" dirty="0" smtClean="0"/>
              <a:t> (1965)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Morgan Kaufmann: Witten... (several), </a:t>
            </a:r>
            <a:r>
              <a:rPr lang="en-US" sz="2400" dirty="0" err="1" smtClean="0"/>
              <a:t>Lesk</a:t>
            </a:r>
            <a:r>
              <a:rPr lang="en-US" sz="2400" dirty="0" smtClean="0"/>
              <a:t> (2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edition)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Conferences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ICADL</a:t>
            </a:r>
            <a:r>
              <a:rPr lang="en-US" sz="2400" dirty="0" smtClean="0"/>
              <a:t>: www.icadl.org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JCDL: </a:t>
            </a:r>
            <a:r>
              <a:rPr lang="en-US" sz="2400" dirty="0" smtClean="0"/>
              <a:t>www.jcdl2011.org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TPDL: www.tpdl2011.</a:t>
            </a:r>
            <a:r>
              <a:rPr lang="en-US" sz="2400" dirty="0" smtClean="0"/>
              <a:t>org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Associations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ASIS&amp;T DL SIG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IEEE TCDL: www.ieee-tcdl.org (student awards, …)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NSF</a:t>
            </a:r>
            <a:r>
              <a:rPr lang="en-US" sz="2400" dirty="0"/>
              <a:t>: http://dli.grainger.uiuc.edu/</a:t>
            </a:r>
            <a:r>
              <a:rPr lang="en-US" sz="2400" dirty="0" smtClean="0"/>
              <a:t>national.htm</a:t>
            </a:r>
            <a:r>
              <a:rPr lang="en-US" sz="2400" dirty="0"/>
              <a:t>, http://</a:t>
            </a:r>
            <a:r>
              <a:rPr lang="en-US" sz="2400" dirty="0" err="1"/>
              <a:t>www.nsf.gov</a:t>
            </a:r>
            <a:r>
              <a:rPr lang="en-US" sz="2400" dirty="0"/>
              <a:t>/pubs/1998/nsf9863/nsf9863.htm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Labs</a:t>
            </a:r>
            <a:r>
              <a:rPr lang="en-US" sz="2400" dirty="0" smtClean="0"/>
              <a:t>: VT: www.dlib.vt.edu, http://ei.cs.vt.edu/~dlib/ (old)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7668CB-9CBF-40BD-B848-96B5355A60C6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8 Overview</a:t>
            </a:r>
          </a:p>
        </p:txBody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OPACs</a:t>
            </a:r>
          </a:p>
          <a:p>
            <a:pPr eaLnBrk="1" hangingPunct="1"/>
            <a:r>
              <a:rPr lang="en-US" smtClean="0"/>
              <a:t>Distributed vs. centralized</a:t>
            </a:r>
          </a:p>
          <a:p>
            <a:pPr eaLnBrk="1" hangingPunct="1"/>
            <a:r>
              <a:rPr lang="en-US" smtClean="0"/>
              <a:t>Coverage, breadth</a:t>
            </a:r>
          </a:p>
          <a:p>
            <a:pPr eaLnBrk="1" hangingPunct="1"/>
            <a:r>
              <a:rPr lang="en-US" smtClean="0"/>
              <a:t>Specificity, depth</a:t>
            </a:r>
          </a:p>
          <a:p>
            <a:pPr eaLnBrk="1" hangingPunct="1"/>
            <a:r>
              <a:rPr lang="en-US" smtClean="0"/>
              <a:t>Management: versioning, works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185C95-33FE-418C-9731-80E9FC835AB3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9 Overview</a:t>
            </a:r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Naming, identifiers</a:t>
            </a:r>
          </a:p>
          <a:p>
            <a:pPr eaLnBrk="1" hangingPunct="1"/>
            <a:r>
              <a:rPr lang="en-US" smtClean="0"/>
              <a:t>Architectures, interoperability</a:t>
            </a:r>
          </a:p>
          <a:p>
            <a:pPr lvl="1" eaLnBrk="1" hangingPunct="1"/>
            <a:r>
              <a:rPr lang="en-US" smtClean="0"/>
              <a:t>OAI: harvesting</a:t>
            </a:r>
          </a:p>
          <a:p>
            <a:pPr lvl="1" eaLnBrk="1" hangingPunct="1"/>
            <a:r>
              <a:rPr lang="en-US" smtClean="0"/>
              <a:t>SRU/SRW: federation</a:t>
            </a:r>
          </a:p>
          <a:p>
            <a:pPr eaLnBrk="1" hangingPunct="1"/>
            <a:r>
              <a:rPr lang="en-US" smtClean="0"/>
              <a:t>Preservation, archives</a:t>
            </a:r>
          </a:p>
          <a:p>
            <a:pPr lvl="1" eaLnBrk="1" hangingPunct="1"/>
            <a:r>
              <a:rPr lang="en-US" smtClean="0"/>
              <a:t>LOCKSS, UVC, emulation/migration</a:t>
            </a:r>
          </a:p>
          <a:p>
            <a:pPr eaLnBrk="1" hangingPunct="1"/>
            <a:r>
              <a:rPr lang="en-US" smtClean="0"/>
              <a:t>Scalability, storage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1E623E-C177-437B-B283-2B1891BAAB1C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56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10 Overview</a:t>
            </a:r>
          </a:p>
        </p:txBody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Taxonomy of services</a:t>
            </a:r>
          </a:p>
          <a:p>
            <a:pPr eaLnBrk="1" hangingPunct="1"/>
            <a:r>
              <a:rPr lang="en-US" smtClean="0"/>
              <a:t>Ontology, composition, reuse</a:t>
            </a:r>
          </a:p>
          <a:p>
            <a:pPr eaLnBrk="1" hangingPunct="1"/>
            <a:r>
              <a:rPr lang="en-US" smtClean="0"/>
              <a:t>Evaluation</a:t>
            </a:r>
          </a:p>
          <a:p>
            <a:pPr eaLnBrk="1" hangingPunct="1"/>
            <a:r>
              <a:rPr lang="en-US" smtClean="0"/>
              <a:t>Key services in-depth:</a:t>
            </a:r>
          </a:p>
          <a:p>
            <a:pPr lvl="1" eaLnBrk="1" hangingPunct="1"/>
            <a:r>
              <a:rPr lang="en-US" smtClean="0"/>
              <a:t>Crawling, indexing</a:t>
            </a:r>
          </a:p>
          <a:p>
            <a:pPr lvl="1" eaLnBrk="1" hangingPunct="1"/>
            <a:r>
              <a:rPr lang="en-US" smtClean="0"/>
              <a:t>Clustering, classifying</a:t>
            </a:r>
          </a:p>
          <a:p>
            <a:pPr lvl="1" eaLnBrk="1" hangingPunct="1"/>
            <a:r>
              <a:rPr lang="en-US" smtClean="0"/>
              <a:t>Recommending, using social networks</a:t>
            </a:r>
          </a:p>
          <a:p>
            <a:pPr lvl="1" eaLnBrk="1" hangingPunct="1"/>
            <a:r>
              <a:rPr lang="en-US" smtClean="0"/>
              <a:t>Logging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E5E760-3FC8-48D0-92FB-4C2E40A2A9F7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65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11 Overview</a:t>
            </a:r>
          </a:p>
        </p:txBody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Architectures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Client-server, service-oriented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P2P, Grid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System descriptions and comparisons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Personal DLs; Institutional to global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DSpace, Eprints, Fedora, Greenstone, Kepler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ODL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5S Suite: language, visualization, generation, logging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211B32-9953-43B0-8C22-605D96F37891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201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 – Part 2</a:t>
            </a:r>
          </a:p>
        </p:txBody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Part 2 – Higher DL Constructs</a:t>
            </a:r>
          </a:p>
          <a:p>
            <a:pPr lvl="1" eaLnBrk="1" hangingPunct="1"/>
            <a:r>
              <a:rPr lang="en-US" sz="3200" smtClean="0"/>
              <a:t>Ch. 7: Collections</a:t>
            </a:r>
          </a:p>
          <a:p>
            <a:pPr lvl="1" eaLnBrk="1" hangingPunct="1"/>
            <a:r>
              <a:rPr lang="en-US" sz="3200" smtClean="0"/>
              <a:t>Ch. 8: Catalogs</a:t>
            </a:r>
          </a:p>
          <a:p>
            <a:pPr lvl="1" eaLnBrk="1" hangingPunct="1"/>
            <a:r>
              <a:rPr lang="en-US" sz="3200" smtClean="0"/>
              <a:t>Ch. 9: Repositories and Archives</a:t>
            </a:r>
          </a:p>
          <a:p>
            <a:pPr lvl="1" eaLnBrk="1" hangingPunct="1"/>
            <a:r>
              <a:rPr lang="en-US" sz="3200" smtClean="0"/>
              <a:t>Ch. 10: Services</a:t>
            </a:r>
          </a:p>
          <a:p>
            <a:pPr lvl="1" eaLnBrk="1" hangingPunct="1"/>
            <a:r>
              <a:rPr lang="en-US" sz="3200" smtClean="0"/>
              <a:t>Ch. 11: Systems</a:t>
            </a:r>
          </a:p>
          <a:p>
            <a:pPr lvl="1" eaLnBrk="1" hangingPunct="1"/>
            <a:r>
              <a:rPr lang="en-US" sz="3200" b="1" u="sng" smtClean="0"/>
              <a:t>Ch. 12: Case Studies</a:t>
            </a:r>
            <a:endParaRPr lang="en-US" sz="3600" b="1" i="1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760" name="Rectangle 8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8763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CS Teaching Center (CSTC)</a:t>
            </a:r>
          </a:p>
        </p:txBody>
      </p:sp>
      <p:sp>
        <p:nvSpPr>
          <p:cNvPr id="20276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9067800" cy="4114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spcBef>
                <a:spcPct val="45000"/>
              </a:spcBef>
            </a:pPr>
            <a:r>
              <a:rPr lang="en-US" sz="2800" smtClean="0"/>
              <a:t>Instead of building large, expensive multimedia packages, that become obsolete and are difficult to re-use, concentrate on </a:t>
            </a:r>
            <a:r>
              <a:rPr lang="en-US" sz="2800" b="1" smtClean="0"/>
              <a:t>small knowledge units</a:t>
            </a:r>
            <a:r>
              <a:rPr lang="en-US" sz="2800" smtClean="0"/>
              <a:t>.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</a:pPr>
            <a:r>
              <a:rPr lang="en-US" sz="2800" smtClean="0"/>
              <a:t>Learners benefit from having well-crafted modules that have been </a:t>
            </a:r>
            <a:r>
              <a:rPr lang="en-US" sz="2800" b="1" smtClean="0"/>
              <a:t>reviewed and tested</a:t>
            </a:r>
            <a:r>
              <a:rPr lang="en-US" sz="2800" smtClean="0"/>
              <a:t>.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</a:pPr>
            <a:r>
              <a:rPr lang="en-US" sz="2800" smtClean="0"/>
              <a:t>Use digital libraries to build a </a:t>
            </a:r>
            <a:r>
              <a:rPr lang="en-US" sz="2800" b="1" smtClean="0"/>
              <a:t>powerful base</a:t>
            </a:r>
            <a:r>
              <a:rPr lang="en-US" sz="2800" smtClean="0"/>
              <a:t> of support for learners, upon which a variety of courses, self-study tutorials &amp; reference resources can be built.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</a:pPr>
            <a:r>
              <a:rPr lang="en-US" sz="2800" smtClean="0"/>
              <a:t>ACM support led to Journal of Educational Resources in Computing (</a:t>
            </a:r>
            <a:r>
              <a:rPr lang="en-US" sz="2800" b="1" smtClean="0">
                <a:solidFill>
                  <a:schemeClr val="tx2"/>
                </a:solidFill>
              </a:rPr>
              <a:t>JERIC</a:t>
            </a:r>
            <a:r>
              <a:rPr lang="en-US" sz="2800" smtClean="0"/>
              <a:t>), accessible from </a:t>
            </a:r>
            <a:r>
              <a:rPr lang="en-US" sz="3600" b="1" smtClean="0"/>
              <a:t>www.cstc.org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60725B-696A-4984-93DB-931E9D0E91A8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2037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Computing and Information Technology Interactive Digital Educational Library (CITIDEL)</a:t>
            </a:r>
          </a:p>
        </p:txBody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4963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b="1" smtClean="0"/>
              <a:t>Domain</a:t>
            </a:r>
            <a:r>
              <a:rPr lang="en-US" smtClean="0"/>
              <a:t>: computing / information technology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b="1" smtClean="0"/>
              <a:t>Genre</a:t>
            </a:r>
            <a:r>
              <a:rPr lang="en-US" smtClean="0"/>
              <a:t>: one-stop-shopping for teachers &amp; learners: courseware (CSTC, JERIC), leading DLs (ACM, IEEE-CS, DB&amp;LP, CiteSeer), PlanetMath.org, NCSTRL (technical reports), …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b="1" smtClean="0"/>
              <a:t>Submission &amp; Collection</a:t>
            </a:r>
            <a:r>
              <a:rPr lang="en-US" smtClean="0"/>
              <a:t>: sub/partner collections </a:t>
            </a:r>
            <a:r>
              <a:rPr lang="en-US" smtClean="0">
                <a:sym typeface="Wingdings" pitchFamily="2" charset="2"/>
              </a:rPr>
              <a:t></a:t>
            </a:r>
            <a:r>
              <a:rPr lang="en-US" smtClean="0"/>
              <a:t> www.citidel.org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868F4-3871-45F2-BF4A-E26C76C8A11F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218115" name="Freeform 2" descr="Light horizontal"/>
          <p:cNvSpPr>
            <a:spLocks/>
          </p:cNvSpPr>
          <p:nvPr/>
        </p:nvSpPr>
        <p:spPr bwMode="auto">
          <a:xfrm>
            <a:off x="4572000" y="1066800"/>
            <a:ext cx="4267200" cy="5562600"/>
          </a:xfrm>
          <a:custGeom>
            <a:avLst/>
            <a:gdLst>
              <a:gd name="T0" fmla="*/ 2147483647 w 2688"/>
              <a:gd name="T1" fmla="*/ 0 h 3504"/>
              <a:gd name="T2" fmla="*/ 2147483647 w 2688"/>
              <a:gd name="T3" fmla="*/ 2147483647 h 3504"/>
              <a:gd name="T4" fmla="*/ 2147483647 w 2688"/>
              <a:gd name="T5" fmla="*/ 2147483647 h 3504"/>
              <a:gd name="T6" fmla="*/ 0 w 2688"/>
              <a:gd name="T7" fmla="*/ 2147483647 h 3504"/>
              <a:gd name="T8" fmla="*/ 2147483647 w 2688"/>
              <a:gd name="T9" fmla="*/ 0 h 3504"/>
              <a:gd name="T10" fmla="*/ 2147483647 w 2688"/>
              <a:gd name="T11" fmla="*/ 0 h 35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88"/>
              <a:gd name="T19" fmla="*/ 0 h 3504"/>
              <a:gd name="T20" fmla="*/ 2688 w 2688"/>
              <a:gd name="T21" fmla="*/ 3504 h 35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88" h="3504">
                <a:moveTo>
                  <a:pt x="2688" y="0"/>
                </a:moveTo>
                <a:lnTo>
                  <a:pt x="2688" y="3504"/>
                </a:lnTo>
                <a:lnTo>
                  <a:pt x="1056" y="3504"/>
                </a:lnTo>
                <a:lnTo>
                  <a:pt x="0" y="1536"/>
                </a:lnTo>
                <a:lnTo>
                  <a:pt x="1344" y="0"/>
                </a:lnTo>
                <a:lnTo>
                  <a:pt x="2688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rgbClr val="FFFFFF"/>
            </a:bgClr>
          </a:pattFill>
          <a:ln w="9525">
            <a:noFill/>
            <a:round/>
            <a:headEnd/>
            <a:tailEnd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16" name="Freeform 3" descr="5%"/>
          <p:cNvSpPr>
            <a:spLocks/>
          </p:cNvSpPr>
          <p:nvPr/>
        </p:nvSpPr>
        <p:spPr bwMode="auto">
          <a:xfrm>
            <a:off x="304800" y="2438400"/>
            <a:ext cx="5943600" cy="4191000"/>
          </a:xfrm>
          <a:custGeom>
            <a:avLst/>
            <a:gdLst>
              <a:gd name="T0" fmla="*/ 0 w 3744"/>
              <a:gd name="T1" fmla="*/ 2147483647 h 2640"/>
              <a:gd name="T2" fmla="*/ 2147483647 w 3744"/>
              <a:gd name="T3" fmla="*/ 2147483647 h 2640"/>
              <a:gd name="T4" fmla="*/ 2147483647 w 3744"/>
              <a:gd name="T5" fmla="*/ 1693545167 h 2640"/>
              <a:gd name="T6" fmla="*/ 0 w 3744"/>
              <a:gd name="T7" fmla="*/ 0 h 2640"/>
              <a:gd name="T8" fmla="*/ 0 w 3744"/>
              <a:gd name="T9" fmla="*/ 2147483647 h 2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44"/>
              <a:gd name="T16" fmla="*/ 0 h 2640"/>
              <a:gd name="T17" fmla="*/ 3744 w 3744"/>
              <a:gd name="T18" fmla="*/ 2640 h 2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44" h="2640">
                <a:moveTo>
                  <a:pt x="0" y="2640"/>
                </a:moveTo>
                <a:lnTo>
                  <a:pt x="3744" y="2640"/>
                </a:lnTo>
                <a:lnTo>
                  <a:pt x="2688" y="672"/>
                </a:lnTo>
                <a:lnTo>
                  <a:pt x="0" y="0"/>
                </a:lnTo>
                <a:lnTo>
                  <a:pt x="0" y="2640"/>
                </a:lnTo>
                <a:close/>
              </a:path>
            </a:pathLst>
          </a:custGeom>
          <a:pattFill prst="pct5">
            <a:fgClr>
              <a:schemeClr val="folHlink"/>
            </a:fgClr>
            <a:bgClr>
              <a:srgbClr val="FFFFFF"/>
            </a:bgClr>
          </a:pattFill>
          <a:ln w="9525">
            <a:noFill/>
            <a:round/>
            <a:headEnd/>
            <a:tailEnd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17" name="Freeform 4" descr="Light upward diagonal"/>
          <p:cNvSpPr>
            <a:spLocks/>
          </p:cNvSpPr>
          <p:nvPr/>
        </p:nvSpPr>
        <p:spPr bwMode="auto">
          <a:xfrm>
            <a:off x="304800" y="1066800"/>
            <a:ext cx="6400800" cy="2438400"/>
          </a:xfrm>
          <a:custGeom>
            <a:avLst/>
            <a:gdLst>
              <a:gd name="T0" fmla="*/ 0 w 4032"/>
              <a:gd name="T1" fmla="*/ 0 h 1536"/>
              <a:gd name="T2" fmla="*/ 2147483647 w 4032"/>
              <a:gd name="T3" fmla="*/ 0 h 1536"/>
              <a:gd name="T4" fmla="*/ 2147483647 w 4032"/>
              <a:gd name="T5" fmla="*/ 2147483647 h 1536"/>
              <a:gd name="T6" fmla="*/ 0 w 4032"/>
              <a:gd name="T7" fmla="*/ 2147483647 h 1536"/>
              <a:gd name="T8" fmla="*/ 0 w 4032"/>
              <a:gd name="T9" fmla="*/ 0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32"/>
              <a:gd name="T16" fmla="*/ 0 h 1536"/>
              <a:gd name="T17" fmla="*/ 4032 w 4032"/>
              <a:gd name="T18" fmla="*/ 1536 h 1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32" h="1536">
                <a:moveTo>
                  <a:pt x="0" y="0"/>
                </a:moveTo>
                <a:lnTo>
                  <a:pt x="4032" y="0"/>
                </a:lnTo>
                <a:lnTo>
                  <a:pt x="2688" y="1536"/>
                </a:lnTo>
                <a:lnTo>
                  <a:pt x="0" y="864"/>
                </a:lnTo>
                <a:lnTo>
                  <a:pt x="0" y="0"/>
                </a:lnTo>
                <a:close/>
              </a:path>
            </a:pathLst>
          </a:custGeom>
          <a:pattFill prst="ltUpDiag">
            <a:fgClr>
              <a:schemeClr val="folHlink"/>
            </a:fgClr>
            <a:bgClr>
              <a:srgbClr val="FFFFFF"/>
            </a:bgClr>
          </a:pattFill>
          <a:ln w="9525">
            <a:noFill/>
            <a:round/>
            <a:headEnd/>
            <a:tailEnd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18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762000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NSDL Information Architecture</a:t>
            </a:r>
            <a:br>
              <a:rPr lang="en-US" altLang="en-US" sz="3200" b="1" smtClean="0"/>
            </a:br>
            <a:r>
              <a:rPr lang="en-US" altLang="en-US" sz="2000" b="1" i="1" smtClean="0">
                <a:solidFill>
                  <a:schemeClr val="tx1"/>
                </a:solidFill>
              </a:rPr>
              <a:t>Essentially as developed by the Technical Infrastructure Workgroup</a:t>
            </a:r>
          </a:p>
        </p:txBody>
      </p:sp>
      <p:grpSp>
        <p:nvGrpSpPr>
          <p:cNvPr id="218119" name="Group 6"/>
          <p:cNvGrpSpPr>
            <a:grpSpLocks/>
          </p:cNvGrpSpPr>
          <p:nvPr/>
        </p:nvGrpSpPr>
        <p:grpSpPr bwMode="auto">
          <a:xfrm>
            <a:off x="304800" y="5181600"/>
            <a:ext cx="1779588" cy="1409700"/>
            <a:chOff x="1968" y="664"/>
            <a:chExt cx="1121" cy="888"/>
          </a:xfrm>
        </p:grpSpPr>
        <p:sp>
          <p:nvSpPr>
            <p:cNvPr id="218183" name="AutoShape 7"/>
            <p:cNvSpPr>
              <a:spLocks noChangeArrowheads="1"/>
            </p:cNvSpPr>
            <p:nvPr/>
          </p:nvSpPr>
          <p:spPr bwMode="auto">
            <a:xfrm>
              <a:off x="2160" y="664"/>
              <a:ext cx="929" cy="776"/>
            </a:xfrm>
            <a:prstGeom prst="foldedCorner">
              <a:avLst>
                <a:gd name="adj" fmla="val 125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>
                  <a:latin typeface="Times New Roman" pitchFamily="18" charset="0"/>
                </a:rPr>
                <a:t>referenced</a:t>
              </a:r>
            </a:p>
            <a:p>
              <a:pPr algn="ctr"/>
              <a:r>
                <a:rPr lang="en-US" altLang="en-US" sz="2000">
                  <a:latin typeface="Times New Roman" pitchFamily="18" charset="0"/>
                </a:rPr>
                <a:t>items &amp;</a:t>
              </a:r>
            </a:p>
            <a:p>
              <a:pPr algn="ctr"/>
              <a:r>
                <a:rPr lang="en-US" altLang="en-US" sz="2000">
                  <a:latin typeface="Times New Roman" pitchFamily="18" charset="0"/>
                </a:rPr>
                <a:t>collections</a:t>
              </a:r>
            </a:p>
          </p:txBody>
        </p:sp>
        <p:sp>
          <p:nvSpPr>
            <p:cNvPr id="218184" name="AutoShape 8"/>
            <p:cNvSpPr>
              <a:spLocks noChangeArrowheads="1"/>
            </p:cNvSpPr>
            <p:nvPr/>
          </p:nvSpPr>
          <p:spPr bwMode="auto">
            <a:xfrm>
              <a:off x="2064" y="720"/>
              <a:ext cx="929" cy="776"/>
            </a:xfrm>
            <a:prstGeom prst="foldedCorner">
              <a:avLst>
                <a:gd name="adj" fmla="val 125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>
                  <a:latin typeface="Times New Roman" pitchFamily="18" charset="0"/>
                </a:rPr>
                <a:t>referenced</a:t>
              </a:r>
            </a:p>
            <a:p>
              <a:pPr algn="ctr"/>
              <a:r>
                <a:rPr lang="en-US" altLang="en-US" sz="2000">
                  <a:latin typeface="Times New Roman" pitchFamily="18" charset="0"/>
                </a:rPr>
                <a:t>items &amp;</a:t>
              </a:r>
            </a:p>
            <a:p>
              <a:pPr algn="ctr"/>
              <a:r>
                <a:rPr lang="en-US" altLang="en-US" sz="2000">
                  <a:latin typeface="Times New Roman" pitchFamily="18" charset="0"/>
                </a:rPr>
                <a:t>collections</a:t>
              </a:r>
            </a:p>
          </p:txBody>
        </p:sp>
        <p:sp>
          <p:nvSpPr>
            <p:cNvPr id="218185" name="AutoShape 9"/>
            <p:cNvSpPr>
              <a:spLocks noChangeArrowheads="1"/>
            </p:cNvSpPr>
            <p:nvPr/>
          </p:nvSpPr>
          <p:spPr bwMode="auto">
            <a:xfrm>
              <a:off x="1968" y="776"/>
              <a:ext cx="929" cy="776"/>
            </a:xfrm>
            <a:prstGeom prst="foldedCorner">
              <a:avLst>
                <a:gd name="adj" fmla="val 125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>
                  <a:latin typeface="Times New Roman" pitchFamily="18" charset="0"/>
                </a:rPr>
                <a:t>Special </a:t>
              </a:r>
              <a:br>
                <a:rPr lang="en-US" altLang="en-US" sz="2000">
                  <a:latin typeface="Times New Roman" pitchFamily="18" charset="0"/>
                </a:rPr>
              </a:br>
              <a:r>
                <a:rPr lang="en-US" altLang="en-US" sz="2000">
                  <a:latin typeface="Times New Roman" pitchFamily="18" charset="0"/>
                </a:rPr>
                <a:t>Databases</a:t>
              </a:r>
            </a:p>
          </p:txBody>
        </p:sp>
      </p:grpSp>
      <p:grpSp>
        <p:nvGrpSpPr>
          <p:cNvPr id="218120" name="Group 10"/>
          <p:cNvGrpSpPr>
            <a:grpSpLocks/>
          </p:cNvGrpSpPr>
          <p:nvPr/>
        </p:nvGrpSpPr>
        <p:grpSpPr bwMode="auto">
          <a:xfrm>
            <a:off x="6324600" y="1676400"/>
            <a:ext cx="2516188" cy="1444625"/>
            <a:chOff x="4032" y="1392"/>
            <a:chExt cx="1585" cy="910"/>
          </a:xfrm>
        </p:grpSpPr>
        <p:sp>
          <p:nvSpPr>
            <p:cNvPr id="218180" name="AutoShape 11"/>
            <p:cNvSpPr>
              <a:spLocks noChangeArrowheads="1"/>
            </p:cNvSpPr>
            <p:nvPr/>
          </p:nvSpPr>
          <p:spPr bwMode="auto">
            <a:xfrm>
              <a:off x="4224" y="1392"/>
              <a:ext cx="1393" cy="622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E1E7DB"/>
                  </a:solidFill>
                  <a:latin typeface="Times New Roman" pitchFamily="18" charset="0"/>
                </a:rPr>
                <a:t>NSDL</a:t>
              </a:r>
            </a:p>
            <a:p>
              <a:pPr algn="ctr"/>
              <a:r>
                <a:rPr lang="en-US" altLang="en-US" sz="2000">
                  <a:solidFill>
                    <a:srgbClr val="E1E7DB"/>
                  </a:solidFill>
                  <a:latin typeface="Times New Roman" pitchFamily="18" charset="0"/>
                </a:rPr>
                <a:t>Services</a:t>
              </a:r>
            </a:p>
          </p:txBody>
        </p:sp>
        <p:sp>
          <p:nvSpPr>
            <p:cNvPr id="218181" name="AutoShape 12"/>
            <p:cNvSpPr>
              <a:spLocks noChangeArrowheads="1"/>
            </p:cNvSpPr>
            <p:nvPr/>
          </p:nvSpPr>
          <p:spPr bwMode="auto">
            <a:xfrm>
              <a:off x="4128" y="1538"/>
              <a:ext cx="1393" cy="622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E1E7DB"/>
                  </a:solidFill>
                  <a:latin typeface="Times New Roman" pitchFamily="18" charset="0"/>
                </a:rPr>
                <a:t>NSDL</a:t>
              </a:r>
            </a:p>
            <a:p>
              <a:pPr algn="ctr"/>
              <a:r>
                <a:rPr lang="en-US" altLang="en-US" sz="2000">
                  <a:solidFill>
                    <a:srgbClr val="E1E7DB"/>
                  </a:solidFill>
                  <a:latin typeface="Times New Roman" pitchFamily="18" charset="0"/>
                </a:rPr>
                <a:t>Services</a:t>
              </a:r>
            </a:p>
          </p:txBody>
        </p:sp>
        <p:sp>
          <p:nvSpPr>
            <p:cNvPr id="218182" name="AutoShape 13"/>
            <p:cNvSpPr>
              <a:spLocks noChangeArrowheads="1"/>
            </p:cNvSpPr>
            <p:nvPr/>
          </p:nvSpPr>
          <p:spPr bwMode="auto">
            <a:xfrm>
              <a:off x="4032" y="1680"/>
              <a:ext cx="1393" cy="622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Other NSDL</a:t>
              </a:r>
            </a:p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Services</a:t>
              </a:r>
            </a:p>
          </p:txBody>
        </p:sp>
      </p:grpSp>
      <p:grpSp>
        <p:nvGrpSpPr>
          <p:cNvPr id="218121" name="Group 14"/>
          <p:cNvGrpSpPr>
            <a:grpSpLocks/>
          </p:cNvGrpSpPr>
          <p:nvPr/>
        </p:nvGrpSpPr>
        <p:grpSpPr bwMode="auto">
          <a:xfrm>
            <a:off x="6248400" y="4343400"/>
            <a:ext cx="2590800" cy="2236788"/>
            <a:chOff x="3936" y="2688"/>
            <a:chExt cx="1632" cy="1409"/>
          </a:xfrm>
        </p:grpSpPr>
        <p:sp>
          <p:nvSpPr>
            <p:cNvPr id="218174" name="AutoShape 15"/>
            <p:cNvSpPr>
              <a:spLocks noChangeArrowheads="1"/>
            </p:cNvSpPr>
            <p:nvPr/>
          </p:nvSpPr>
          <p:spPr bwMode="auto">
            <a:xfrm>
              <a:off x="4176" y="3648"/>
              <a:ext cx="1392" cy="449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bIns="0" anchor="b"/>
            <a:lstStyle/>
            <a:p>
              <a:pPr algn="ctr"/>
              <a:r>
                <a:rPr lang="en-US" altLang="en-US" sz="2000" b="0">
                  <a:solidFill>
                    <a:schemeClr val="bg1"/>
                  </a:solidFill>
                  <a:latin typeface="Times New Roman" pitchFamily="18" charset="0"/>
                </a:rPr>
                <a:t>CI Services</a:t>
              </a:r>
            </a:p>
            <a:p>
              <a:pPr algn="ctr"/>
              <a:endParaRPr lang="en-US" altLang="en-US" b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altLang="en-US" b="0">
                  <a:solidFill>
                    <a:schemeClr val="bg1"/>
                  </a:solidFill>
                  <a:latin typeface="Times New Roman" pitchFamily="18" charset="0"/>
                </a:rPr>
                <a:t>annotation</a:t>
              </a:r>
            </a:p>
          </p:txBody>
        </p:sp>
        <p:sp>
          <p:nvSpPr>
            <p:cNvPr id="218175" name="AutoShape 16"/>
            <p:cNvSpPr>
              <a:spLocks noChangeArrowheads="1"/>
            </p:cNvSpPr>
            <p:nvPr/>
          </p:nvSpPr>
          <p:spPr bwMode="auto">
            <a:xfrm>
              <a:off x="4128" y="3456"/>
              <a:ext cx="1392" cy="449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bIns="0" anchor="b"/>
            <a:lstStyle/>
            <a:p>
              <a:pPr algn="ctr"/>
              <a:r>
                <a:rPr lang="en-US" altLang="en-US" sz="2000" b="0">
                  <a:solidFill>
                    <a:schemeClr val="bg1"/>
                  </a:solidFill>
                  <a:latin typeface="Times New Roman" pitchFamily="18" charset="0"/>
                </a:rPr>
                <a:t>CI Services</a:t>
              </a:r>
            </a:p>
            <a:p>
              <a:pPr algn="ctr"/>
              <a:endParaRPr lang="en-US" altLang="en-US" b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altLang="en-US" b="0">
                  <a:solidFill>
                    <a:schemeClr val="bg1"/>
                  </a:solidFill>
                  <a:latin typeface="Times New Roman" pitchFamily="18" charset="0"/>
                </a:rPr>
                <a:t>discussion</a:t>
              </a:r>
            </a:p>
          </p:txBody>
        </p:sp>
        <p:sp>
          <p:nvSpPr>
            <p:cNvPr id="218176" name="AutoShape 17"/>
            <p:cNvSpPr>
              <a:spLocks noChangeArrowheads="1"/>
            </p:cNvSpPr>
            <p:nvPr/>
          </p:nvSpPr>
          <p:spPr bwMode="auto">
            <a:xfrm>
              <a:off x="4080" y="3264"/>
              <a:ext cx="1392" cy="449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bIns="0" anchor="b"/>
            <a:lstStyle/>
            <a:p>
              <a:pPr algn="ctr"/>
              <a:r>
                <a:rPr lang="en-US" altLang="en-US" sz="2000" b="0">
                  <a:solidFill>
                    <a:schemeClr val="bg1"/>
                  </a:solidFill>
                  <a:latin typeface="Times New Roman" pitchFamily="18" charset="0"/>
                </a:rPr>
                <a:t>CI Services</a:t>
              </a:r>
            </a:p>
            <a:p>
              <a:pPr algn="ctr"/>
              <a:endParaRPr lang="en-US" altLang="en-US" b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altLang="en-US" b="0">
                  <a:solidFill>
                    <a:schemeClr val="bg1"/>
                  </a:solidFill>
                  <a:latin typeface="Times New Roman" pitchFamily="18" charset="0"/>
                </a:rPr>
                <a:t>personalization</a:t>
              </a:r>
            </a:p>
          </p:txBody>
        </p:sp>
        <p:sp>
          <p:nvSpPr>
            <p:cNvPr id="218177" name="AutoShape 18"/>
            <p:cNvSpPr>
              <a:spLocks noChangeArrowheads="1"/>
            </p:cNvSpPr>
            <p:nvPr/>
          </p:nvSpPr>
          <p:spPr bwMode="auto">
            <a:xfrm>
              <a:off x="4032" y="3072"/>
              <a:ext cx="1392" cy="449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bIns="0" anchor="b"/>
            <a:lstStyle/>
            <a:p>
              <a:pPr algn="ctr"/>
              <a:r>
                <a:rPr lang="en-US" altLang="en-US" sz="2000" b="0">
                  <a:solidFill>
                    <a:schemeClr val="bg1"/>
                  </a:solidFill>
                  <a:latin typeface="Times New Roman" pitchFamily="18" charset="0"/>
                </a:rPr>
                <a:t>CI Services</a:t>
              </a:r>
            </a:p>
            <a:p>
              <a:pPr algn="ctr"/>
              <a:endParaRPr lang="en-US" altLang="en-US" b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altLang="en-US" b="0">
                  <a:solidFill>
                    <a:schemeClr val="bg1"/>
                  </a:solidFill>
                  <a:latin typeface="Times New Roman" pitchFamily="18" charset="0"/>
                </a:rPr>
                <a:t>authentication</a:t>
              </a:r>
            </a:p>
          </p:txBody>
        </p:sp>
        <p:sp>
          <p:nvSpPr>
            <p:cNvPr id="218178" name="AutoShape 19"/>
            <p:cNvSpPr>
              <a:spLocks noChangeArrowheads="1"/>
            </p:cNvSpPr>
            <p:nvPr/>
          </p:nvSpPr>
          <p:spPr bwMode="auto">
            <a:xfrm>
              <a:off x="3984" y="2880"/>
              <a:ext cx="1392" cy="449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bIns="0" anchor="b"/>
            <a:lstStyle/>
            <a:p>
              <a:pPr algn="ctr"/>
              <a:r>
                <a:rPr lang="en-US" altLang="en-US" sz="2000" b="0">
                  <a:solidFill>
                    <a:schemeClr val="bg1"/>
                  </a:solidFill>
                  <a:latin typeface="Times New Roman" pitchFamily="18" charset="0"/>
                </a:rPr>
                <a:t>CI Services</a:t>
              </a:r>
            </a:p>
            <a:p>
              <a:pPr algn="ctr"/>
              <a:endParaRPr lang="en-US" altLang="en-US" b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altLang="en-US" b="0">
                  <a:solidFill>
                    <a:schemeClr val="bg1"/>
                  </a:solidFill>
                  <a:latin typeface="Times New Roman" pitchFamily="18" charset="0"/>
                </a:rPr>
                <a:t>browsing</a:t>
              </a:r>
            </a:p>
          </p:txBody>
        </p:sp>
        <p:sp>
          <p:nvSpPr>
            <p:cNvPr id="218179" name="AutoShape 20"/>
            <p:cNvSpPr>
              <a:spLocks noChangeArrowheads="1"/>
            </p:cNvSpPr>
            <p:nvPr/>
          </p:nvSpPr>
          <p:spPr bwMode="auto">
            <a:xfrm>
              <a:off x="3936" y="2688"/>
              <a:ext cx="1392" cy="449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bIns="0" anchor="b"/>
            <a:lstStyle/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Core Services:</a:t>
              </a:r>
            </a:p>
            <a:p>
              <a:pPr algn="ctr"/>
              <a:r>
                <a:rPr lang="en-US" altLang="en-US" b="0">
                  <a:solidFill>
                    <a:schemeClr val="bg1"/>
                  </a:solidFill>
                  <a:latin typeface="Times New Roman" pitchFamily="18" charset="0"/>
                </a:rPr>
                <a:t>information retrieval</a:t>
              </a:r>
            </a:p>
          </p:txBody>
        </p:sp>
      </p:grpSp>
      <p:grpSp>
        <p:nvGrpSpPr>
          <p:cNvPr id="218122" name="Group 21"/>
          <p:cNvGrpSpPr>
            <a:grpSpLocks/>
          </p:cNvGrpSpPr>
          <p:nvPr/>
        </p:nvGrpSpPr>
        <p:grpSpPr bwMode="auto">
          <a:xfrm>
            <a:off x="2895600" y="5257800"/>
            <a:ext cx="2514600" cy="1322388"/>
            <a:chOff x="1680" y="3216"/>
            <a:chExt cx="1584" cy="833"/>
          </a:xfrm>
        </p:grpSpPr>
        <p:sp>
          <p:nvSpPr>
            <p:cNvPr id="218171" name="AutoShape 22"/>
            <p:cNvSpPr>
              <a:spLocks noChangeArrowheads="1"/>
            </p:cNvSpPr>
            <p:nvPr/>
          </p:nvSpPr>
          <p:spPr bwMode="auto">
            <a:xfrm>
              <a:off x="1872" y="3600"/>
              <a:ext cx="1392" cy="449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bIns="0" anchor="b"/>
            <a:lstStyle/>
            <a:p>
              <a:pPr algn="ctr"/>
              <a:r>
                <a:rPr lang="en-US" altLang="en-US" sz="2000" b="0">
                  <a:solidFill>
                    <a:srgbClr val="E1E7DB"/>
                  </a:solidFill>
                  <a:latin typeface="Times New Roman" pitchFamily="18" charset="0"/>
                </a:rPr>
                <a:t>Core Collection-</a:t>
              </a:r>
            </a:p>
            <a:p>
              <a:pPr algn="ctr"/>
              <a:r>
                <a:rPr lang="en-US" altLang="en-US" sz="2000" b="0">
                  <a:solidFill>
                    <a:srgbClr val="E1E7DB"/>
                  </a:solidFill>
                  <a:latin typeface="Times New Roman" pitchFamily="18" charset="0"/>
                </a:rPr>
                <a:t>Building Services</a:t>
              </a:r>
            </a:p>
            <a:p>
              <a:pPr algn="ctr"/>
              <a:r>
                <a:rPr lang="en-US" altLang="en-US" b="0">
                  <a:solidFill>
                    <a:schemeClr val="bg1"/>
                  </a:solidFill>
                  <a:latin typeface="Times New Roman" pitchFamily="18" charset="0"/>
                </a:rPr>
                <a:t>harvesting</a:t>
              </a:r>
            </a:p>
          </p:txBody>
        </p:sp>
        <p:sp>
          <p:nvSpPr>
            <p:cNvPr id="218172" name="AutoShape 23"/>
            <p:cNvSpPr>
              <a:spLocks noChangeArrowheads="1"/>
            </p:cNvSpPr>
            <p:nvPr/>
          </p:nvSpPr>
          <p:spPr bwMode="auto">
            <a:xfrm>
              <a:off x="1776" y="3408"/>
              <a:ext cx="1392" cy="449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bIns="0" anchor="b"/>
            <a:lstStyle/>
            <a:p>
              <a:pPr algn="ctr"/>
              <a:r>
                <a:rPr lang="en-US" altLang="en-US" sz="2000" b="0">
                  <a:solidFill>
                    <a:srgbClr val="E1E7DB"/>
                  </a:solidFill>
                  <a:latin typeface="Times New Roman" pitchFamily="18" charset="0"/>
                </a:rPr>
                <a:t>Core Collection-</a:t>
              </a:r>
            </a:p>
            <a:p>
              <a:pPr algn="ctr"/>
              <a:r>
                <a:rPr lang="en-US" altLang="en-US" sz="2000" b="0">
                  <a:solidFill>
                    <a:srgbClr val="E1E7DB"/>
                  </a:solidFill>
                  <a:latin typeface="Times New Roman" pitchFamily="18" charset="0"/>
                </a:rPr>
                <a:t>Building Services</a:t>
              </a:r>
            </a:p>
            <a:p>
              <a:pPr algn="ctr"/>
              <a:r>
                <a:rPr lang="en-US" altLang="en-US" b="0">
                  <a:solidFill>
                    <a:schemeClr val="bg1"/>
                  </a:solidFill>
                  <a:latin typeface="Times New Roman" pitchFamily="18" charset="0"/>
                </a:rPr>
                <a:t>protocols</a:t>
              </a:r>
            </a:p>
          </p:txBody>
        </p:sp>
        <p:sp>
          <p:nvSpPr>
            <p:cNvPr id="218173" name="AutoShape 24"/>
            <p:cNvSpPr>
              <a:spLocks noChangeArrowheads="1"/>
            </p:cNvSpPr>
            <p:nvPr/>
          </p:nvSpPr>
          <p:spPr bwMode="auto">
            <a:xfrm>
              <a:off x="1680" y="3216"/>
              <a:ext cx="1392" cy="449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bIns="0" anchor="b"/>
            <a:lstStyle/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Core Services:</a:t>
              </a:r>
            </a:p>
            <a:p>
              <a:pPr algn="ctr"/>
              <a:r>
                <a:rPr lang="en-US" altLang="en-US" b="0">
                  <a:solidFill>
                    <a:schemeClr val="bg1"/>
                  </a:solidFill>
                  <a:latin typeface="Times New Roman" pitchFamily="18" charset="0"/>
                </a:rPr>
                <a:t>metadata gathering</a:t>
              </a:r>
            </a:p>
          </p:txBody>
        </p:sp>
      </p:grpSp>
      <p:grpSp>
        <p:nvGrpSpPr>
          <p:cNvPr id="218123" name="Group 25"/>
          <p:cNvGrpSpPr>
            <a:grpSpLocks/>
          </p:cNvGrpSpPr>
          <p:nvPr/>
        </p:nvGrpSpPr>
        <p:grpSpPr bwMode="auto">
          <a:xfrm>
            <a:off x="914400" y="1066800"/>
            <a:ext cx="2514600" cy="1371600"/>
            <a:chOff x="432" y="816"/>
            <a:chExt cx="1536" cy="779"/>
          </a:xfrm>
        </p:grpSpPr>
        <p:sp>
          <p:nvSpPr>
            <p:cNvPr id="218168" name="Oval 26"/>
            <p:cNvSpPr>
              <a:spLocks noChangeArrowheads="1"/>
            </p:cNvSpPr>
            <p:nvPr/>
          </p:nvSpPr>
          <p:spPr bwMode="auto">
            <a:xfrm>
              <a:off x="432" y="816"/>
              <a:ext cx="1344" cy="58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Portals &amp;</a:t>
              </a:r>
            </a:p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Clients</a:t>
              </a:r>
            </a:p>
          </p:txBody>
        </p:sp>
        <p:sp>
          <p:nvSpPr>
            <p:cNvPr id="218169" name="Oval 27"/>
            <p:cNvSpPr>
              <a:spLocks noChangeArrowheads="1"/>
            </p:cNvSpPr>
            <p:nvPr/>
          </p:nvSpPr>
          <p:spPr bwMode="auto">
            <a:xfrm>
              <a:off x="528" y="912"/>
              <a:ext cx="1344" cy="58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Portals &amp;</a:t>
              </a:r>
            </a:p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Clients</a:t>
              </a:r>
            </a:p>
          </p:txBody>
        </p:sp>
        <p:sp>
          <p:nvSpPr>
            <p:cNvPr id="218170" name="Oval 28"/>
            <p:cNvSpPr>
              <a:spLocks noChangeArrowheads="1"/>
            </p:cNvSpPr>
            <p:nvPr/>
          </p:nvSpPr>
          <p:spPr bwMode="auto">
            <a:xfrm>
              <a:off x="624" y="1008"/>
              <a:ext cx="1344" cy="58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3300"/>
                  </a:solidFill>
                  <a:latin typeface="Times New Roman" pitchFamily="18" charset="0"/>
                </a:rPr>
                <a:t>Portals &amp;</a:t>
              </a:r>
            </a:p>
            <a:p>
              <a:pPr algn="ctr"/>
              <a:r>
                <a:rPr lang="en-US" altLang="en-US" sz="2000">
                  <a:solidFill>
                    <a:srgbClr val="FF3300"/>
                  </a:solidFill>
                  <a:latin typeface="Times New Roman" pitchFamily="18" charset="0"/>
                </a:rPr>
                <a:t>Clients</a:t>
              </a:r>
            </a:p>
          </p:txBody>
        </p:sp>
      </p:grpSp>
      <p:grpSp>
        <p:nvGrpSpPr>
          <p:cNvPr id="218124" name="Group 29"/>
          <p:cNvGrpSpPr>
            <a:grpSpLocks/>
          </p:cNvGrpSpPr>
          <p:nvPr/>
        </p:nvGrpSpPr>
        <p:grpSpPr bwMode="auto">
          <a:xfrm>
            <a:off x="1219200" y="4800600"/>
            <a:ext cx="304800" cy="381000"/>
            <a:chOff x="768" y="2976"/>
            <a:chExt cx="192" cy="240"/>
          </a:xfrm>
        </p:grpSpPr>
        <p:sp>
          <p:nvSpPr>
            <p:cNvPr id="218165" name="Line 30"/>
            <p:cNvSpPr>
              <a:spLocks noChangeShapeType="1"/>
            </p:cNvSpPr>
            <p:nvPr/>
          </p:nvSpPr>
          <p:spPr bwMode="auto">
            <a:xfrm flipV="1">
              <a:off x="768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166" name="Line 31"/>
            <p:cNvSpPr>
              <a:spLocks noChangeShapeType="1"/>
            </p:cNvSpPr>
            <p:nvPr/>
          </p:nvSpPr>
          <p:spPr bwMode="auto">
            <a:xfrm flipV="1">
              <a:off x="864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167" name="Line 32"/>
            <p:cNvSpPr>
              <a:spLocks noChangeShapeType="1"/>
            </p:cNvSpPr>
            <p:nvPr/>
          </p:nvSpPr>
          <p:spPr bwMode="auto">
            <a:xfrm flipV="1">
              <a:off x="960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8125" name="Line 33"/>
          <p:cNvSpPr>
            <a:spLocks noChangeShapeType="1"/>
          </p:cNvSpPr>
          <p:nvPr/>
        </p:nvSpPr>
        <p:spPr bwMode="auto">
          <a:xfrm>
            <a:off x="304800" y="2438400"/>
            <a:ext cx="4267200" cy="1066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8126" name="Line 34"/>
          <p:cNvSpPr>
            <a:spLocks noChangeShapeType="1"/>
          </p:cNvSpPr>
          <p:nvPr/>
        </p:nvSpPr>
        <p:spPr bwMode="auto">
          <a:xfrm flipH="1">
            <a:off x="4572000" y="1066800"/>
            <a:ext cx="2133600" cy="2438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8127" name="Line 35"/>
          <p:cNvSpPr>
            <a:spLocks noChangeShapeType="1"/>
          </p:cNvSpPr>
          <p:nvPr/>
        </p:nvSpPr>
        <p:spPr bwMode="auto">
          <a:xfrm flipH="1" flipV="1">
            <a:off x="4572000" y="3505200"/>
            <a:ext cx="1676400" cy="31242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8128" name="Text Box 36"/>
          <p:cNvSpPr txBox="1">
            <a:spLocks noChangeArrowheads="1"/>
          </p:cNvSpPr>
          <p:nvPr/>
        </p:nvSpPr>
        <p:spPr bwMode="auto">
          <a:xfrm>
            <a:off x="6324600" y="33528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i="1">
                <a:solidFill>
                  <a:schemeClr val="bg2"/>
                </a:solidFill>
                <a:latin typeface="Times New Roman" pitchFamily="18" charset="0"/>
              </a:rPr>
              <a:t>Usage Enhancement</a:t>
            </a:r>
          </a:p>
        </p:txBody>
      </p:sp>
      <p:sp>
        <p:nvSpPr>
          <p:cNvPr id="218129" name="Text Box 37"/>
          <p:cNvSpPr txBox="1">
            <a:spLocks noChangeArrowheads="1"/>
          </p:cNvSpPr>
          <p:nvPr/>
        </p:nvSpPr>
        <p:spPr bwMode="auto">
          <a:xfrm>
            <a:off x="2133600" y="43434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i="1">
                <a:latin typeface="Times New Roman" pitchFamily="18" charset="0"/>
              </a:rPr>
              <a:t>Collection </a:t>
            </a:r>
            <a:br>
              <a:rPr lang="en-US" altLang="en-US" sz="2000" i="1">
                <a:latin typeface="Times New Roman" pitchFamily="18" charset="0"/>
              </a:rPr>
            </a:br>
            <a:r>
              <a:rPr lang="en-US" altLang="en-US" sz="2000" i="1">
                <a:latin typeface="Times New Roman" pitchFamily="18" charset="0"/>
              </a:rPr>
              <a:t>Building</a:t>
            </a:r>
          </a:p>
        </p:txBody>
      </p:sp>
      <p:sp>
        <p:nvSpPr>
          <p:cNvPr id="218130" name="Text Box 38"/>
          <p:cNvSpPr txBox="1">
            <a:spLocks noChangeArrowheads="1"/>
          </p:cNvSpPr>
          <p:nvPr/>
        </p:nvSpPr>
        <p:spPr bwMode="auto">
          <a:xfrm>
            <a:off x="3886200" y="12954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i="1">
                <a:solidFill>
                  <a:schemeClr val="bg2"/>
                </a:solidFill>
                <a:latin typeface="Times New Roman" pitchFamily="18" charset="0"/>
              </a:rPr>
              <a:t>User Interfaces</a:t>
            </a:r>
          </a:p>
        </p:txBody>
      </p:sp>
      <p:sp>
        <p:nvSpPr>
          <p:cNvPr id="218131" name="Oval 39"/>
          <p:cNvSpPr>
            <a:spLocks noChangeArrowheads="1"/>
          </p:cNvSpPr>
          <p:nvPr/>
        </p:nvSpPr>
        <p:spPr bwMode="auto">
          <a:xfrm>
            <a:off x="3276600" y="2209800"/>
            <a:ext cx="2590800" cy="2590800"/>
          </a:xfrm>
          <a:prstGeom prst="ellipse">
            <a:avLst/>
          </a:prstGeom>
          <a:noFill/>
          <a:ln w="101600">
            <a:solidFill>
              <a:schemeClr val="hlink"/>
            </a:solidFill>
            <a:round/>
            <a:headEnd/>
            <a:tailEnd/>
          </a:ln>
        </p:spPr>
        <p:txBody>
          <a:bodyPr wrap="none" bIns="0" anchor="ctr"/>
          <a:lstStyle/>
          <a:p>
            <a:endParaRPr lang="en-US"/>
          </a:p>
        </p:txBody>
      </p:sp>
      <p:grpSp>
        <p:nvGrpSpPr>
          <p:cNvPr id="218132" name="Group 40"/>
          <p:cNvGrpSpPr>
            <a:grpSpLocks/>
          </p:cNvGrpSpPr>
          <p:nvPr/>
        </p:nvGrpSpPr>
        <p:grpSpPr bwMode="auto">
          <a:xfrm>
            <a:off x="304800" y="2971800"/>
            <a:ext cx="1828800" cy="1828800"/>
            <a:chOff x="240" y="1776"/>
            <a:chExt cx="1152" cy="1253"/>
          </a:xfrm>
        </p:grpSpPr>
        <p:sp>
          <p:nvSpPr>
            <p:cNvPr id="218162" name="AutoShape 41"/>
            <p:cNvSpPr>
              <a:spLocks noChangeArrowheads="1"/>
            </p:cNvSpPr>
            <p:nvPr/>
          </p:nvSpPr>
          <p:spPr bwMode="auto">
            <a:xfrm>
              <a:off x="240" y="1776"/>
              <a:ext cx="960" cy="1061"/>
            </a:xfrm>
            <a:prstGeom prst="can">
              <a:avLst>
                <a:gd name="adj" fmla="val 27630"/>
              </a:avLst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bIns="0" anchor="ctr"/>
            <a:lstStyle/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NSDL</a:t>
              </a:r>
            </a:p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Collections</a:t>
              </a:r>
            </a:p>
          </p:txBody>
        </p:sp>
        <p:sp>
          <p:nvSpPr>
            <p:cNvPr id="218163" name="AutoShape 42"/>
            <p:cNvSpPr>
              <a:spLocks noChangeArrowheads="1"/>
            </p:cNvSpPr>
            <p:nvPr/>
          </p:nvSpPr>
          <p:spPr bwMode="auto">
            <a:xfrm>
              <a:off x="336" y="1872"/>
              <a:ext cx="960" cy="1061"/>
            </a:xfrm>
            <a:prstGeom prst="can">
              <a:avLst>
                <a:gd name="adj" fmla="val 27630"/>
              </a:avLst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bIns="0" anchor="ctr"/>
            <a:lstStyle/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NSDL</a:t>
              </a:r>
            </a:p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Collections</a:t>
              </a:r>
            </a:p>
          </p:txBody>
        </p:sp>
        <p:sp>
          <p:nvSpPr>
            <p:cNvPr id="218164" name="AutoShape 43"/>
            <p:cNvSpPr>
              <a:spLocks noChangeArrowheads="1"/>
            </p:cNvSpPr>
            <p:nvPr/>
          </p:nvSpPr>
          <p:spPr bwMode="auto">
            <a:xfrm>
              <a:off x="432" y="1968"/>
              <a:ext cx="960" cy="1061"/>
            </a:xfrm>
            <a:prstGeom prst="can">
              <a:avLst>
                <a:gd name="adj" fmla="val 27630"/>
              </a:avLst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bIns="0" anchor="ctr"/>
            <a:lstStyle/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NSDL</a:t>
              </a:r>
            </a:p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Collections</a:t>
              </a:r>
            </a:p>
          </p:txBody>
        </p:sp>
      </p:grpSp>
      <p:sp>
        <p:nvSpPr>
          <p:cNvPr id="218133" name="Oval 44"/>
          <p:cNvSpPr>
            <a:spLocks noChangeArrowheads="1"/>
          </p:cNvSpPr>
          <p:nvPr/>
        </p:nvSpPr>
        <p:spPr bwMode="auto">
          <a:xfrm>
            <a:off x="3352800" y="2286000"/>
            <a:ext cx="2438400" cy="2438400"/>
          </a:xfrm>
          <a:prstGeom prst="ellips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34" name="Oval 45"/>
          <p:cNvSpPr>
            <a:spLocks noChangeArrowheads="1"/>
          </p:cNvSpPr>
          <p:nvPr/>
        </p:nvSpPr>
        <p:spPr bwMode="auto">
          <a:xfrm>
            <a:off x="3429000" y="2362200"/>
            <a:ext cx="2286000" cy="2286000"/>
          </a:xfrm>
          <a:prstGeom prst="ellipse">
            <a:avLst/>
          </a:prstGeom>
          <a:noFill/>
          <a:ln w="101600">
            <a:solidFill>
              <a:schemeClr val="accent1"/>
            </a:solidFill>
            <a:round/>
            <a:headEnd/>
            <a:tailEnd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35" name="Oval 46"/>
          <p:cNvSpPr>
            <a:spLocks noChangeArrowheads="1"/>
          </p:cNvSpPr>
          <p:nvPr/>
        </p:nvSpPr>
        <p:spPr bwMode="auto">
          <a:xfrm>
            <a:off x="3505200" y="2438400"/>
            <a:ext cx="2133600" cy="2133600"/>
          </a:xfrm>
          <a:prstGeom prst="ellipse">
            <a:avLst/>
          </a:prstGeom>
          <a:noFill/>
          <a:ln w="101600">
            <a:solidFill>
              <a:schemeClr val="folHlink"/>
            </a:solidFill>
            <a:round/>
            <a:headEnd/>
            <a:tailEnd/>
          </a:ln>
        </p:spPr>
        <p:txBody>
          <a:bodyPr wrap="none" bIns="0" anchor="ctr"/>
          <a:lstStyle/>
          <a:p>
            <a:endParaRPr lang="en-US"/>
          </a:p>
        </p:txBody>
      </p:sp>
      <p:grpSp>
        <p:nvGrpSpPr>
          <p:cNvPr id="218136" name="Group 47"/>
          <p:cNvGrpSpPr>
            <a:grpSpLocks/>
          </p:cNvGrpSpPr>
          <p:nvPr/>
        </p:nvGrpSpPr>
        <p:grpSpPr bwMode="auto">
          <a:xfrm>
            <a:off x="2133600" y="3429000"/>
            <a:ext cx="1066800" cy="457200"/>
            <a:chOff x="1392" y="2112"/>
            <a:chExt cx="624" cy="288"/>
          </a:xfrm>
        </p:grpSpPr>
        <p:sp>
          <p:nvSpPr>
            <p:cNvPr id="218158" name="Line 48"/>
            <p:cNvSpPr>
              <a:spLocks noChangeShapeType="1"/>
            </p:cNvSpPr>
            <p:nvPr/>
          </p:nvSpPr>
          <p:spPr bwMode="auto">
            <a:xfrm>
              <a:off x="1392" y="2112"/>
              <a:ext cx="624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</p:spPr>
          <p:txBody>
            <a:bodyPr wrap="none" bIns="0" anchor="ctr"/>
            <a:lstStyle/>
            <a:p>
              <a:endParaRPr lang="en-US"/>
            </a:p>
          </p:txBody>
        </p:sp>
        <p:sp>
          <p:nvSpPr>
            <p:cNvPr id="218159" name="Line 49"/>
            <p:cNvSpPr>
              <a:spLocks noChangeShapeType="1"/>
            </p:cNvSpPr>
            <p:nvPr/>
          </p:nvSpPr>
          <p:spPr bwMode="auto">
            <a:xfrm>
              <a:off x="1392" y="2208"/>
              <a:ext cx="624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 wrap="none" bIns="0" anchor="ctr"/>
            <a:lstStyle/>
            <a:p>
              <a:endParaRPr lang="en-US"/>
            </a:p>
          </p:txBody>
        </p:sp>
        <p:sp>
          <p:nvSpPr>
            <p:cNvPr id="218160" name="Line 50"/>
            <p:cNvSpPr>
              <a:spLocks noChangeShapeType="1"/>
            </p:cNvSpPr>
            <p:nvPr/>
          </p:nvSpPr>
          <p:spPr bwMode="auto">
            <a:xfrm>
              <a:off x="1392" y="2304"/>
              <a:ext cx="62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bIns="0" anchor="ctr"/>
            <a:lstStyle/>
            <a:p>
              <a:endParaRPr lang="en-US"/>
            </a:p>
          </p:txBody>
        </p:sp>
        <p:sp>
          <p:nvSpPr>
            <p:cNvPr id="218161" name="Line 51"/>
            <p:cNvSpPr>
              <a:spLocks noChangeShapeType="1"/>
            </p:cNvSpPr>
            <p:nvPr/>
          </p:nvSpPr>
          <p:spPr bwMode="auto">
            <a:xfrm>
              <a:off x="1392" y="2400"/>
              <a:ext cx="624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</p:spPr>
          <p:txBody>
            <a:bodyPr wrap="none" bIns="0" anchor="ctr"/>
            <a:lstStyle/>
            <a:p>
              <a:endParaRPr lang="en-US"/>
            </a:p>
          </p:txBody>
        </p:sp>
      </p:grpSp>
      <p:sp>
        <p:nvSpPr>
          <p:cNvPr id="218137" name="Line 52"/>
          <p:cNvSpPr>
            <a:spLocks noChangeShapeType="1"/>
          </p:cNvSpPr>
          <p:nvPr/>
        </p:nvSpPr>
        <p:spPr bwMode="auto">
          <a:xfrm flipV="1">
            <a:off x="4800600" y="4876800"/>
            <a:ext cx="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38" name="Line 53"/>
          <p:cNvSpPr>
            <a:spLocks noChangeShapeType="1"/>
          </p:cNvSpPr>
          <p:nvPr/>
        </p:nvSpPr>
        <p:spPr bwMode="auto">
          <a:xfrm flipV="1">
            <a:off x="4572000" y="4876800"/>
            <a:ext cx="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39" name="Line 54"/>
          <p:cNvSpPr>
            <a:spLocks noChangeShapeType="1"/>
          </p:cNvSpPr>
          <p:nvPr/>
        </p:nvSpPr>
        <p:spPr bwMode="auto">
          <a:xfrm flipV="1">
            <a:off x="4343400" y="4876800"/>
            <a:ext cx="0" cy="381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40" name="Line 55"/>
          <p:cNvSpPr>
            <a:spLocks noChangeShapeType="1"/>
          </p:cNvSpPr>
          <p:nvPr/>
        </p:nvSpPr>
        <p:spPr bwMode="auto">
          <a:xfrm flipV="1">
            <a:off x="4114800" y="4876800"/>
            <a:ext cx="0" cy="381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41" name="Line 56"/>
          <p:cNvSpPr>
            <a:spLocks noChangeShapeType="1"/>
          </p:cNvSpPr>
          <p:nvPr/>
        </p:nvSpPr>
        <p:spPr bwMode="auto">
          <a:xfrm flipH="1" flipV="1">
            <a:off x="5867400" y="3962400"/>
            <a:ext cx="60960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42" name="Line 57"/>
          <p:cNvSpPr>
            <a:spLocks noChangeShapeType="1"/>
          </p:cNvSpPr>
          <p:nvPr/>
        </p:nvSpPr>
        <p:spPr bwMode="auto">
          <a:xfrm flipH="1" flipV="1">
            <a:off x="5791200" y="4114800"/>
            <a:ext cx="4572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43" name="Line 58"/>
          <p:cNvSpPr>
            <a:spLocks noChangeShapeType="1"/>
          </p:cNvSpPr>
          <p:nvPr/>
        </p:nvSpPr>
        <p:spPr bwMode="auto">
          <a:xfrm flipH="1" flipV="1">
            <a:off x="5715000" y="4267200"/>
            <a:ext cx="45720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44" name="Line 59"/>
          <p:cNvSpPr>
            <a:spLocks noChangeShapeType="1"/>
          </p:cNvSpPr>
          <p:nvPr/>
        </p:nvSpPr>
        <p:spPr bwMode="auto">
          <a:xfrm flipH="1" flipV="1">
            <a:off x="5638800" y="4419600"/>
            <a:ext cx="609600" cy="381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45" name="Line 60"/>
          <p:cNvSpPr>
            <a:spLocks noChangeShapeType="1"/>
          </p:cNvSpPr>
          <p:nvPr/>
        </p:nvSpPr>
        <p:spPr bwMode="auto">
          <a:xfrm flipH="1" flipV="1">
            <a:off x="2743200" y="2438400"/>
            <a:ext cx="60960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46" name="Line 61"/>
          <p:cNvSpPr>
            <a:spLocks noChangeShapeType="1"/>
          </p:cNvSpPr>
          <p:nvPr/>
        </p:nvSpPr>
        <p:spPr bwMode="auto">
          <a:xfrm flipH="1" flipV="1">
            <a:off x="2971800" y="2362200"/>
            <a:ext cx="4572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47" name="Line 62"/>
          <p:cNvSpPr>
            <a:spLocks noChangeShapeType="1"/>
          </p:cNvSpPr>
          <p:nvPr/>
        </p:nvSpPr>
        <p:spPr bwMode="auto">
          <a:xfrm flipH="1" flipV="1">
            <a:off x="3124200" y="2286000"/>
            <a:ext cx="45720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48" name="Line 63"/>
          <p:cNvSpPr>
            <a:spLocks noChangeShapeType="1"/>
          </p:cNvSpPr>
          <p:nvPr/>
        </p:nvSpPr>
        <p:spPr bwMode="auto">
          <a:xfrm flipH="1" flipV="1">
            <a:off x="3276600" y="2209800"/>
            <a:ext cx="457200" cy="228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49" name="Line 64"/>
          <p:cNvSpPr>
            <a:spLocks noChangeShapeType="1"/>
          </p:cNvSpPr>
          <p:nvPr/>
        </p:nvSpPr>
        <p:spPr bwMode="auto">
          <a:xfrm flipV="1">
            <a:off x="5715000" y="2286000"/>
            <a:ext cx="60960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50" name="Line 65"/>
          <p:cNvSpPr>
            <a:spLocks noChangeShapeType="1"/>
          </p:cNvSpPr>
          <p:nvPr/>
        </p:nvSpPr>
        <p:spPr bwMode="auto">
          <a:xfrm flipV="1">
            <a:off x="5791200" y="2514600"/>
            <a:ext cx="5334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51" name="Line 66"/>
          <p:cNvSpPr>
            <a:spLocks noChangeShapeType="1"/>
          </p:cNvSpPr>
          <p:nvPr/>
        </p:nvSpPr>
        <p:spPr bwMode="auto">
          <a:xfrm flipV="1">
            <a:off x="5867400" y="2743200"/>
            <a:ext cx="45720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52" name="Line 67"/>
          <p:cNvSpPr>
            <a:spLocks noChangeShapeType="1"/>
          </p:cNvSpPr>
          <p:nvPr/>
        </p:nvSpPr>
        <p:spPr bwMode="auto">
          <a:xfrm flipV="1">
            <a:off x="5943600" y="2971800"/>
            <a:ext cx="381000" cy="228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grpSp>
        <p:nvGrpSpPr>
          <p:cNvPr id="218153" name="Group 68"/>
          <p:cNvGrpSpPr>
            <a:grpSpLocks/>
          </p:cNvGrpSpPr>
          <p:nvPr/>
        </p:nvGrpSpPr>
        <p:grpSpPr bwMode="auto">
          <a:xfrm>
            <a:off x="2133600" y="5410200"/>
            <a:ext cx="762000" cy="304800"/>
            <a:chOff x="1392" y="3360"/>
            <a:chExt cx="432" cy="192"/>
          </a:xfrm>
        </p:grpSpPr>
        <p:sp>
          <p:nvSpPr>
            <p:cNvPr id="218155" name="Line 69"/>
            <p:cNvSpPr>
              <a:spLocks noChangeShapeType="1"/>
            </p:cNvSpPr>
            <p:nvPr/>
          </p:nvSpPr>
          <p:spPr bwMode="auto">
            <a:xfrm>
              <a:off x="1392" y="336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156" name="Line 70"/>
            <p:cNvSpPr>
              <a:spLocks noChangeShapeType="1"/>
            </p:cNvSpPr>
            <p:nvPr/>
          </p:nvSpPr>
          <p:spPr bwMode="auto">
            <a:xfrm>
              <a:off x="1392" y="345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157" name="Line 71"/>
            <p:cNvSpPr>
              <a:spLocks noChangeShapeType="1"/>
            </p:cNvSpPr>
            <p:nvPr/>
          </p:nvSpPr>
          <p:spPr bwMode="auto">
            <a:xfrm>
              <a:off x="1392" y="355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8154" name="Oval 72"/>
          <p:cNvSpPr>
            <a:spLocks noChangeAspect="1" noChangeArrowheads="1"/>
          </p:cNvSpPr>
          <p:nvPr/>
        </p:nvSpPr>
        <p:spPr bwMode="auto">
          <a:xfrm>
            <a:off x="4065588" y="2857500"/>
            <a:ext cx="1012825" cy="1295400"/>
          </a:xfrm>
          <a:prstGeom prst="ellipse">
            <a:avLst/>
          </a:prstGeom>
          <a:solidFill>
            <a:srgbClr val="E1E7DB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Core</a:t>
            </a:r>
            <a:br>
              <a:rPr lang="en-US" altLang="en-US" sz="2000">
                <a:solidFill>
                  <a:schemeClr val="bg2"/>
                </a:solidFill>
                <a:latin typeface="Tahoma" pitchFamily="34" charset="0"/>
              </a:rPr>
            </a:b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NSDL</a:t>
            </a:r>
          </a:p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“Bus”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296" y="91888"/>
            <a:ext cx="9025904" cy="142808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lIns="438912" tIns="219456" rIns="438912" bIns="219456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2400" dirty="0" smtClean="0">
                <a:latin typeface="Arial Black" pitchFamily="34" charset="0"/>
              </a:rPr>
              <a:t>The Ensemble Computing Portal</a:t>
            </a:r>
          </a:p>
          <a:p>
            <a:pPr algn="ctr">
              <a:spcAft>
                <a:spcPts val="2400"/>
              </a:spcAft>
            </a:pPr>
            <a:r>
              <a:rPr lang="en-US" sz="2000" dirty="0" smtClean="0"/>
              <a:t>Many-to-Many Information Connections in a Distributed Digital Library Portal</a:t>
            </a:r>
          </a:p>
        </p:txBody>
      </p:sp>
      <p:pic>
        <p:nvPicPr>
          <p:cNvPr id="5" name="Picture 195" descr="NSDL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269088"/>
            <a:ext cx="1295400" cy="58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63" descr="logo-NSF-CMY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6300" y="6337300"/>
            <a:ext cx="4699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95358" y="6211758"/>
            <a:ext cx="4596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</a:rPr>
              <a:t>http://www.computingportal.org/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  <p:pic>
        <p:nvPicPr>
          <p:cNvPr id="8" name="Picture 7" descr="MayaLinear2000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692" y="5356579"/>
            <a:ext cx="1446908" cy="144690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67647" y="34962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01858" y="5448300"/>
            <a:ext cx="7554842" cy="80021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91440" rIns="91440" bIns="91440" rtlCol="0">
            <a:spAutoFit/>
          </a:bodyPr>
          <a:lstStyle/>
          <a:p>
            <a:pPr marL="41275"/>
            <a:r>
              <a:rPr lang="en-US" sz="2000" dirty="0" smtClean="0">
                <a:latin typeface="Cambria" pitchFamily="18" charset="0"/>
              </a:rPr>
              <a:t>A collaborative research project to build a distributed portal with up-to-date contents for all computing communities.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776627" y="-2808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42"/>
          <p:cNvGrpSpPr/>
          <p:nvPr/>
        </p:nvGrpSpPr>
        <p:grpSpPr>
          <a:xfrm>
            <a:off x="210669" y="1686513"/>
            <a:ext cx="2933700" cy="3554139"/>
            <a:chOff x="210669" y="1686513"/>
            <a:chExt cx="2933700" cy="3554139"/>
          </a:xfrm>
        </p:grpSpPr>
        <p:sp>
          <p:nvSpPr>
            <p:cNvPr id="30" name="TextBox 29"/>
            <p:cNvSpPr txBox="1"/>
            <p:nvPr/>
          </p:nvSpPr>
          <p:spPr>
            <a:xfrm>
              <a:off x="210669" y="3150481"/>
              <a:ext cx="2933700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Distributed DL Portal</a:t>
              </a:r>
              <a:endParaRPr lang="en-US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5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4869" y="3666883"/>
              <a:ext cx="1266811" cy="1324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22188" y="4158546"/>
              <a:ext cx="1360078" cy="1082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9562" y="1686513"/>
              <a:ext cx="2095207" cy="142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9"/>
          <p:cNvGrpSpPr/>
          <p:nvPr/>
        </p:nvGrpSpPr>
        <p:grpSpPr>
          <a:xfrm>
            <a:off x="3394881" y="1743637"/>
            <a:ext cx="2544234" cy="1117600"/>
            <a:chOff x="3424766" y="2235200"/>
            <a:chExt cx="2626842" cy="1198687"/>
          </a:xfrm>
        </p:grpSpPr>
        <p:grpSp>
          <p:nvGrpSpPr>
            <p:cNvPr id="9" name="Group 66"/>
            <p:cNvGrpSpPr/>
            <p:nvPr/>
          </p:nvGrpSpPr>
          <p:grpSpPr>
            <a:xfrm>
              <a:off x="3424766" y="2235200"/>
              <a:ext cx="2446870" cy="1198687"/>
              <a:chOff x="28302072" y="21684245"/>
              <a:chExt cx="5685373" cy="2983965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28501047" y="21684245"/>
                <a:ext cx="5486398" cy="2971799"/>
              </a:xfrm>
              <a:prstGeom prst="roundRect">
                <a:avLst/>
              </a:prstGeom>
              <a:solidFill>
                <a:srgbClr val="F07F09">
                  <a:alpha val="16863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8883973" y="21789931"/>
                <a:ext cx="3415844" cy="109101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Collections</a:t>
                </a:r>
                <a:endParaRPr lang="en-US" b="1" dirty="0"/>
              </a:p>
            </p:txBody>
          </p:sp>
          <p:pic>
            <p:nvPicPr>
              <p:cNvPr id="63" name="Picture 227" descr="TN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302072" y="23020507"/>
                <a:ext cx="2415104" cy="1097281"/>
              </a:xfrm>
              <a:prstGeom prst="rect">
                <a:avLst/>
              </a:prstGeom>
              <a:noFill/>
            </p:spPr>
          </p:pic>
          <p:pic>
            <p:nvPicPr>
              <p:cNvPr id="64" name="Picture 228" descr="TN (1)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0966832" y="22944308"/>
                <a:ext cx="2106914" cy="944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358" descr="csTA_logo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0017722" y="23834772"/>
                <a:ext cx="3048000" cy="833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" name="Picture 65" descr="PAWS_logo2_big_ontransp.gif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2932935" y="22078869"/>
                <a:ext cx="926756" cy="914400"/>
              </a:xfrm>
              <a:prstGeom prst="rect">
                <a:avLst/>
              </a:prstGeom>
            </p:spPr>
          </p:pic>
        </p:grpSp>
        <p:pic>
          <p:nvPicPr>
            <p:cNvPr id="68" name="Picture 684" descr="TN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281142" y="2809106"/>
              <a:ext cx="770466" cy="352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89"/>
          <p:cNvGrpSpPr/>
          <p:nvPr/>
        </p:nvGrpSpPr>
        <p:grpSpPr>
          <a:xfrm>
            <a:off x="3493216" y="4292600"/>
            <a:ext cx="2242699" cy="1079500"/>
            <a:chOff x="6240901" y="2171700"/>
            <a:chExt cx="2361235" cy="1193800"/>
          </a:xfrm>
        </p:grpSpPr>
        <p:sp>
          <p:nvSpPr>
            <p:cNvPr id="84" name="Rounded Rectangle 83"/>
            <p:cNvSpPr/>
            <p:nvPr/>
          </p:nvSpPr>
          <p:spPr>
            <a:xfrm>
              <a:off x="6240901" y="2171700"/>
              <a:ext cx="2361235" cy="1193800"/>
            </a:xfrm>
            <a:prstGeom prst="roundRect">
              <a:avLst/>
            </a:prstGeom>
            <a:solidFill>
              <a:srgbClr val="F07F09">
                <a:alpha val="1686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/>
                </a:solidFill>
              </a:endParaRPr>
            </a:p>
          </p:txBody>
        </p:sp>
        <p:pic>
          <p:nvPicPr>
            <p:cNvPr id="70" name="Picture 69" descr="delivered2.jp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82819" y="2640223"/>
              <a:ext cx="775381" cy="4758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1" name="Picture 70" descr="walden's path.jp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64300" y="2743672"/>
              <a:ext cx="1039438" cy="5543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362220" y="2218803"/>
              <a:ext cx="1274715" cy="45188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Tools</a:t>
              </a:r>
              <a:endParaRPr lang="en-US" b="1" dirty="0"/>
            </a:p>
          </p:txBody>
        </p:sp>
      </p:grpSp>
      <p:grpSp>
        <p:nvGrpSpPr>
          <p:cNvPr id="11" name="Group 102"/>
          <p:cNvGrpSpPr/>
          <p:nvPr/>
        </p:nvGrpSpPr>
        <p:grpSpPr>
          <a:xfrm>
            <a:off x="3480516" y="2980018"/>
            <a:ext cx="2361235" cy="1193800"/>
            <a:chOff x="5847201" y="3505200"/>
            <a:chExt cx="2361235" cy="1193800"/>
          </a:xfrm>
        </p:grpSpPr>
        <p:sp>
          <p:nvSpPr>
            <p:cNvPr id="99" name="Rounded Rectangle 98"/>
            <p:cNvSpPr/>
            <p:nvPr/>
          </p:nvSpPr>
          <p:spPr>
            <a:xfrm>
              <a:off x="5847201" y="3505200"/>
              <a:ext cx="2361235" cy="1193800"/>
            </a:xfrm>
            <a:prstGeom prst="roundRect">
              <a:avLst/>
            </a:prstGeom>
            <a:solidFill>
              <a:srgbClr val="F07F09">
                <a:alpha val="1686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987808" y="4318576"/>
              <a:ext cx="816750" cy="33855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Browse</a:t>
              </a:r>
              <a:endParaRPr lang="en-US" sz="16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370882" y="3569276"/>
              <a:ext cx="752229" cy="33855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Search</a:t>
              </a:r>
              <a:endParaRPr lang="en-US" sz="1600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915592" y="4304726"/>
              <a:ext cx="1188547" cy="33855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Notification</a:t>
              </a:r>
              <a:endParaRPr lang="en-US" sz="1600" b="1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781800" y="3967286"/>
              <a:ext cx="716362" cy="33855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Group</a:t>
              </a:r>
              <a:endParaRPr lang="en-US" sz="1600" b="1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981162" y="3975788"/>
              <a:ext cx="736600" cy="33855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Forum</a:t>
              </a:r>
              <a:endParaRPr lang="en-US" sz="16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542919" y="3952487"/>
              <a:ext cx="569387" cy="33855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Blog</a:t>
              </a:r>
              <a:endParaRPr lang="en-US" sz="1600" b="1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968520" y="3533626"/>
              <a:ext cx="1274715" cy="4086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Services</a:t>
              </a:r>
              <a:endParaRPr lang="en-US" b="1" dirty="0"/>
            </a:p>
          </p:txBody>
        </p:sp>
      </p:grpSp>
      <p:grpSp>
        <p:nvGrpSpPr>
          <p:cNvPr id="12" name="Group 41"/>
          <p:cNvGrpSpPr/>
          <p:nvPr/>
        </p:nvGrpSpPr>
        <p:grpSpPr>
          <a:xfrm>
            <a:off x="6346013" y="1752603"/>
            <a:ext cx="2296458" cy="3566798"/>
            <a:chOff x="6062134" y="1752603"/>
            <a:chExt cx="2296458" cy="3566798"/>
          </a:xfrm>
        </p:grpSpPr>
        <p:grpSp>
          <p:nvGrpSpPr>
            <p:cNvPr id="13" name="Group 66"/>
            <p:cNvGrpSpPr/>
            <p:nvPr/>
          </p:nvGrpSpPr>
          <p:grpSpPr>
            <a:xfrm>
              <a:off x="6071612" y="1752603"/>
              <a:ext cx="2286980" cy="3566798"/>
              <a:chOff x="28501047" y="21684245"/>
              <a:chExt cx="5486398" cy="2971799"/>
            </a:xfrm>
          </p:grpSpPr>
          <p:sp>
            <p:nvSpPr>
              <p:cNvPr id="107" name="Rounded Rectangle 106"/>
              <p:cNvSpPr/>
              <p:nvPr/>
            </p:nvSpPr>
            <p:spPr>
              <a:xfrm>
                <a:off x="28501047" y="21684245"/>
                <a:ext cx="5486398" cy="2971799"/>
              </a:xfrm>
              <a:prstGeom prst="roundRect">
                <a:avLst/>
              </a:prstGeom>
              <a:solidFill>
                <a:srgbClr val="F07F09">
                  <a:alpha val="16863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29165305" y="21864733"/>
                <a:ext cx="4265370" cy="34045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Communities</a:t>
                </a:r>
                <a:endParaRPr lang="en-US" b="1" dirty="0"/>
              </a:p>
            </p:txBody>
          </p:sp>
        </p:grpSp>
        <p:graphicFrame>
          <p:nvGraphicFramePr>
            <p:cNvPr id="116" name="Diagram 115"/>
            <p:cNvGraphicFramePr/>
            <p:nvPr/>
          </p:nvGraphicFramePr>
          <p:xfrm>
            <a:off x="6062134" y="2550567"/>
            <a:ext cx="2184400" cy="25802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6" r:lo="rId17" r:qs="rId18" r:cs="rId19"/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18 VAG Rounded Bold   07390"/>
                <a:ea typeface="ＭＳ Ｐゴシック" pitchFamily="34" charset="-128"/>
              </a:rPr>
              <a:t>Ensemble in Second Life</a:t>
            </a:r>
          </a:p>
        </p:txBody>
      </p:sp>
      <p:sp>
        <p:nvSpPr>
          <p:cNvPr id="22531" name="TextBox 8"/>
          <p:cNvSpPr txBox="1">
            <a:spLocks noChangeArrowheads="1"/>
          </p:cNvSpPr>
          <p:nvPr/>
        </p:nvSpPr>
        <p:spPr bwMode="auto">
          <a:xfrm>
            <a:off x="5562600" y="1776413"/>
            <a:ext cx="35814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Franklin Gothic Book" pitchFamily="34" charset="0"/>
              </a:rPr>
              <a:t>The Ensemble Pavilion offers:</a:t>
            </a:r>
          </a:p>
          <a:p>
            <a:r>
              <a:rPr lang="en-US" sz="2000">
                <a:latin typeface="Franklin Gothic Book" pitchFamily="34" charset="0"/>
              </a:rPr>
              <a:t>• teleports to other computing sites in Second Life like the </a:t>
            </a:r>
            <a:r>
              <a:rPr lang="en-US" sz="2000" i="1">
                <a:latin typeface="Franklin Gothic Book" pitchFamily="34" charset="0"/>
              </a:rPr>
              <a:t>Digital Preserve </a:t>
            </a:r>
          </a:p>
          <a:p>
            <a:r>
              <a:rPr lang="en-US" sz="2000">
                <a:latin typeface="Franklin Gothic Book" pitchFamily="34" charset="0"/>
              </a:rPr>
              <a:t>• hyperlinks to related computing websites</a:t>
            </a:r>
          </a:p>
          <a:p>
            <a:r>
              <a:rPr lang="en-US" sz="2000">
                <a:latin typeface="Franklin Gothic Book" pitchFamily="34" charset="0"/>
              </a:rPr>
              <a:t>• RSS readers with feeds from computing and computing education blogs</a:t>
            </a:r>
          </a:p>
          <a:p>
            <a:r>
              <a:rPr lang="en-US" sz="2000">
                <a:latin typeface="Franklin Gothic Book" pitchFamily="34" charset="0"/>
              </a:rPr>
              <a:t>• membership in the Ensemble Computing group in Second Life, Facebook, and Twitter</a:t>
            </a: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515938" y="1143000"/>
            <a:ext cx="7545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http://slurl.com/secondlife/Educators%20Coop%204/66/236/28</a:t>
            </a:r>
          </a:p>
          <a:p>
            <a:endParaRPr lang="en-US" sz="1200"/>
          </a:p>
        </p:txBody>
      </p:sp>
      <p:pic>
        <p:nvPicPr>
          <p:cNvPr id="22533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52400"/>
            <a:ext cx="7334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0" descr="pavilion2_0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22463"/>
            <a:ext cx="5297488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7D3808-46BB-456D-8A37-E0D3FF774C5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Country, City, Languages you speak</a:t>
            </a:r>
          </a:p>
          <a:p>
            <a:pPr eaLnBrk="1" hangingPunct="1"/>
            <a:r>
              <a:rPr lang="en-US" dirty="0" smtClean="0"/>
              <a:t>Main discipline of training</a:t>
            </a:r>
          </a:p>
          <a:p>
            <a:pPr eaLnBrk="1" hangingPunct="1"/>
            <a:r>
              <a:rPr lang="en-US" dirty="0" smtClean="0"/>
              <a:t># of digital libraries (DLs) used: list</a:t>
            </a:r>
          </a:p>
          <a:p>
            <a:pPr eaLnBrk="1" hangingPunct="1"/>
            <a:r>
              <a:rPr lang="en-US" dirty="0" smtClean="0"/>
              <a:t># of DL conferences attended? </a:t>
            </a:r>
            <a:r>
              <a:rPr lang="en-US" dirty="0" smtClean="0"/>
              <a:t>JCDLs</a:t>
            </a:r>
            <a:r>
              <a:rPr lang="en-US" dirty="0" smtClean="0"/>
              <a:t>?</a:t>
            </a:r>
          </a:p>
          <a:p>
            <a:pPr eaLnBrk="1" hangingPunct="1"/>
            <a:r>
              <a:rPr lang="en-US" dirty="0" smtClean="0"/>
              <a:t>Other activities at conference</a:t>
            </a:r>
          </a:p>
          <a:p>
            <a:pPr eaLnBrk="1" hangingPunct="1"/>
            <a:r>
              <a:rPr lang="en-US" dirty="0" smtClean="0"/>
              <a:t>Why taking this course</a:t>
            </a:r>
          </a:p>
          <a:p>
            <a:pPr eaLnBrk="1" hangingPunct="1"/>
            <a:r>
              <a:rPr lang="en-US" dirty="0" smtClean="0"/>
              <a:t>Goals for today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D9985B-44EC-446D-B0E5-EA97FB0E1A39}" type="slidenum">
              <a:rPr lang="en-US" smtClean="0">
                <a:ea typeface="ＭＳ Ｐゴシック" pitchFamily="34" charset="-128"/>
              </a:rPr>
              <a:pPr/>
              <a:t>50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152400"/>
            <a:ext cx="8382000" cy="715963"/>
          </a:xfrm>
        </p:spPr>
        <p:txBody>
          <a:bodyPr/>
          <a:lstStyle/>
          <a:p>
            <a:pPr eaLnBrk="1" hangingPunct="1"/>
            <a:r>
              <a:rPr lang="en-US" sz="4000" smtClean="0"/>
              <a:t>Selected Digital Preserve Personnel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810000" y="1066800"/>
            <a:ext cx="1676400" cy="2673350"/>
            <a:chOff x="720" y="672"/>
            <a:chExt cx="1056" cy="1684"/>
          </a:xfrm>
        </p:grpSpPr>
        <p:pic>
          <p:nvPicPr>
            <p:cNvPr id="23572" name="Picture 5" descr="edfox_cropp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0" y="672"/>
              <a:ext cx="971" cy="137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23573" name="Text Box 22"/>
            <p:cNvSpPr txBox="1">
              <a:spLocks noChangeArrowheads="1"/>
            </p:cNvSpPr>
            <p:nvPr/>
          </p:nvSpPr>
          <p:spPr bwMode="auto">
            <a:xfrm>
              <a:off x="720" y="2026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EdFox Rieko</a:t>
              </a:r>
            </a:p>
            <a:p>
              <a:pPr algn="ctr"/>
              <a:r>
                <a:rPr lang="en-US" sz="1400">
                  <a:solidFill>
                    <a:srgbClr val="000000"/>
                  </a:solidFill>
                </a:rPr>
                <a:t>Edward Fox</a:t>
              </a: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172200" y="1066800"/>
            <a:ext cx="1771650" cy="2597150"/>
            <a:chOff x="2244" y="672"/>
            <a:chExt cx="1116" cy="1636"/>
          </a:xfrm>
        </p:grpSpPr>
        <p:pic>
          <p:nvPicPr>
            <p:cNvPr id="23570" name="Picture 13" descr="Zamfir Paule_cropp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4" y="672"/>
              <a:ext cx="1116" cy="134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23571" name="Text Box 23"/>
            <p:cNvSpPr txBox="1">
              <a:spLocks noChangeArrowheads="1"/>
            </p:cNvSpPr>
            <p:nvPr/>
          </p:nvSpPr>
          <p:spPr bwMode="auto">
            <a:xfrm>
              <a:off x="2256" y="1978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zamfir Paule</a:t>
              </a:r>
            </a:p>
            <a:p>
              <a:pPr algn="ctr"/>
              <a:r>
                <a:rPr lang="en-US" sz="1400"/>
                <a:t>Spencer Lee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6096000" y="3886200"/>
            <a:ext cx="1752600" cy="2559050"/>
            <a:chOff x="3888" y="686"/>
            <a:chExt cx="1104" cy="1612"/>
          </a:xfrm>
        </p:grpSpPr>
        <p:pic>
          <p:nvPicPr>
            <p:cNvPr id="23568" name="Picture 11" descr="Zamfir Paule_cropp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8" y="686"/>
              <a:ext cx="1064" cy="128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23569" name="Text Box 27"/>
            <p:cNvSpPr txBox="1">
              <a:spLocks noChangeArrowheads="1"/>
            </p:cNvSpPr>
            <p:nvPr/>
          </p:nvSpPr>
          <p:spPr bwMode="auto">
            <a:xfrm>
              <a:off x="3888" y="1968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Krad Proto</a:t>
              </a:r>
            </a:p>
            <a:p>
              <a:pPr algn="ctr"/>
              <a:r>
                <a:rPr lang="en-US" sz="1400">
                  <a:solidFill>
                    <a:srgbClr val="000000"/>
                  </a:solidFill>
                </a:rPr>
                <a:t>Seungwon Yang</a:t>
              </a: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1143000" y="1066800"/>
            <a:ext cx="1676400" cy="2597150"/>
            <a:chOff x="720" y="2544"/>
            <a:chExt cx="1056" cy="1636"/>
          </a:xfrm>
        </p:grpSpPr>
        <p:pic>
          <p:nvPicPr>
            <p:cNvPr id="23566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0" y="2544"/>
              <a:ext cx="1024" cy="134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23567" name="Text Box 28"/>
            <p:cNvSpPr txBox="1">
              <a:spLocks noChangeArrowheads="1"/>
            </p:cNvSpPr>
            <p:nvPr/>
          </p:nvSpPr>
          <p:spPr bwMode="auto">
            <a:xfrm>
              <a:off x="720" y="3850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Gary Octagon</a:t>
              </a:r>
            </a:p>
            <a:p>
              <a:pPr algn="ctr"/>
              <a:r>
                <a:rPr lang="en-US" sz="1400">
                  <a:solidFill>
                    <a:srgbClr val="000000"/>
                  </a:solidFill>
                </a:rPr>
                <a:t>Gary Marchionini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990600" y="3962400"/>
            <a:ext cx="2057400" cy="2673350"/>
            <a:chOff x="2064" y="2496"/>
            <a:chExt cx="1296" cy="1684"/>
          </a:xfrm>
        </p:grpSpPr>
        <p:pic>
          <p:nvPicPr>
            <p:cNvPr id="23564" name="Picture 7" descr="mantruc_croppe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60" y="2496"/>
              <a:ext cx="1128" cy="137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23565" name="Text Box 29"/>
            <p:cNvSpPr txBox="1">
              <a:spLocks noChangeArrowheads="1"/>
            </p:cNvSpPr>
            <p:nvPr/>
          </p:nvSpPr>
          <p:spPr bwMode="auto">
            <a:xfrm>
              <a:off x="2064" y="3850"/>
              <a:ext cx="129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mantruc Martian</a:t>
              </a:r>
            </a:p>
            <a:p>
              <a:pPr algn="ctr"/>
              <a:r>
                <a:rPr lang="en-US" sz="1400"/>
                <a:t>Javier Velasco-Martin</a:t>
              </a: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3733800" y="3886200"/>
            <a:ext cx="1676400" cy="2673350"/>
            <a:chOff x="3984" y="2496"/>
            <a:chExt cx="1056" cy="1684"/>
          </a:xfrm>
        </p:grpSpPr>
        <p:sp>
          <p:nvSpPr>
            <p:cNvPr id="23562" name="Text Box 30"/>
            <p:cNvSpPr txBox="1">
              <a:spLocks noChangeArrowheads="1"/>
            </p:cNvSpPr>
            <p:nvPr/>
          </p:nvSpPr>
          <p:spPr bwMode="auto">
            <a:xfrm>
              <a:off x="3984" y="3850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Uma Aldrin</a:t>
              </a:r>
            </a:p>
            <a:p>
              <a:pPr algn="ctr"/>
              <a:r>
                <a:rPr lang="en-US" sz="1400">
                  <a:solidFill>
                    <a:srgbClr val="000000"/>
                  </a:solidFill>
                </a:rPr>
                <a:t>Uma Murthy</a:t>
              </a:r>
            </a:p>
          </p:txBody>
        </p:sp>
        <p:pic>
          <p:nvPicPr>
            <p:cNvPr id="23563" name="Picture 36" descr="uma_7_004_cropped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2" y="2496"/>
              <a:ext cx="1008" cy="137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476250"/>
          </a:xfrm>
          <a:noFill/>
        </p:spPr>
        <p:txBody>
          <a:bodyPr/>
          <a:lstStyle/>
          <a:p>
            <a:fld id="{DB30A6B9-880A-4D32-B43E-015F1084A2A2}" type="slidenum">
              <a:rPr lang="en-US" smtClean="0">
                <a:ea typeface="ＭＳ Ｐゴシック" pitchFamily="34" charset="-128"/>
              </a:rPr>
              <a:pPr/>
              <a:t>51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81000" y="1600200"/>
            <a:ext cx="30480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BFFFF">
                  <a:alpha val="70000"/>
                </a:srgbClr>
              </a:gs>
              <a:gs pos="100000">
                <a:srgbClr val="B5E5E9">
                  <a:alpha val="70000"/>
                </a:srgbClr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Lucida Sans Unicode" charset="-52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533400" y="2133600"/>
            <a:ext cx="281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>
                <a:latin typeface="Lucida Sans Unicode" pitchFamily="34" charset="0"/>
              </a:rPr>
              <a:t>18 posters on display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latin typeface="Lucida Sans Unicode" pitchFamily="34" charset="0"/>
              </a:rPr>
              <a:t>Poster view tips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latin typeface="Lucida Sans Unicode" pitchFamily="34" charset="0"/>
              </a:rPr>
              <a:t>Video screen</a:t>
            </a:r>
          </a:p>
        </p:txBody>
      </p:sp>
      <p:sp>
        <p:nvSpPr>
          <p:cNvPr id="24581" name="Rectangle 5"/>
          <p:cNvSpPr txBox="1">
            <a:spLocks noChangeArrowheads="1"/>
          </p:cNvSpPr>
          <p:nvPr/>
        </p:nvSpPr>
        <p:spPr bwMode="auto">
          <a:xfrm>
            <a:off x="609600" y="1524000"/>
            <a:ext cx="2438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latin typeface="Lucida Sans Unicode" pitchFamily="34" charset="0"/>
              </a:rPr>
              <a:t>Poster Building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152400" y="152400"/>
            <a:ext cx="2209800" cy="533400"/>
          </a:xfrm>
          <a:prstGeom prst="roundRect">
            <a:avLst>
              <a:gd name="adj" fmla="val 16667"/>
            </a:avLst>
          </a:prstGeom>
          <a:solidFill>
            <a:srgbClr val="008000">
              <a:alpha val="70195"/>
            </a:srgbClr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Lucida Sans Unicode" charset="-52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83" name="Rectangle 5"/>
          <p:cNvSpPr txBox="1">
            <a:spLocks noChangeArrowheads="1"/>
          </p:cNvSpPr>
          <p:nvPr/>
        </p:nvSpPr>
        <p:spPr bwMode="auto">
          <a:xfrm>
            <a:off x="457200" y="1524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solidFill>
                  <a:srgbClr val="CCFFCC"/>
                </a:solidFill>
                <a:latin typeface="Lucida Sans Unicode" pitchFamily="34" charset="0"/>
              </a:rPr>
              <a:t>DP areas</a:t>
            </a:r>
          </a:p>
        </p:txBody>
      </p:sp>
      <p:pic>
        <p:nvPicPr>
          <p:cNvPr id="24584" name="Picture 3" descr="jcdl-session-a-10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29000"/>
            <a:ext cx="4343400" cy="3257550"/>
          </a:xfrm>
          <a:prstGeom prst="rect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</p:pic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5791200" y="3505200"/>
            <a:ext cx="2743200" cy="1676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BFFFF">
                  <a:alpha val="70000"/>
                </a:srgbClr>
              </a:gs>
              <a:gs pos="100000">
                <a:srgbClr val="B5E5E9">
                  <a:alpha val="70000"/>
                </a:srgbClr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Lucida Sans Unicode" charset="-52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86" name="TextBox 5"/>
          <p:cNvSpPr txBox="1">
            <a:spLocks noChangeArrowheads="1"/>
          </p:cNvSpPr>
          <p:nvPr/>
        </p:nvSpPr>
        <p:spPr bwMode="auto">
          <a:xfrm>
            <a:off x="6019800" y="4038600"/>
            <a:ext cx="2209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>
                <a:latin typeface="Lucida Sans Unicode" pitchFamily="34" charset="0"/>
              </a:rPr>
              <a:t>Beverages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latin typeface="Lucida Sans Unicode" pitchFamily="34" charset="0"/>
              </a:rPr>
              <a:t>Screens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latin typeface="Lucida Sans Unicode" pitchFamily="34" charset="0"/>
              </a:rPr>
              <a:t>Discussion areas</a:t>
            </a:r>
          </a:p>
        </p:txBody>
      </p:sp>
      <p:sp>
        <p:nvSpPr>
          <p:cNvPr id="24587" name="Rectangle 5"/>
          <p:cNvSpPr txBox="1">
            <a:spLocks noChangeArrowheads="1"/>
          </p:cNvSpPr>
          <p:nvPr/>
        </p:nvSpPr>
        <p:spPr bwMode="auto">
          <a:xfrm>
            <a:off x="5943600" y="3429000"/>
            <a:ext cx="2438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latin typeface="Lucida Sans Unicode" pitchFamily="34" charset="0"/>
              </a:rPr>
              <a:t>Cafe</a:t>
            </a:r>
          </a:p>
        </p:txBody>
      </p:sp>
      <p:pic>
        <p:nvPicPr>
          <p:cNvPr id="24588" name="Picture 3" descr="preserve-cafe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9213" y="228600"/>
            <a:ext cx="5170487" cy="2895600"/>
          </a:xfrm>
          <a:prstGeom prst="rect">
            <a:avLst/>
          </a:prstGeom>
          <a:noFill/>
          <a:ln w="38100">
            <a:solidFill>
              <a:srgbClr val="BBE0E3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A Digital Library Case Study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5410200" cy="4114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z="3600" b="1" smtClean="0"/>
              <a:t>Domain:</a:t>
            </a:r>
            <a:r>
              <a:rPr lang="en-US" sz="3600" smtClean="0"/>
              <a:t> graduate education, research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/>
              <a:t>Genre:</a:t>
            </a:r>
            <a:r>
              <a:rPr lang="en-US" sz="3600" smtClean="0"/>
              <a:t>ETDs=electronic theses &amp; dissertations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/>
              <a:t>Submission:</a:t>
            </a:r>
            <a:r>
              <a:rPr lang="en-US" sz="3600" smtClean="0"/>
              <a:t> http://etd.vt.edu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/>
              <a:t>Collection:</a:t>
            </a:r>
            <a:r>
              <a:rPr lang="en-US" sz="3600" smtClean="0"/>
              <a:t> http://www.theses.org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295400"/>
            <a:ext cx="4343400" cy="4114800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Monotype Sorts" pitchFamily="2" charset="2"/>
              <a:buChar char=" "/>
            </a:pPr>
            <a:r>
              <a:rPr lang="en-US" sz="3600" b="1" smtClean="0"/>
              <a:t>Project:</a:t>
            </a:r>
          </a:p>
          <a:p>
            <a:pPr eaLnBrk="1" hangingPunct="1">
              <a:buFont typeface="Monotype Sorts" pitchFamily="2" charset="2"/>
              <a:buChar char=" "/>
            </a:pPr>
            <a:r>
              <a:rPr lang="en-US" sz="3200" smtClean="0"/>
              <a:t>Networked Digital  </a:t>
            </a:r>
          </a:p>
          <a:p>
            <a:pPr eaLnBrk="1" hangingPunct="1">
              <a:buFont typeface="Monotype Sorts" pitchFamily="2" charset="2"/>
              <a:buChar char=" "/>
            </a:pPr>
            <a:r>
              <a:rPr lang="en-US" sz="3200" smtClean="0"/>
              <a:t>Library of Theses </a:t>
            </a:r>
          </a:p>
          <a:p>
            <a:pPr eaLnBrk="1" hangingPunct="1">
              <a:buFont typeface="Monotype Sorts" pitchFamily="2" charset="2"/>
              <a:buChar char=" "/>
            </a:pPr>
            <a:r>
              <a:rPr lang="en-US" sz="3200" smtClean="0"/>
              <a:t>&amp; Dissertations</a:t>
            </a:r>
          </a:p>
          <a:p>
            <a:pPr eaLnBrk="1" hangingPunct="1">
              <a:buFont typeface="Monotype Sorts" pitchFamily="2" charset="2"/>
              <a:buChar char=" "/>
            </a:pPr>
            <a:r>
              <a:rPr lang="en-US" sz="3200" smtClean="0"/>
              <a:t>(NDLTD) </a:t>
            </a:r>
          </a:p>
          <a:p>
            <a:pPr eaLnBrk="1" hangingPunct="1">
              <a:buFont typeface="Monotype Sorts" pitchFamily="2" charset="2"/>
              <a:buChar char=" "/>
            </a:pPr>
            <a:r>
              <a:rPr lang="en-US" b="1" smtClean="0"/>
              <a:t> http://www.ndltd.org</a:t>
            </a:r>
          </a:p>
          <a:p>
            <a:pPr eaLnBrk="1" hangingPunct="1">
              <a:spcBef>
                <a:spcPct val="40000"/>
              </a:spcBef>
              <a:buFont typeface="Monotype Sorts" pitchFamily="2" charset="2"/>
              <a:buChar char=" "/>
            </a:pPr>
            <a:endParaRPr lang="en-US" sz="3200" smtClean="0"/>
          </a:p>
        </p:txBody>
      </p:sp>
      <p:sp>
        <p:nvSpPr>
          <p:cNvPr id="221189" name="Line 5"/>
          <p:cNvSpPr>
            <a:spLocks noChangeShapeType="1"/>
          </p:cNvSpPr>
          <p:nvPr/>
        </p:nvSpPr>
        <p:spPr bwMode="auto">
          <a:xfrm>
            <a:off x="5410200" y="1219200"/>
            <a:ext cx="0" cy="541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62120-9E69-4218-A816-37F43E80C9D5}" type="slidenum">
              <a:rPr lang="en-US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17411" name="Picture 6" descr="timel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4757738"/>
            <a:ext cx="7848600" cy="1757362"/>
          </a:xfrm>
        </p:spPr>
      </p:pic>
      <p:sp>
        <p:nvSpPr>
          <p:cNvPr id="1741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001000" cy="35052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ea typeface="ＭＳ Ｐゴシック" pitchFamily="34" charset="-128"/>
              </a:rPr>
              <a:t>Human tragedies that result from man-made and natural events affect humans and communities significantly.</a:t>
            </a:r>
          </a:p>
          <a:p>
            <a:pPr eaLnBrk="1" hangingPunct="1">
              <a:spcBef>
                <a:spcPct val="50000"/>
              </a:spcBef>
            </a:pPr>
            <a:endParaRPr lang="en-US" sz="10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During and after a tragic event, there are a series of needs that have to be addressed.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Compounded by communication failures and a confusing plethora of data and information</a:t>
            </a:r>
          </a:p>
        </p:txBody>
      </p:sp>
      <p:sp>
        <p:nvSpPr>
          <p:cNvPr id="4101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</a:rPr>
              <a:t>Crisis, Tragedy, and Recovery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B3E34B-FCC2-4628-AA6B-4B09DD95EF1A}" type="slidenum">
              <a:rPr lang="en-US" smtClean="0"/>
              <a:pPr/>
              <a:t>54</a:t>
            </a:fld>
            <a:endParaRPr lang="en-US" smtClean="0"/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7661275" cy="6459538"/>
          </a:xfrm>
          <a:prstGeom prst="rect">
            <a:avLst/>
          </a:prstGeom>
          <a:noFill/>
          <a:ln w="228600" cap="sq" cmpd="thickThin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2819400" cy="1143000"/>
          </a:xfrm>
        </p:spPr>
        <p:txBody>
          <a:bodyPr/>
          <a:lstStyle/>
          <a:p>
            <a:pPr marL="231775" indent="-231775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smtClean="0"/>
              <a:t>Build a networked digital library relating to CTR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7086600" y="5105400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100" b="0" kern="0" dirty="0">
                <a:latin typeface="+mn-lt"/>
                <a:cs typeface="+mn-cs"/>
              </a:rPr>
              <a:t>Support information exploration</a:t>
            </a:r>
          </a:p>
          <a:p>
            <a:pPr marL="231775" indent="-231775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100" b="0" kern="0" dirty="0">
                <a:latin typeface="+mn-lt"/>
                <a:cs typeface="+mn-cs"/>
              </a:rPr>
              <a:t>Aided by an ontology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0" y="5029200"/>
            <a:ext cx="3505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100" b="0" kern="0" dirty="0">
                <a:latin typeface="+mn-lt"/>
                <a:cs typeface="+mn-cs"/>
              </a:rPr>
              <a:t>Integrate community, content, and services relating to CTR, making it accessible, and preserving it for long-term reuse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670675" y="2286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>
              <a:lnSpc>
                <a:spcPct val="80000"/>
              </a:lnSpc>
              <a:spcBef>
                <a:spcPts val="900"/>
              </a:spcBef>
              <a:buFontTx/>
              <a:buChar char="•"/>
              <a:defRPr/>
            </a:pPr>
            <a:r>
              <a:rPr lang="en-US" sz="2100" b="0" kern="0" dirty="0">
                <a:latin typeface="+mn-lt"/>
                <a:cs typeface="+mn-cs"/>
                <a:hlinkClick r:id="rId4"/>
              </a:rPr>
              <a:t>www.citeulike.org</a:t>
            </a:r>
            <a:r>
              <a:rPr lang="en-US" sz="2100" b="0" kern="0" dirty="0">
                <a:latin typeface="+mn-lt"/>
                <a:cs typeface="+mn-cs"/>
              </a:rPr>
              <a:t> group </a:t>
            </a:r>
            <a:r>
              <a:rPr lang="en-US" sz="2100" kern="0" dirty="0" err="1">
                <a:latin typeface="+mn-lt"/>
                <a:cs typeface="+mn-cs"/>
              </a:rPr>
              <a:t>ctrnet</a:t>
            </a:r>
            <a:endParaRPr lang="en-US" sz="2100" kern="0" dirty="0">
              <a:latin typeface="+mn-lt"/>
              <a:cs typeface="+mn-cs"/>
            </a:endParaRPr>
          </a:p>
          <a:p>
            <a:pPr marL="231775" indent="-231775">
              <a:lnSpc>
                <a:spcPct val="80000"/>
              </a:lnSpc>
              <a:spcBef>
                <a:spcPts val="900"/>
              </a:spcBef>
              <a:buFontTx/>
              <a:buChar char="•"/>
              <a:defRPr/>
            </a:pPr>
            <a:r>
              <a:rPr lang="en-US" sz="2100" kern="0" dirty="0">
                <a:latin typeface="+mn-lt"/>
                <a:cs typeface="+mn-cs"/>
              </a:rPr>
              <a:t>Citations</a:t>
            </a:r>
          </a:p>
          <a:p>
            <a:pPr marL="231775" indent="-231775">
              <a:lnSpc>
                <a:spcPct val="80000"/>
              </a:lnSpc>
              <a:spcBef>
                <a:spcPts val="900"/>
              </a:spcBef>
              <a:buFontTx/>
              <a:buChar char="•"/>
              <a:defRPr/>
            </a:pPr>
            <a:r>
              <a:rPr lang="en-US" sz="2100" kern="0" dirty="0">
                <a:latin typeface="+mn-lt"/>
                <a:cs typeface="+mn-cs"/>
              </a:rPr>
              <a:t>Papers, 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6211669"/>
            <a:ext cx="3476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www.ctrnet.net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69CDDE-06AB-46ED-95F6-43D97CF1B60B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231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 – Part 3</a:t>
            </a:r>
          </a:p>
        </p:txBody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Part 3 – Advanced Topics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u="sng" smtClean="0"/>
              <a:t>Ch. 13: Quality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Ch. 14: Integration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Ch. 15: How to build a digital library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Ch. 16: Research Challenges, Future Perspectives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Appendix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A: Mathematical preliminaries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B: Formal Definitions: Ss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C: Formal Definitions: DL terms, Minimal DL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D: Formal Definitions: Archeological DL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E: Glossary of terms, mappings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9EAE1F-42F1-4163-B6F4-F6812F575FDF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2324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13 Overview</a:t>
            </a:r>
          </a:p>
        </p:txBody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Information life cycle</a:t>
            </a:r>
          </a:p>
          <a:p>
            <a:pPr eaLnBrk="1" hangingPunct="1"/>
            <a:r>
              <a:rPr lang="en-US" smtClean="0"/>
              <a:t>Dimensions, Indicators</a:t>
            </a:r>
          </a:p>
          <a:p>
            <a:pPr eaLnBrk="1" hangingPunct="1"/>
            <a:r>
              <a:rPr lang="en-US" smtClean="0"/>
              <a:t>Definitions</a:t>
            </a:r>
          </a:p>
          <a:p>
            <a:pPr eaLnBrk="1" hangingPunct="1"/>
            <a:r>
              <a:rPr lang="en-US" smtClean="0"/>
              <a:t>Examples</a:t>
            </a:r>
          </a:p>
          <a:p>
            <a:pPr eaLnBrk="1" hangingPunct="1"/>
            <a:r>
              <a:rPr lang="en-US" smtClean="0"/>
              <a:t>Evaluation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B0DBD6-5310-4BDD-B3EC-B8BE97B27C78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838200"/>
          </a:xfrm>
        </p:spPr>
        <p:txBody>
          <a:bodyPr/>
          <a:lstStyle/>
          <a:p>
            <a:pPr eaLnBrk="1" hangingPunct="1"/>
            <a:r>
              <a:rPr lang="en-US" smtClean="0"/>
              <a:t>Quality Dimensions</a:t>
            </a:r>
          </a:p>
        </p:txBody>
      </p:sp>
      <p:graphicFrame>
        <p:nvGraphicFramePr>
          <p:cNvPr id="28674" name="Object 5"/>
          <p:cNvGraphicFramePr>
            <a:graphicFrameLocks noChangeAspect="1"/>
          </p:cNvGraphicFramePr>
          <p:nvPr/>
        </p:nvGraphicFramePr>
        <p:xfrm>
          <a:off x="1828800" y="838200"/>
          <a:ext cx="12039600" cy="848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Document" r:id="rId4" imgW="7480800" imgH="5019840" progId="Word.Document.8">
                  <p:embed/>
                </p:oleObj>
              </mc:Choice>
              <mc:Fallback>
                <p:oleObj name="Document" r:id="rId4" imgW="7480800" imgH="501984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12039600" cy="848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AC52BC-05B0-4445-8FC6-38DFE9274DA8}" type="slidenum">
              <a:rPr lang="en-US" smtClean="0"/>
              <a:pPr/>
              <a:t>58</a:t>
            </a:fld>
            <a:endParaRPr lang="en-US" smtClean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057400" y="1371600"/>
          <a:ext cx="73152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Slide" r:id="rId4" imgW="4549680" imgH="3413160" progId="PowerPoint.Slide.8">
                  <p:embed/>
                </p:oleObj>
              </mc:Choice>
              <mc:Fallback>
                <p:oleObj name="Slide" r:id="rId4" imgW="4549680" imgH="341316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371600"/>
                        <a:ext cx="73152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82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Quality and the Information Life Cycle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400" b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F28616-6F24-45AF-AB36-35C6CD7DB031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2406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 2</a:t>
            </a:r>
          </a:p>
        </p:txBody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Re-form into former groups of 2.</a:t>
            </a:r>
          </a:p>
          <a:p>
            <a:pPr eaLnBrk="1" hangingPunct="1"/>
            <a:r>
              <a:rPr lang="en-US" sz="2800" smtClean="0"/>
              <a:t>Recall the digital library you selected earlier.</a:t>
            </a:r>
          </a:p>
          <a:p>
            <a:pPr eaLnBrk="1" hangingPunct="1"/>
            <a:r>
              <a:rPr lang="en-US" sz="2800" smtClean="0"/>
              <a:t>Select the most important measures of quality for that digital library (from those discussed or others you feel are needed).</a:t>
            </a:r>
          </a:p>
          <a:p>
            <a:pPr eaLnBrk="1" hangingPunct="1"/>
            <a:r>
              <a:rPr lang="en-US" sz="2800" smtClean="0"/>
              <a:t>Work out the details of an evaluation using those measures.</a:t>
            </a:r>
          </a:p>
          <a:p>
            <a:pPr eaLnBrk="1" hangingPunct="1"/>
            <a:r>
              <a:rPr lang="en-US" sz="2800" smtClean="0"/>
              <a:t>Present a summary to the class and lead a discussion.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Selected DL Projects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mtClean="0"/>
              <a:t>Digital Library Curricular Resources</a:t>
            </a:r>
          </a:p>
          <a:p>
            <a:pPr lvl="1"/>
            <a:r>
              <a:rPr lang="en-US" smtClean="0"/>
              <a:t>NSF IIS-0535057 &amp; 0535060</a:t>
            </a:r>
          </a:p>
          <a:p>
            <a:r>
              <a:rPr lang="en-US" smtClean="0"/>
              <a:t>CTRnet (Crisis, Tragedy &amp; Recovery Net)</a:t>
            </a:r>
          </a:p>
          <a:p>
            <a:pPr lvl="1"/>
            <a:r>
              <a:rPr lang="en-US" smtClean="0"/>
              <a:t>NSF IIS-0916733</a:t>
            </a:r>
          </a:p>
          <a:p>
            <a:r>
              <a:rPr lang="en-US" smtClean="0"/>
              <a:t>Ensemble (Computer Science Education)</a:t>
            </a:r>
          </a:p>
          <a:p>
            <a:pPr lvl="1"/>
            <a:r>
              <a:rPr lang="en-US" smtClean="0"/>
              <a:t>NSF DUE-0840719</a:t>
            </a:r>
          </a:p>
          <a:p>
            <a:r>
              <a:rPr lang="en-US" smtClean="0"/>
              <a:t>Digital Preserve</a:t>
            </a:r>
          </a:p>
          <a:p>
            <a:pPr lvl="1"/>
            <a:r>
              <a:rPr lang="en-US" smtClean="0"/>
              <a:t>NSF IIS-0910183 &amp; 0910465</a:t>
            </a:r>
          </a:p>
          <a:p>
            <a:pPr lvl="1"/>
            <a:r>
              <a:rPr lang="en-US" smtClean="0"/>
              <a:t>http://slurl.com/secondlife/Digital%20Preserve/140/126/29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F35373-38BF-4A04-8F79-898BD5ADDF9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E61EFC-25B5-4A0A-BC4E-FD2DE6FB33EA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241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 – Part 3</a:t>
            </a:r>
          </a:p>
        </p:txBody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Part 3 – Advanced Topics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Ch. 13: Quality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u="sng" smtClean="0"/>
              <a:t>Ch. 14: Integration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Ch. 15: How to build a digital library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Ch. 16: Research Challenges, Future Perspectives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Appendix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A: Mathematical preliminaries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B: Formal Definitions: Ss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C: Formal Definitions: DL terms, Minimal DL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D: Formal Definitions: Archeological DL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E: Glossary of terms, mappings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25E343-7DAF-42BC-97A8-5DB28725A0BA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2426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/>
            <a:r>
              <a:rPr lang="en-US" smtClean="0"/>
              <a:t>DL Integration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229600" cy="2057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What is “DL Integration”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mtClean="0"/>
              <a:t>Hide distribution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mtClean="0"/>
              <a:t>Hide heterogeneity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mtClean="0"/>
              <a:t>Enable autonomy of individual component</a:t>
            </a: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495300" y="36576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b="0"/>
              <a:t>Why Integration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800" b="0"/>
              <a:t>island-DLs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800" b="0"/>
              <a:t>inability to seamlessly and transparently access knowledge across DLs</a:t>
            </a:r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762000" y="6110288"/>
            <a:ext cx="739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solidFill>
                  <a:srgbClr val="3333CC"/>
                </a:solidFill>
              </a:rPr>
              <a:t>Utilize various autonomous DLs in concert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/>
      <p:bldP spid="243716" grpId="0"/>
      <p:bldP spid="24371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833C92-44A9-4FC3-8970-8189E7F7061B}" type="slidenum">
              <a:rPr lang="en-US" smtClean="0"/>
              <a:pPr/>
              <a:t>62</a:t>
            </a:fld>
            <a:endParaRPr lang="en-US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76200"/>
            <a:ext cx="6400800" cy="1054100"/>
            <a:chOff x="0" y="48"/>
            <a:chExt cx="4032" cy="664"/>
          </a:xfrm>
        </p:grpSpPr>
        <p:sp>
          <p:nvSpPr>
            <p:cNvPr id="266325" name="AutoShape 3"/>
            <p:cNvSpPr>
              <a:spLocks noChangeArrowheads="1"/>
            </p:cNvSpPr>
            <p:nvPr/>
          </p:nvSpPr>
          <p:spPr bwMode="auto">
            <a:xfrm>
              <a:off x="2880" y="144"/>
              <a:ext cx="1152" cy="288"/>
            </a:xfrm>
            <a:prstGeom prst="cube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/>
                <a:t>5SGraph</a:t>
              </a:r>
            </a:p>
          </p:txBody>
        </p:sp>
        <p:sp>
          <p:nvSpPr>
            <p:cNvPr id="266326" name="AutoShape 4"/>
            <p:cNvSpPr>
              <a:spLocks noChangeArrowheads="1"/>
            </p:cNvSpPr>
            <p:nvPr/>
          </p:nvSpPr>
          <p:spPr bwMode="auto">
            <a:xfrm>
              <a:off x="1056" y="48"/>
              <a:ext cx="1344" cy="384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/>
                <a:t>5S Archaeology </a:t>
              </a:r>
            </a:p>
            <a:p>
              <a:pPr algn="ctr"/>
              <a:r>
                <a:rPr lang="en-US" b="0"/>
                <a:t>MetaModel</a:t>
              </a:r>
            </a:p>
          </p:txBody>
        </p:sp>
        <p:sp>
          <p:nvSpPr>
            <p:cNvPr id="266327" name="Text Box 5"/>
            <p:cNvSpPr txBox="1">
              <a:spLocks noChangeArrowheads="1"/>
            </p:cNvSpPr>
            <p:nvPr/>
          </p:nvSpPr>
          <p:spPr bwMode="auto">
            <a:xfrm>
              <a:off x="0" y="48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/>
                <a:t>ArchDL Expert</a:t>
              </a:r>
            </a:p>
          </p:txBody>
        </p:sp>
        <p:sp>
          <p:nvSpPr>
            <p:cNvPr id="266328" name="Line 6"/>
            <p:cNvSpPr>
              <a:spLocks noChangeShapeType="1"/>
            </p:cNvSpPr>
            <p:nvPr/>
          </p:nvSpPr>
          <p:spPr bwMode="auto">
            <a:xfrm flipV="1">
              <a:off x="624" y="288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29" name="Line 7"/>
            <p:cNvSpPr>
              <a:spLocks noChangeShapeType="1"/>
            </p:cNvSpPr>
            <p:nvPr/>
          </p:nvSpPr>
          <p:spPr bwMode="auto">
            <a:xfrm>
              <a:off x="2400" y="288"/>
              <a:ext cx="480" cy="0"/>
            </a:xfrm>
            <a:prstGeom prst="line">
              <a:avLst/>
            </a:prstGeom>
            <a:noFill/>
            <a:ln w="57150">
              <a:pattFill prst="pct80">
                <a:fgClr>
                  <a:srgbClr val="800080"/>
                </a:fgClr>
                <a:bgClr>
                  <a:srgbClr val="FFFFFF"/>
                </a:bgClr>
              </a:patt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66330" name="Group 8"/>
            <p:cNvGrpSpPr>
              <a:grpSpLocks/>
            </p:cNvGrpSpPr>
            <p:nvPr/>
          </p:nvGrpSpPr>
          <p:grpSpPr bwMode="auto">
            <a:xfrm>
              <a:off x="432" y="288"/>
              <a:ext cx="170" cy="424"/>
              <a:chOff x="759" y="522"/>
              <a:chExt cx="170" cy="424"/>
            </a:xfrm>
          </p:grpSpPr>
          <p:sp>
            <p:nvSpPr>
              <p:cNvPr id="266331" name="Oval 9"/>
              <p:cNvSpPr>
                <a:spLocks noChangeArrowheads="1"/>
              </p:cNvSpPr>
              <p:nvPr/>
            </p:nvSpPr>
            <p:spPr bwMode="auto">
              <a:xfrm>
                <a:off x="759" y="522"/>
                <a:ext cx="170" cy="169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32" name="Line 10"/>
              <p:cNvSpPr>
                <a:spLocks noChangeShapeType="1"/>
              </p:cNvSpPr>
              <p:nvPr/>
            </p:nvSpPr>
            <p:spPr bwMode="auto">
              <a:xfrm>
                <a:off x="844" y="691"/>
                <a:ext cx="1" cy="17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33" name="Line 11"/>
              <p:cNvSpPr>
                <a:spLocks noChangeShapeType="1"/>
              </p:cNvSpPr>
              <p:nvPr/>
            </p:nvSpPr>
            <p:spPr bwMode="auto">
              <a:xfrm>
                <a:off x="844" y="861"/>
                <a:ext cx="85" cy="8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34" name="Line 12"/>
              <p:cNvSpPr>
                <a:spLocks noChangeShapeType="1"/>
              </p:cNvSpPr>
              <p:nvPr/>
            </p:nvSpPr>
            <p:spPr bwMode="auto">
              <a:xfrm flipH="1">
                <a:off x="759" y="861"/>
                <a:ext cx="85" cy="8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35" name="Line 13"/>
              <p:cNvSpPr>
                <a:spLocks noChangeShapeType="1"/>
              </p:cNvSpPr>
              <p:nvPr/>
            </p:nvSpPr>
            <p:spPr bwMode="auto">
              <a:xfrm flipH="1">
                <a:off x="759" y="734"/>
                <a:ext cx="85" cy="42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36" name="Line 14"/>
              <p:cNvSpPr>
                <a:spLocks noChangeShapeType="1"/>
              </p:cNvSpPr>
              <p:nvPr/>
            </p:nvSpPr>
            <p:spPr bwMode="auto">
              <a:xfrm>
                <a:off x="844" y="734"/>
                <a:ext cx="85" cy="42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400800" y="166688"/>
            <a:ext cx="2743200" cy="823912"/>
            <a:chOff x="4032" y="105"/>
            <a:chExt cx="1728" cy="519"/>
          </a:xfrm>
        </p:grpSpPr>
        <p:sp>
          <p:nvSpPr>
            <p:cNvPr id="266316" name="Line 16"/>
            <p:cNvSpPr>
              <a:spLocks noChangeShapeType="1"/>
            </p:cNvSpPr>
            <p:nvPr/>
          </p:nvSpPr>
          <p:spPr bwMode="auto">
            <a:xfrm>
              <a:off x="4032" y="288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17" name="Text Box 17"/>
            <p:cNvSpPr txBox="1">
              <a:spLocks noChangeArrowheads="1"/>
            </p:cNvSpPr>
            <p:nvPr/>
          </p:nvSpPr>
          <p:spPr bwMode="auto">
            <a:xfrm>
              <a:off x="4512" y="105"/>
              <a:ext cx="1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/>
                <a:t>ArchDL Designer</a:t>
              </a:r>
            </a:p>
          </p:txBody>
        </p:sp>
        <p:grpSp>
          <p:nvGrpSpPr>
            <p:cNvPr id="266318" name="Group 18"/>
            <p:cNvGrpSpPr>
              <a:grpSpLocks/>
            </p:cNvGrpSpPr>
            <p:nvPr/>
          </p:nvGrpSpPr>
          <p:grpSpPr bwMode="auto">
            <a:xfrm>
              <a:off x="4368" y="200"/>
              <a:ext cx="170" cy="424"/>
              <a:chOff x="759" y="522"/>
              <a:chExt cx="170" cy="424"/>
            </a:xfrm>
          </p:grpSpPr>
          <p:sp>
            <p:nvSpPr>
              <p:cNvPr id="266319" name="Oval 19"/>
              <p:cNvSpPr>
                <a:spLocks noChangeArrowheads="1"/>
              </p:cNvSpPr>
              <p:nvPr/>
            </p:nvSpPr>
            <p:spPr bwMode="auto">
              <a:xfrm>
                <a:off x="759" y="522"/>
                <a:ext cx="170" cy="169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20" name="Line 20"/>
              <p:cNvSpPr>
                <a:spLocks noChangeShapeType="1"/>
              </p:cNvSpPr>
              <p:nvPr/>
            </p:nvSpPr>
            <p:spPr bwMode="auto">
              <a:xfrm>
                <a:off x="844" y="691"/>
                <a:ext cx="1" cy="17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21" name="Line 21"/>
              <p:cNvSpPr>
                <a:spLocks noChangeShapeType="1"/>
              </p:cNvSpPr>
              <p:nvPr/>
            </p:nvSpPr>
            <p:spPr bwMode="auto">
              <a:xfrm>
                <a:off x="844" y="861"/>
                <a:ext cx="85" cy="8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22" name="Line 22"/>
              <p:cNvSpPr>
                <a:spLocks noChangeShapeType="1"/>
              </p:cNvSpPr>
              <p:nvPr/>
            </p:nvSpPr>
            <p:spPr bwMode="auto">
              <a:xfrm flipH="1">
                <a:off x="759" y="861"/>
                <a:ext cx="85" cy="8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23" name="Line 23"/>
              <p:cNvSpPr>
                <a:spLocks noChangeShapeType="1"/>
              </p:cNvSpPr>
              <p:nvPr/>
            </p:nvSpPr>
            <p:spPr bwMode="auto">
              <a:xfrm flipH="1">
                <a:off x="759" y="734"/>
                <a:ext cx="85" cy="42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24" name="Line 24"/>
              <p:cNvSpPr>
                <a:spLocks noChangeShapeType="1"/>
              </p:cNvSpPr>
              <p:nvPr/>
            </p:nvSpPr>
            <p:spPr bwMode="auto">
              <a:xfrm>
                <a:off x="844" y="734"/>
                <a:ext cx="85" cy="42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638800" y="3429000"/>
            <a:ext cx="6546850" cy="914400"/>
            <a:chOff x="1492" y="768"/>
            <a:chExt cx="4124" cy="576"/>
          </a:xfrm>
        </p:grpSpPr>
        <p:sp>
          <p:nvSpPr>
            <p:cNvPr id="266314" name="Rectangle 26"/>
            <p:cNvSpPr>
              <a:spLocks noChangeArrowheads="1"/>
            </p:cNvSpPr>
            <p:nvPr/>
          </p:nvSpPr>
          <p:spPr bwMode="auto">
            <a:xfrm>
              <a:off x="1536" y="768"/>
              <a:ext cx="4080" cy="57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5" name="Text Box 27"/>
            <p:cNvSpPr txBox="1">
              <a:spLocks noChangeArrowheads="1"/>
            </p:cNvSpPr>
            <p:nvPr/>
          </p:nvSpPr>
          <p:spPr bwMode="auto">
            <a:xfrm>
              <a:off x="1492" y="768"/>
              <a:ext cx="8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/>
                <a:t>Structure </a:t>
              </a:r>
            </a:p>
            <a:p>
              <a:pPr eaLnBrk="0" hangingPunct="0"/>
              <a:r>
                <a:rPr lang="en-US" b="0"/>
                <a:t>Sub-model</a:t>
              </a:r>
            </a:p>
          </p:txBody>
        </p:sp>
      </p:grpSp>
      <p:sp>
        <p:nvSpPr>
          <p:cNvPr id="270364" name="AutoShape 28"/>
          <p:cNvSpPr>
            <a:spLocks noChangeArrowheads="1"/>
          </p:cNvSpPr>
          <p:nvPr/>
        </p:nvSpPr>
        <p:spPr bwMode="auto">
          <a:xfrm>
            <a:off x="228600" y="2209800"/>
            <a:ext cx="1600200" cy="25908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/>
              <a:t>ETANA-DL</a:t>
            </a:r>
          </a:p>
          <a:p>
            <a:pPr algn="ctr" eaLnBrk="0" hangingPunct="0"/>
            <a:r>
              <a:rPr lang="en-US" b="0"/>
              <a:t>Union Services</a:t>
            </a:r>
          </a:p>
          <a:p>
            <a:pPr algn="ctr" eaLnBrk="0" hangingPunct="0"/>
            <a:r>
              <a:rPr lang="en-US" b="0"/>
              <a:t>Descriptions</a:t>
            </a:r>
          </a:p>
          <a:p>
            <a:pPr algn="ctr" eaLnBrk="0" hangingPunct="0"/>
            <a:endParaRPr lang="en-US" sz="1400" b="0"/>
          </a:p>
          <a:p>
            <a:pPr algn="ctr" eaLnBrk="0" hangingPunct="0"/>
            <a:r>
              <a:rPr lang="en-US" sz="1600" b="0"/>
              <a:t>Harvesting</a:t>
            </a:r>
          </a:p>
          <a:p>
            <a:pPr algn="ctr" eaLnBrk="0" hangingPunct="0"/>
            <a:r>
              <a:rPr lang="en-US" sz="1600" b="0"/>
              <a:t>Mapping</a:t>
            </a:r>
          </a:p>
          <a:p>
            <a:pPr algn="ctr" eaLnBrk="0" hangingPunct="0"/>
            <a:r>
              <a:rPr lang="en-US" sz="1600" b="0"/>
              <a:t>Searching</a:t>
            </a:r>
          </a:p>
          <a:p>
            <a:pPr algn="ctr" eaLnBrk="0" hangingPunct="0"/>
            <a:r>
              <a:rPr lang="en-US" sz="1600" b="0"/>
              <a:t>Browsing</a:t>
            </a:r>
          </a:p>
          <a:p>
            <a:pPr algn="ctr" eaLnBrk="0" hangingPunct="0"/>
            <a:r>
              <a:rPr lang="en-US" sz="1600" b="0"/>
              <a:t>…</a:t>
            </a:r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109538" y="762000"/>
            <a:ext cx="4919662" cy="4267200"/>
            <a:chOff x="0" y="480"/>
            <a:chExt cx="3099" cy="2688"/>
          </a:xfrm>
        </p:grpSpPr>
        <p:sp>
          <p:nvSpPr>
            <p:cNvPr id="266311" name="Rectangle 30"/>
            <p:cNvSpPr>
              <a:spLocks noChangeArrowheads="1"/>
            </p:cNvSpPr>
            <p:nvPr/>
          </p:nvSpPr>
          <p:spPr bwMode="auto">
            <a:xfrm>
              <a:off x="0" y="1008"/>
              <a:ext cx="1152" cy="216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2" name="Text Box 31"/>
            <p:cNvSpPr txBox="1">
              <a:spLocks noChangeArrowheads="1"/>
            </p:cNvSpPr>
            <p:nvPr/>
          </p:nvSpPr>
          <p:spPr bwMode="auto">
            <a:xfrm>
              <a:off x="39" y="987"/>
              <a:ext cx="8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/>
                <a:t>Scenario </a:t>
              </a:r>
            </a:p>
            <a:p>
              <a:pPr eaLnBrk="0" hangingPunct="0"/>
              <a:r>
                <a:rPr lang="en-US" b="0"/>
                <a:t>Sub-model</a:t>
              </a:r>
            </a:p>
          </p:txBody>
        </p:sp>
        <p:cxnSp>
          <p:nvCxnSpPr>
            <p:cNvPr id="266313" name="AutoShape 32"/>
            <p:cNvCxnSpPr>
              <a:cxnSpLocks noChangeShapeType="1"/>
            </p:cNvCxnSpPr>
            <p:nvPr/>
          </p:nvCxnSpPr>
          <p:spPr bwMode="auto">
            <a:xfrm rot="10800000" flipV="1">
              <a:off x="624" y="480"/>
              <a:ext cx="2475" cy="564"/>
            </a:xfrm>
            <a:prstGeom prst="curvedConnector2">
              <a:avLst/>
            </a:prstGeom>
            <a:noFill/>
            <a:ln w="57150">
              <a:pattFill prst="pct80">
                <a:fgClr>
                  <a:srgbClr val="800080"/>
                </a:fgClr>
                <a:bgClr>
                  <a:srgbClr val="FFFFFF"/>
                </a:bgClr>
              </a:pattFill>
              <a:miter lim="800000"/>
              <a:headEnd/>
              <a:tailEnd type="triangle" w="med" len="med"/>
            </a:ln>
          </p:spPr>
        </p:cxn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3733800" y="685800"/>
            <a:ext cx="2286000" cy="914400"/>
            <a:chOff x="2352" y="432"/>
            <a:chExt cx="1440" cy="576"/>
          </a:xfrm>
        </p:grpSpPr>
        <p:sp>
          <p:nvSpPr>
            <p:cNvPr id="266309" name="AutoShape 34"/>
            <p:cNvSpPr>
              <a:spLocks noChangeArrowheads="1"/>
            </p:cNvSpPr>
            <p:nvPr/>
          </p:nvSpPr>
          <p:spPr bwMode="auto">
            <a:xfrm>
              <a:off x="2352" y="816"/>
              <a:ext cx="1440" cy="192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/>
                <a:t>VN Metadata Format</a:t>
              </a:r>
            </a:p>
          </p:txBody>
        </p:sp>
        <p:sp>
          <p:nvSpPr>
            <p:cNvPr id="266310" name="Line 35"/>
            <p:cNvSpPr>
              <a:spLocks noChangeShapeType="1"/>
            </p:cNvSpPr>
            <p:nvPr/>
          </p:nvSpPr>
          <p:spPr bwMode="auto">
            <a:xfrm>
              <a:off x="3216" y="432"/>
              <a:ext cx="0" cy="384"/>
            </a:xfrm>
            <a:prstGeom prst="line">
              <a:avLst/>
            </a:prstGeom>
            <a:noFill/>
            <a:ln w="57150">
              <a:pattFill prst="pct80">
                <a:fgClr>
                  <a:srgbClr val="800080"/>
                </a:fgClr>
                <a:bgClr>
                  <a:srgbClr val="FFFFFF"/>
                </a:bgClr>
              </a:patt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4397375" y="685800"/>
            <a:ext cx="3070225" cy="1371600"/>
            <a:chOff x="2770" y="432"/>
            <a:chExt cx="1934" cy="864"/>
          </a:xfrm>
        </p:grpSpPr>
        <p:sp>
          <p:nvSpPr>
            <p:cNvPr id="266307" name="AutoShape 37"/>
            <p:cNvSpPr>
              <a:spLocks noChangeArrowheads="1"/>
            </p:cNvSpPr>
            <p:nvPr/>
          </p:nvSpPr>
          <p:spPr bwMode="auto">
            <a:xfrm>
              <a:off x="2770" y="1056"/>
              <a:ext cx="1934" cy="24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/>
                <a:t>ETANA-DL Metadata Format</a:t>
              </a:r>
            </a:p>
          </p:txBody>
        </p:sp>
        <p:sp>
          <p:nvSpPr>
            <p:cNvPr id="266308" name="Line 38"/>
            <p:cNvSpPr>
              <a:spLocks noChangeShapeType="1"/>
            </p:cNvSpPr>
            <p:nvPr/>
          </p:nvSpPr>
          <p:spPr bwMode="auto">
            <a:xfrm>
              <a:off x="3888" y="432"/>
              <a:ext cx="0" cy="624"/>
            </a:xfrm>
            <a:prstGeom prst="line">
              <a:avLst/>
            </a:prstGeom>
            <a:noFill/>
            <a:ln w="57150">
              <a:pattFill prst="pct80">
                <a:fgClr>
                  <a:srgbClr val="800080"/>
                </a:fgClr>
                <a:bgClr>
                  <a:srgbClr val="FFFFFF"/>
                </a:bgClr>
              </a:patt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6248400" y="685800"/>
            <a:ext cx="2590800" cy="914400"/>
            <a:chOff x="3936" y="432"/>
            <a:chExt cx="1632" cy="576"/>
          </a:xfrm>
        </p:grpSpPr>
        <p:sp>
          <p:nvSpPr>
            <p:cNvPr id="266305" name="AutoShape 40"/>
            <p:cNvSpPr>
              <a:spLocks noChangeArrowheads="1"/>
            </p:cNvSpPr>
            <p:nvPr/>
          </p:nvSpPr>
          <p:spPr bwMode="auto">
            <a:xfrm>
              <a:off x="4128" y="816"/>
              <a:ext cx="1440" cy="192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/>
                <a:t>HD Metadata Format</a:t>
              </a:r>
            </a:p>
          </p:txBody>
        </p:sp>
        <p:sp>
          <p:nvSpPr>
            <p:cNvPr id="266306" name="Line 41"/>
            <p:cNvSpPr>
              <a:spLocks noChangeShapeType="1"/>
            </p:cNvSpPr>
            <p:nvPr/>
          </p:nvSpPr>
          <p:spPr bwMode="auto">
            <a:xfrm>
              <a:off x="3936" y="432"/>
              <a:ext cx="480" cy="384"/>
            </a:xfrm>
            <a:prstGeom prst="line">
              <a:avLst/>
            </a:prstGeom>
            <a:noFill/>
            <a:ln w="57150">
              <a:pattFill prst="pct80">
                <a:fgClr>
                  <a:srgbClr val="800080"/>
                </a:fgClr>
                <a:bgClr>
                  <a:srgbClr val="FFFFFF"/>
                </a:bgClr>
              </a:patt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3886200" y="1600200"/>
            <a:ext cx="4572000" cy="1447800"/>
            <a:chOff x="2448" y="1008"/>
            <a:chExt cx="2880" cy="912"/>
          </a:xfrm>
        </p:grpSpPr>
        <p:sp>
          <p:nvSpPr>
            <p:cNvPr id="266301" name="AutoShape 43"/>
            <p:cNvSpPr>
              <a:spLocks noChangeArrowheads="1"/>
            </p:cNvSpPr>
            <p:nvPr/>
          </p:nvSpPr>
          <p:spPr bwMode="auto">
            <a:xfrm>
              <a:off x="3024" y="1608"/>
              <a:ext cx="1056" cy="312"/>
            </a:xfrm>
            <a:prstGeom prst="cube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/>
                <a:t>Mapping Tool</a:t>
              </a:r>
            </a:p>
          </p:txBody>
        </p:sp>
        <p:sp>
          <p:nvSpPr>
            <p:cNvPr id="266302" name="Line 44"/>
            <p:cNvSpPr>
              <a:spLocks noChangeShapeType="1"/>
            </p:cNvSpPr>
            <p:nvPr/>
          </p:nvSpPr>
          <p:spPr bwMode="auto">
            <a:xfrm>
              <a:off x="2448" y="1008"/>
              <a:ext cx="576" cy="72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303" name="Line 45"/>
            <p:cNvSpPr>
              <a:spLocks noChangeShapeType="1"/>
            </p:cNvSpPr>
            <p:nvPr/>
          </p:nvSpPr>
          <p:spPr bwMode="auto">
            <a:xfrm flipH="1">
              <a:off x="4128" y="1008"/>
              <a:ext cx="1200" cy="72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304" name="Line 46"/>
            <p:cNvSpPr>
              <a:spLocks noChangeShapeType="1"/>
            </p:cNvSpPr>
            <p:nvPr/>
          </p:nvSpPr>
          <p:spPr bwMode="auto">
            <a:xfrm>
              <a:off x="3648" y="1296"/>
              <a:ext cx="0" cy="288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" name="Group 47"/>
          <p:cNvGrpSpPr>
            <a:grpSpLocks/>
          </p:cNvGrpSpPr>
          <p:nvPr/>
        </p:nvGrpSpPr>
        <p:grpSpPr bwMode="auto">
          <a:xfrm>
            <a:off x="3200400" y="3048000"/>
            <a:ext cx="1752600" cy="533400"/>
            <a:chOff x="2016" y="1920"/>
            <a:chExt cx="1104" cy="336"/>
          </a:xfrm>
        </p:grpSpPr>
        <p:sp>
          <p:nvSpPr>
            <p:cNvPr id="266299" name="AutoShape 48"/>
            <p:cNvSpPr>
              <a:spLocks noChangeArrowheads="1"/>
            </p:cNvSpPr>
            <p:nvPr/>
          </p:nvSpPr>
          <p:spPr bwMode="auto">
            <a:xfrm>
              <a:off x="2016" y="2016"/>
              <a:ext cx="912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/>
                <a:t>Wrapper4VN</a:t>
              </a:r>
            </a:p>
          </p:txBody>
        </p:sp>
        <p:sp>
          <p:nvSpPr>
            <p:cNvPr id="266300" name="Line 49"/>
            <p:cNvSpPr>
              <a:spLocks noChangeShapeType="1"/>
            </p:cNvSpPr>
            <p:nvPr/>
          </p:nvSpPr>
          <p:spPr bwMode="auto">
            <a:xfrm flipH="1">
              <a:off x="2928" y="1920"/>
              <a:ext cx="192" cy="192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5181600" y="3048000"/>
            <a:ext cx="1676400" cy="533400"/>
            <a:chOff x="3264" y="1920"/>
            <a:chExt cx="1056" cy="336"/>
          </a:xfrm>
        </p:grpSpPr>
        <p:sp>
          <p:nvSpPr>
            <p:cNvPr id="266297" name="AutoShape 51"/>
            <p:cNvSpPr>
              <a:spLocks noChangeArrowheads="1"/>
            </p:cNvSpPr>
            <p:nvPr/>
          </p:nvSpPr>
          <p:spPr bwMode="auto">
            <a:xfrm>
              <a:off x="3408" y="2016"/>
              <a:ext cx="912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/>
                <a:t>Wrapper4HD</a:t>
              </a:r>
            </a:p>
          </p:txBody>
        </p:sp>
        <p:sp>
          <p:nvSpPr>
            <p:cNvPr id="266298" name="Line 52"/>
            <p:cNvSpPr>
              <a:spLocks noChangeShapeType="1"/>
            </p:cNvSpPr>
            <p:nvPr/>
          </p:nvSpPr>
          <p:spPr bwMode="auto">
            <a:xfrm>
              <a:off x="3264" y="1920"/>
              <a:ext cx="144" cy="24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66254" name="AutoShape 53"/>
          <p:cNvSpPr>
            <a:spLocks noChangeAspect="1" noChangeArrowheads="1"/>
          </p:cNvSpPr>
          <p:nvPr/>
        </p:nvSpPr>
        <p:spPr bwMode="auto">
          <a:xfrm>
            <a:off x="4978400" y="4002088"/>
            <a:ext cx="555625" cy="474662"/>
          </a:xfrm>
          <a:prstGeom prst="can">
            <a:avLst>
              <a:gd name="adj" fmla="val 2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55" name="AutoShape 54"/>
          <p:cNvSpPr>
            <a:spLocks noChangeAspect="1" noChangeArrowheads="1"/>
          </p:cNvSpPr>
          <p:nvPr/>
        </p:nvSpPr>
        <p:spPr bwMode="auto">
          <a:xfrm>
            <a:off x="4978400" y="5053013"/>
            <a:ext cx="555625" cy="474662"/>
          </a:xfrm>
          <a:prstGeom prst="can">
            <a:avLst>
              <a:gd name="adj" fmla="val 2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56" name="Line 55"/>
          <p:cNvSpPr>
            <a:spLocks noChangeAspect="1" noChangeShapeType="1"/>
          </p:cNvSpPr>
          <p:nvPr/>
        </p:nvSpPr>
        <p:spPr bwMode="auto">
          <a:xfrm rot="18900000" flipV="1">
            <a:off x="4229100" y="4498975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57" name="Text Box 56"/>
          <p:cNvSpPr txBox="1">
            <a:spLocks noChangeAspect="1" noChangeArrowheads="1"/>
          </p:cNvSpPr>
          <p:nvPr/>
        </p:nvSpPr>
        <p:spPr bwMode="auto">
          <a:xfrm>
            <a:off x="4583113" y="3776663"/>
            <a:ext cx="1362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Inverted Files</a:t>
            </a:r>
          </a:p>
        </p:txBody>
      </p:sp>
      <p:sp>
        <p:nvSpPr>
          <p:cNvPr id="266258" name="Text Box 57"/>
          <p:cNvSpPr txBox="1">
            <a:spLocks noChangeAspect="1" noChangeArrowheads="1"/>
          </p:cNvSpPr>
          <p:nvPr/>
        </p:nvSpPr>
        <p:spPr bwMode="auto">
          <a:xfrm>
            <a:off x="4114800" y="5854700"/>
            <a:ext cx="1655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Services DB</a:t>
            </a:r>
          </a:p>
        </p:txBody>
      </p:sp>
      <p:sp>
        <p:nvSpPr>
          <p:cNvPr id="266259" name="Line 58"/>
          <p:cNvSpPr>
            <a:spLocks noChangeAspect="1" noChangeShapeType="1"/>
          </p:cNvSpPr>
          <p:nvPr/>
        </p:nvSpPr>
        <p:spPr bwMode="auto">
          <a:xfrm>
            <a:off x="5534025" y="4205288"/>
            <a:ext cx="566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60" name="Text Box 59"/>
          <p:cNvSpPr txBox="1">
            <a:spLocks noChangeAspect="1" noChangeArrowheads="1"/>
          </p:cNvSpPr>
          <p:nvPr/>
        </p:nvSpPr>
        <p:spPr bwMode="auto">
          <a:xfrm rot="2700000">
            <a:off x="4255294" y="5058569"/>
            <a:ext cx="677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Index</a:t>
            </a:r>
          </a:p>
        </p:txBody>
      </p:sp>
      <p:sp>
        <p:nvSpPr>
          <p:cNvPr id="266261" name="Line 60"/>
          <p:cNvSpPr>
            <a:spLocks noChangeAspect="1" noChangeShapeType="1"/>
          </p:cNvSpPr>
          <p:nvPr/>
        </p:nvSpPr>
        <p:spPr bwMode="auto">
          <a:xfrm rot="2700000" flipV="1">
            <a:off x="4200525" y="5091113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62" name="Text Box 61"/>
          <p:cNvSpPr txBox="1">
            <a:spLocks noChangeAspect="1" noChangeArrowheads="1"/>
          </p:cNvSpPr>
          <p:nvPr/>
        </p:nvSpPr>
        <p:spPr bwMode="auto">
          <a:xfrm rot="-2700000">
            <a:off x="4192588" y="4246563"/>
            <a:ext cx="79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Index</a:t>
            </a:r>
          </a:p>
        </p:txBody>
      </p:sp>
      <p:sp>
        <p:nvSpPr>
          <p:cNvPr id="266263" name="Rectangle 62"/>
          <p:cNvSpPr>
            <a:spLocks noChangeAspect="1" noChangeArrowheads="1"/>
          </p:cNvSpPr>
          <p:nvPr/>
        </p:nvSpPr>
        <p:spPr bwMode="auto">
          <a:xfrm>
            <a:off x="6100763" y="5065713"/>
            <a:ext cx="881062" cy="450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imes New Roman" pitchFamily="18" charset="0"/>
              </a:rPr>
              <a:t>Browse</a:t>
            </a:r>
          </a:p>
          <a:p>
            <a:pPr algn="ctr"/>
            <a:r>
              <a:rPr lang="en-US" sz="1400">
                <a:latin typeface="Times New Roman" pitchFamily="18" charset="0"/>
              </a:rPr>
              <a:t>Service</a:t>
            </a:r>
          </a:p>
        </p:txBody>
      </p:sp>
      <p:sp>
        <p:nvSpPr>
          <p:cNvPr id="266264" name="Rectangle 63"/>
          <p:cNvSpPr>
            <a:spLocks noChangeAspect="1" noChangeArrowheads="1"/>
          </p:cNvSpPr>
          <p:nvPr/>
        </p:nvSpPr>
        <p:spPr bwMode="auto">
          <a:xfrm>
            <a:off x="6113463" y="3957638"/>
            <a:ext cx="849312" cy="500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imes New Roman" pitchFamily="18" charset="0"/>
              </a:rPr>
              <a:t>Search</a:t>
            </a:r>
          </a:p>
          <a:p>
            <a:pPr algn="ctr"/>
            <a:r>
              <a:rPr lang="en-US" sz="1400">
                <a:latin typeface="Times New Roman" pitchFamily="18" charset="0"/>
              </a:rPr>
              <a:t>Service</a:t>
            </a:r>
          </a:p>
        </p:txBody>
      </p:sp>
      <p:sp>
        <p:nvSpPr>
          <p:cNvPr id="266265" name="Line 64"/>
          <p:cNvSpPr>
            <a:spLocks noChangeAspect="1" noChangeShapeType="1"/>
          </p:cNvSpPr>
          <p:nvPr/>
        </p:nvSpPr>
        <p:spPr bwMode="auto">
          <a:xfrm>
            <a:off x="5534025" y="5280025"/>
            <a:ext cx="566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66" name="AutoShape 65"/>
          <p:cNvSpPr>
            <a:spLocks noChangeAspect="1" noChangeArrowheads="1"/>
          </p:cNvSpPr>
          <p:nvPr/>
        </p:nvSpPr>
        <p:spPr bwMode="auto">
          <a:xfrm>
            <a:off x="4675188" y="6081713"/>
            <a:ext cx="555625" cy="473075"/>
          </a:xfrm>
          <a:prstGeom prst="can">
            <a:avLst>
              <a:gd name="adj" fmla="val 2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67" name="Text Box 66"/>
          <p:cNvSpPr txBox="1">
            <a:spLocks noChangeAspect="1" noChangeArrowheads="1"/>
          </p:cNvSpPr>
          <p:nvPr/>
        </p:nvSpPr>
        <p:spPr bwMode="auto">
          <a:xfrm>
            <a:off x="4675188" y="4821238"/>
            <a:ext cx="1190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Browse DB</a:t>
            </a:r>
          </a:p>
        </p:txBody>
      </p:sp>
      <p:sp>
        <p:nvSpPr>
          <p:cNvPr id="266268" name="Rectangle 67"/>
          <p:cNvSpPr>
            <a:spLocks noChangeAspect="1" noChangeArrowheads="1"/>
          </p:cNvSpPr>
          <p:nvPr/>
        </p:nvSpPr>
        <p:spPr bwMode="auto">
          <a:xfrm>
            <a:off x="5984875" y="5991225"/>
            <a:ext cx="111125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imes New Roman" pitchFamily="18" charset="0"/>
              </a:rPr>
              <a:t>Other</a:t>
            </a:r>
          </a:p>
          <a:p>
            <a:pPr algn="ctr"/>
            <a:r>
              <a:rPr lang="en-US" sz="1400">
                <a:latin typeface="Times New Roman" pitchFamily="18" charset="0"/>
              </a:rPr>
              <a:t>ETANA-DL</a:t>
            </a:r>
          </a:p>
          <a:p>
            <a:pPr algn="ctr"/>
            <a:r>
              <a:rPr lang="en-US" sz="1400">
                <a:latin typeface="Times New Roman" pitchFamily="18" charset="0"/>
              </a:rPr>
              <a:t>Services</a:t>
            </a:r>
          </a:p>
        </p:txBody>
      </p:sp>
      <p:sp>
        <p:nvSpPr>
          <p:cNvPr id="266269" name="Line 68"/>
          <p:cNvSpPr>
            <a:spLocks noChangeAspect="1" noChangeShapeType="1"/>
          </p:cNvSpPr>
          <p:nvPr/>
        </p:nvSpPr>
        <p:spPr bwMode="auto">
          <a:xfrm>
            <a:off x="5256213" y="6307138"/>
            <a:ext cx="715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0" name="Line 69"/>
          <p:cNvSpPr>
            <a:spLocks noChangeAspect="1" noChangeShapeType="1"/>
          </p:cNvSpPr>
          <p:nvPr/>
        </p:nvSpPr>
        <p:spPr bwMode="auto">
          <a:xfrm flipH="1" flipV="1">
            <a:off x="5548313" y="5280025"/>
            <a:ext cx="396875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1" name="Rectangle 70"/>
          <p:cNvSpPr>
            <a:spLocks noChangeAspect="1" noChangeArrowheads="1"/>
          </p:cNvSpPr>
          <p:nvPr/>
        </p:nvSpPr>
        <p:spPr bwMode="auto">
          <a:xfrm>
            <a:off x="7612063" y="3924300"/>
            <a:ext cx="369887" cy="270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sz="1400">
                <a:latin typeface="Times New Roman" pitchFamily="18" charset="0"/>
              </a:rPr>
              <a:t>Web Interface</a:t>
            </a:r>
          </a:p>
        </p:txBody>
      </p:sp>
      <p:sp>
        <p:nvSpPr>
          <p:cNvPr id="266272" name="Line 71"/>
          <p:cNvSpPr>
            <a:spLocks noChangeAspect="1" noChangeShapeType="1"/>
          </p:cNvSpPr>
          <p:nvPr/>
        </p:nvSpPr>
        <p:spPr bwMode="auto">
          <a:xfrm>
            <a:off x="6962775" y="4195763"/>
            <a:ext cx="63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3" name="Line 72"/>
          <p:cNvSpPr>
            <a:spLocks noChangeAspect="1" noChangeShapeType="1"/>
          </p:cNvSpPr>
          <p:nvPr/>
        </p:nvSpPr>
        <p:spPr bwMode="auto">
          <a:xfrm>
            <a:off x="6981825" y="5289550"/>
            <a:ext cx="60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4" name="Line 73"/>
          <p:cNvSpPr>
            <a:spLocks noChangeAspect="1" noChangeShapeType="1"/>
          </p:cNvSpPr>
          <p:nvPr/>
        </p:nvSpPr>
        <p:spPr bwMode="auto">
          <a:xfrm>
            <a:off x="7108825" y="6296025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5" name="Text Box 74"/>
          <p:cNvSpPr txBox="1">
            <a:spLocks noChangeAspect="1" noChangeArrowheads="1"/>
          </p:cNvSpPr>
          <p:nvPr/>
        </p:nvSpPr>
        <p:spPr bwMode="auto">
          <a:xfrm>
            <a:off x="6870700" y="3886200"/>
            <a:ext cx="79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XOAI</a:t>
            </a:r>
          </a:p>
        </p:txBody>
      </p:sp>
      <p:sp>
        <p:nvSpPr>
          <p:cNvPr id="266276" name="Text Box 75"/>
          <p:cNvSpPr txBox="1">
            <a:spLocks noChangeAspect="1" noChangeArrowheads="1"/>
          </p:cNvSpPr>
          <p:nvPr/>
        </p:nvSpPr>
        <p:spPr bwMode="auto">
          <a:xfrm>
            <a:off x="6975475" y="6019800"/>
            <a:ext cx="79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XOAI</a:t>
            </a:r>
          </a:p>
        </p:txBody>
      </p:sp>
      <p:sp>
        <p:nvSpPr>
          <p:cNvPr id="266277" name="Rectangle 76"/>
          <p:cNvSpPr>
            <a:spLocks noChangeAspect="1" noChangeArrowheads="1"/>
          </p:cNvSpPr>
          <p:nvPr/>
        </p:nvSpPr>
        <p:spPr bwMode="auto">
          <a:xfrm>
            <a:off x="3200400" y="3810000"/>
            <a:ext cx="4953000" cy="28956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1981200" y="2362200"/>
            <a:ext cx="6248400" cy="2057400"/>
            <a:chOff x="1248" y="1488"/>
            <a:chExt cx="3936" cy="1296"/>
          </a:xfrm>
        </p:grpSpPr>
        <p:sp>
          <p:nvSpPr>
            <p:cNvPr id="266291" name="Oval 78"/>
            <p:cNvSpPr>
              <a:spLocks noChangeArrowheads="1"/>
            </p:cNvSpPr>
            <p:nvPr/>
          </p:nvSpPr>
          <p:spPr bwMode="auto">
            <a:xfrm>
              <a:off x="1248" y="1488"/>
              <a:ext cx="624" cy="48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/>
                <a:t>VN</a:t>
              </a:r>
            </a:p>
            <a:p>
              <a:pPr algn="ctr" eaLnBrk="0" hangingPunct="0"/>
              <a:r>
                <a:rPr lang="en-US" b="0"/>
                <a:t>Catalog</a:t>
              </a:r>
            </a:p>
          </p:txBody>
        </p:sp>
        <p:sp>
          <p:nvSpPr>
            <p:cNvPr id="266292" name="Oval 79"/>
            <p:cNvSpPr>
              <a:spLocks noChangeArrowheads="1"/>
            </p:cNvSpPr>
            <p:nvPr/>
          </p:nvSpPr>
          <p:spPr bwMode="auto">
            <a:xfrm>
              <a:off x="4560" y="1536"/>
              <a:ext cx="624" cy="48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/>
                <a:t>HD</a:t>
              </a:r>
            </a:p>
            <a:p>
              <a:pPr algn="ctr" eaLnBrk="0" hangingPunct="0"/>
              <a:r>
                <a:rPr lang="en-US" b="0"/>
                <a:t>Catalog</a:t>
              </a:r>
            </a:p>
          </p:txBody>
        </p:sp>
        <p:sp>
          <p:nvSpPr>
            <p:cNvPr id="266293" name="Line 80"/>
            <p:cNvSpPr>
              <a:spLocks noChangeShapeType="1"/>
            </p:cNvSpPr>
            <p:nvPr/>
          </p:nvSpPr>
          <p:spPr bwMode="auto">
            <a:xfrm>
              <a:off x="1824" y="1872"/>
              <a:ext cx="192" cy="19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294" name="Line 81"/>
            <p:cNvSpPr>
              <a:spLocks noChangeShapeType="1"/>
            </p:cNvSpPr>
            <p:nvPr/>
          </p:nvSpPr>
          <p:spPr bwMode="auto">
            <a:xfrm flipH="1">
              <a:off x="4320" y="1872"/>
              <a:ext cx="240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266295" name="AutoShape 82"/>
            <p:cNvCxnSpPr>
              <a:cxnSpLocks noChangeShapeType="1"/>
              <a:endCxn id="266279" idx="0"/>
            </p:cNvCxnSpPr>
            <p:nvPr/>
          </p:nvCxnSpPr>
          <p:spPr bwMode="auto">
            <a:xfrm rot="10800000" flipV="1">
              <a:off x="2424" y="2208"/>
              <a:ext cx="960" cy="576"/>
            </a:xfrm>
            <a:prstGeom prst="curved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66296" name="Line 83"/>
            <p:cNvSpPr>
              <a:spLocks noChangeShapeType="1"/>
            </p:cNvSpPr>
            <p:nvPr/>
          </p:nvSpPr>
          <p:spPr bwMode="auto">
            <a:xfrm>
              <a:off x="2208" y="2256"/>
              <a:ext cx="96" cy="5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66279" name="Oval 84"/>
          <p:cNvSpPr>
            <a:spLocks noChangeArrowheads="1"/>
          </p:cNvSpPr>
          <p:nvPr/>
        </p:nvSpPr>
        <p:spPr bwMode="auto">
          <a:xfrm>
            <a:off x="3352800" y="4419600"/>
            <a:ext cx="990600" cy="762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/>
              <a:t>Union</a:t>
            </a:r>
          </a:p>
          <a:p>
            <a:pPr algn="ctr" eaLnBrk="0" hangingPunct="0"/>
            <a:r>
              <a:rPr lang="en-US" b="0"/>
              <a:t>Catalog</a:t>
            </a:r>
          </a:p>
        </p:txBody>
      </p:sp>
      <p:grpSp>
        <p:nvGrpSpPr>
          <p:cNvPr id="15" name="Group 85"/>
          <p:cNvGrpSpPr>
            <a:grpSpLocks/>
          </p:cNvGrpSpPr>
          <p:nvPr/>
        </p:nvGrpSpPr>
        <p:grpSpPr bwMode="auto">
          <a:xfrm>
            <a:off x="2895600" y="5486400"/>
            <a:ext cx="3276600" cy="609600"/>
            <a:chOff x="1824" y="3456"/>
            <a:chExt cx="2064" cy="384"/>
          </a:xfrm>
        </p:grpSpPr>
        <p:sp>
          <p:nvSpPr>
            <p:cNvPr id="266289" name="Line 86"/>
            <p:cNvSpPr>
              <a:spLocks noChangeShapeType="1"/>
            </p:cNvSpPr>
            <p:nvPr/>
          </p:nvSpPr>
          <p:spPr bwMode="auto">
            <a:xfrm flipV="1">
              <a:off x="1824" y="3456"/>
              <a:ext cx="2064" cy="384"/>
            </a:xfrm>
            <a:prstGeom prst="line">
              <a:avLst/>
            </a:prstGeom>
            <a:noFill/>
            <a:ln w="57150">
              <a:pattFill prst="pct80">
                <a:fgClr>
                  <a:srgbClr val="800080"/>
                </a:fgClr>
                <a:bgClr>
                  <a:srgbClr val="FFFFFF"/>
                </a:bgClr>
              </a:patt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290" name="Line 87"/>
            <p:cNvSpPr>
              <a:spLocks noChangeShapeType="1"/>
            </p:cNvSpPr>
            <p:nvPr/>
          </p:nvSpPr>
          <p:spPr bwMode="auto">
            <a:xfrm flipV="1">
              <a:off x="1824" y="3456"/>
              <a:ext cx="1344" cy="336"/>
            </a:xfrm>
            <a:prstGeom prst="line">
              <a:avLst/>
            </a:prstGeom>
            <a:noFill/>
            <a:ln w="57150">
              <a:pattFill prst="pct80">
                <a:fgClr>
                  <a:srgbClr val="800080"/>
                </a:fgClr>
                <a:bgClr>
                  <a:srgbClr val="FFFFFF"/>
                </a:bgClr>
              </a:patt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" name="Group 88"/>
          <p:cNvGrpSpPr>
            <a:grpSpLocks/>
          </p:cNvGrpSpPr>
          <p:nvPr/>
        </p:nvGrpSpPr>
        <p:grpSpPr bwMode="auto">
          <a:xfrm>
            <a:off x="152400" y="4191000"/>
            <a:ext cx="2743200" cy="2514600"/>
            <a:chOff x="96" y="2640"/>
            <a:chExt cx="1728" cy="1584"/>
          </a:xfrm>
        </p:grpSpPr>
        <p:sp>
          <p:nvSpPr>
            <p:cNvPr id="266282" name="AutoShape 89"/>
            <p:cNvSpPr>
              <a:spLocks noChangeArrowheads="1"/>
            </p:cNvSpPr>
            <p:nvPr/>
          </p:nvSpPr>
          <p:spPr bwMode="auto">
            <a:xfrm>
              <a:off x="1104" y="3696"/>
              <a:ext cx="720" cy="336"/>
            </a:xfrm>
            <a:prstGeom prst="cube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/>
                <a:t>5SGen</a:t>
              </a:r>
            </a:p>
          </p:txBody>
        </p:sp>
        <p:sp>
          <p:nvSpPr>
            <p:cNvPr id="266283" name="AutoShape 90"/>
            <p:cNvSpPr>
              <a:spLocks noChangeArrowheads="1"/>
            </p:cNvSpPr>
            <p:nvPr/>
          </p:nvSpPr>
          <p:spPr bwMode="auto">
            <a:xfrm>
              <a:off x="96" y="3312"/>
              <a:ext cx="816" cy="912"/>
            </a:xfrm>
            <a:prstGeom prst="can">
              <a:avLst>
                <a:gd name="adj" fmla="val 5588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b="0"/>
            </a:p>
          </p:txBody>
        </p:sp>
        <p:sp>
          <p:nvSpPr>
            <p:cNvPr id="266284" name="Line 91"/>
            <p:cNvSpPr>
              <a:spLocks noChangeShapeType="1"/>
            </p:cNvSpPr>
            <p:nvPr/>
          </p:nvSpPr>
          <p:spPr bwMode="auto">
            <a:xfrm>
              <a:off x="864" y="2640"/>
              <a:ext cx="624" cy="1056"/>
            </a:xfrm>
            <a:prstGeom prst="line">
              <a:avLst/>
            </a:prstGeom>
            <a:noFill/>
            <a:ln w="57150">
              <a:pattFill prst="pct80">
                <a:fgClr>
                  <a:srgbClr val="800080"/>
                </a:fgClr>
                <a:bgClr>
                  <a:srgbClr val="FFFFFF"/>
                </a:bgClr>
              </a:patt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285" name="Line 92"/>
            <p:cNvSpPr>
              <a:spLocks noChangeShapeType="1"/>
            </p:cNvSpPr>
            <p:nvPr/>
          </p:nvSpPr>
          <p:spPr bwMode="auto">
            <a:xfrm flipV="1">
              <a:off x="816" y="3936"/>
              <a:ext cx="288" cy="0"/>
            </a:xfrm>
            <a:prstGeom prst="line">
              <a:avLst/>
            </a:prstGeom>
            <a:noFill/>
            <a:ln w="57150">
              <a:pattFill prst="pct80">
                <a:fgClr>
                  <a:srgbClr val="800080"/>
                </a:fgClr>
                <a:bgClr>
                  <a:srgbClr val="FFFFFF"/>
                </a:bgClr>
              </a:patt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286" name="Rectangle 93"/>
            <p:cNvSpPr>
              <a:spLocks noChangeArrowheads="1"/>
            </p:cNvSpPr>
            <p:nvPr/>
          </p:nvSpPr>
          <p:spPr bwMode="auto">
            <a:xfrm>
              <a:off x="96" y="3378"/>
              <a:ext cx="86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0"/>
                <a:t>Component</a:t>
              </a:r>
            </a:p>
            <a:p>
              <a:pPr algn="ctr" eaLnBrk="0" hangingPunct="0"/>
              <a:r>
                <a:rPr lang="en-US" sz="1600" b="0"/>
                <a:t>Pool</a:t>
              </a:r>
            </a:p>
          </p:txBody>
        </p:sp>
        <p:sp>
          <p:nvSpPr>
            <p:cNvPr id="266287" name="Rectangle 94"/>
            <p:cNvSpPr>
              <a:spLocks noChangeArrowheads="1"/>
            </p:cNvSpPr>
            <p:nvPr/>
          </p:nvSpPr>
          <p:spPr bwMode="auto">
            <a:xfrm>
              <a:off x="192" y="3820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 b="0"/>
                <a:t>Browsing</a:t>
              </a:r>
            </a:p>
          </p:txBody>
        </p:sp>
        <p:sp>
          <p:nvSpPr>
            <p:cNvPr id="266288" name="Rectangle 95"/>
            <p:cNvSpPr>
              <a:spLocks noChangeArrowheads="1"/>
            </p:cNvSpPr>
            <p:nvPr/>
          </p:nvSpPr>
          <p:spPr bwMode="auto">
            <a:xfrm>
              <a:off x="384" y="398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 b="0"/>
                <a:t>…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6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498339-ACD7-416F-B174-475E8F76C22C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267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 – Part 3</a:t>
            </a:r>
          </a:p>
        </p:txBody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Part 3 – Advanced Topics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Ch. 13: Quality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Ch. 14: Integration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u="sng" smtClean="0"/>
              <a:t>Ch. 15: How to build a digital library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Ch. 16: Research Challenges, Future Perspectives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Appendix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A: Mathematical preliminaries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B: Formal Definitions: Ss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C: Formal Definitions: DL terms, Minimal DL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D: Formal Definitions: Archeological DL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E: Glossary of terms, mappings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D41AE3-BD24-4A0B-9D99-ACA198CFE2C5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268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15 Overview</a:t>
            </a:r>
          </a:p>
        </p:txBody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Requirements gathering</a:t>
            </a:r>
          </a:p>
          <a:p>
            <a:pPr lvl="1" eaLnBrk="1" hangingPunct="1"/>
            <a:r>
              <a:rPr lang="en-US" smtClean="0"/>
              <a:t>Modeling with 5S-based approach</a:t>
            </a:r>
          </a:p>
          <a:p>
            <a:pPr lvl="1" eaLnBrk="1" hangingPunct="1"/>
            <a:r>
              <a:rPr lang="en-US" smtClean="0"/>
              <a:t>Identifying good fit among existing systems or toolkits</a:t>
            </a:r>
          </a:p>
          <a:p>
            <a:pPr lvl="1" eaLnBrk="1" hangingPunct="1"/>
            <a:r>
              <a:rPr lang="en-US" smtClean="0"/>
              <a:t>Adapting an existing DL to fit new needs</a:t>
            </a:r>
          </a:p>
          <a:p>
            <a:pPr lvl="1" eaLnBrk="1" hangingPunct="1"/>
            <a:r>
              <a:rPr lang="en-US" smtClean="0"/>
              <a:t>Construction of new system from toolkit</a:t>
            </a:r>
          </a:p>
          <a:p>
            <a:pPr lvl="1" eaLnBrk="1" hangingPunct="1"/>
            <a:r>
              <a:rPr lang="en-US" smtClean="0"/>
              <a:t>Domain specific enhancement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35A523-D43E-43CB-9580-1A098EFC0C71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269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16 Overview</a:t>
            </a:r>
          </a:p>
        </p:txBody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Future direction workshops</a:t>
            </a:r>
          </a:p>
          <a:p>
            <a:pPr eaLnBrk="1" hangingPunct="1"/>
            <a:r>
              <a:rPr lang="en-US" smtClean="0"/>
              <a:t>Challenges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44181D-7FF9-41F2-9AD5-15E02F7F1F3B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273411" name="AutoShap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As data, information, and knowledge play increasingly central roles … digital library research should focus on:</a:t>
            </a:r>
          </a:p>
        </p:txBody>
      </p:sp>
      <p:sp>
        <p:nvSpPr>
          <p:cNvPr id="273412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2101850"/>
            <a:ext cx="8077200" cy="452755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z="2800" smtClean="0"/>
              <a:t>Increasing the scope and scale of information resources and services;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800" smtClean="0"/>
              <a:t>Employing context at the individual, community, and societal levels to improve performance;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800" smtClean="0"/>
              <a:t>Developing algorithms and strategies for transforming data into actionable information;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800" smtClean="0"/>
              <a:t>Demonstrating the integration of information spaces into everyday life; and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800" smtClean="0"/>
              <a:t>Improving availability, accessibility, and, thereby, productivity.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9F8C33-5C23-4E38-A1C2-10F73902E25D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274435" name="AutoShap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2400" y="304800"/>
            <a:ext cx="88392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An appropriate infrastructure program will provide sustainability of digital knowledge resources among five dimensions:</a:t>
            </a:r>
          </a:p>
        </p:txBody>
      </p:sp>
      <p:sp>
        <p:nvSpPr>
          <p:cNvPr id="274436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2101850"/>
            <a:ext cx="8077200" cy="452755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mtClean="0"/>
              <a:t>Acquisition of new information resources;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mtClean="0"/>
              <a:t>Effective access mechanisms that span media type, mode, and language;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mtClean="0"/>
              <a:t>Facilities to leverage the utilization of humankind’s knowledge resources;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mtClean="0"/>
              <a:t>Assured stewardship over humanity’s scholarly and cultural legacy; and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mtClean="0"/>
              <a:t>Efficient and accountable management of systems, services, and resources.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736600"/>
          </a:xfrm>
        </p:spPr>
        <p:txBody>
          <a:bodyPr/>
          <a:lstStyle/>
          <a:p>
            <a:r>
              <a:rPr lang="en-US" dirty="0" smtClean="0"/>
              <a:t>Booklet for Fall 2011 - 1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525963"/>
          </a:xfrm>
        </p:spPr>
        <p:txBody>
          <a:bodyPr/>
          <a:lstStyle/>
          <a:p>
            <a:r>
              <a:rPr lang="en-US" sz="2800" b="1" dirty="0" smtClean="0"/>
              <a:t>0.0 Terminology </a:t>
            </a:r>
            <a:r>
              <a:rPr lang="en-US" sz="2800" b="1" dirty="0"/>
              <a:t>Chart</a:t>
            </a:r>
          </a:p>
          <a:p>
            <a:r>
              <a:rPr lang="en-US" sz="2800" b="1" dirty="0" smtClean="0"/>
              <a:t>1 Basic </a:t>
            </a:r>
            <a:r>
              <a:rPr lang="en-US" sz="2800" b="1" dirty="0"/>
              <a:t>Concepts</a:t>
            </a:r>
          </a:p>
          <a:p>
            <a:pPr lvl="1"/>
            <a:r>
              <a:rPr lang="en-US" sz="2400" dirty="0" smtClean="0"/>
              <a:t>1.1Tutorials</a:t>
            </a:r>
            <a:r>
              <a:rPr lang="en-US" sz="2400" dirty="0"/>
              <a:t>, key ideas, TOIS, services (</a:t>
            </a:r>
            <a:r>
              <a:rPr lang="en-US" sz="2400" dirty="0" smtClean="0"/>
              <a:t>Fox, </a:t>
            </a:r>
            <a:r>
              <a:rPr lang="en-US" sz="2400" dirty="0" err="1" smtClean="0"/>
              <a:t>Goncalves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400" dirty="0" smtClean="0"/>
              <a:t>1.2 Exploration (</a:t>
            </a:r>
            <a:r>
              <a:rPr lang="en-US" sz="2400" dirty="0" err="1" smtClean="0"/>
              <a:t>Shen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400" dirty="0" smtClean="0"/>
              <a:t>1.3 Evaluation (</a:t>
            </a:r>
            <a:r>
              <a:rPr lang="en-US" sz="2400" dirty="0" err="1" smtClean="0"/>
              <a:t>Goncalves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800" b="1" dirty="0" smtClean="0"/>
              <a:t>2 Advanced </a:t>
            </a:r>
            <a:r>
              <a:rPr lang="en-US" sz="2800" b="1" dirty="0"/>
              <a:t>Concepts</a:t>
            </a:r>
          </a:p>
          <a:p>
            <a:pPr lvl="1"/>
            <a:r>
              <a:rPr lang="en-US" sz="2400" dirty="0" smtClean="0"/>
              <a:t>2.1 Compound </a:t>
            </a:r>
            <a:r>
              <a:rPr lang="en-US" sz="2400" dirty="0"/>
              <a:t>objects </a:t>
            </a:r>
            <a:r>
              <a:rPr lang="en-US" sz="2400" dirty="0" smtClean="0"/>
              <a:t>(</a:t>
            </a:r>
            <a:r>
              <a:rPr lang="en-US" sz="2400" dirty="0" err="1" smtClean="0"/>
              <a:t>Kozievitch</a:t>
            </a:r>
            <a:r>
              <a:rPr lang="en-US" sz="2400" dirty="0" smtClean="0"/>
              <a:t>, Torres)</a:t>
            </a:r>
            <a:endParaRPr lang="en-US" sz="2400" dirty="0"/>
          </a:p>
          <a:p>
            <a:pPr lvl="1"/>
            <a:r>
              <a:rPr lang="en-US" sz="2400" dirty="0" smtClean="0"/>
              <a:t>2.2 Federation (</a:t>
            </a:r>
            <a:r>
              <a:rPr lang="en-US" sz="2400" dirty="0" err="1" smtClean="0"/>
              <a:t>Shen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400" dirty="0" smtClean="0"/>
              <a:t>2.3 Subdocuments (Murthy)</a:t>
            </a:r>
            <a:endParaRPr lang="en-US" sz="2400" dirty="0"/>
          </a:p>
          <a:p>
            <a:pPr lvl="1"/>
            <a:r>
              <a:rPr lang="en-US" sz="2400" dirty="0" smtClean="0"/>
              <a:t>2.4 Ontologies (Yang, </a:t>
            </a:r>
            <a:r>
              <a:rPr lang="en-US" sz="2400" dirty="0" err="1" smtClean="0"/>
              <a:t>Magdy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400" dirty="0" smtClean="0"/>
              <a:t>2.5 Classification (</a:t>
            </a:r>
            <a:r>
              <a:rPr lang="en-US" sz="2400" dirty="0" err="1" smtClean="0"/>
              <a:t>Srinivasan</a:t>
            </a:r>
            <a:r>
              <a:rPr lang="en-US" sz="2400" dirty="0" smtClean="0"/>
              <a:t>)</a:t>
            </a:r>
            <a:endParaRPr lang="en-US" dirty="0" smtClean="0"/>
          </a:p>
          <a:p>
            <a:pPr lvl="1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955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r>
              <a:rPr lang="en-US" dirty="0" smtClean="0"/>
              <a:t>Booklet for Fall 2011 - 2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sz="2800" b="1" dirty="0" smtClean="0"/>
              <a:t>3 Applications</a:t>
            </a:r>
            <a:endParaRPr lang="en-US" sz="2800" b="1" dirty="0"/>
          </a:p>
          <a:p>
            <a:pPr lvl="1"/>
            <a:r>
              <a:rPr lang="en-US" dirty="0" smtClean="0"/>
              <a:t>3.1 CBIR (Torres, Murthy, </a:t>
            </a:r>
            <a:r>
              <a:rPr lang="en-US" dirty="0" err="1" smtClean="0"/>
              <a:t>Kozievitch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3.2 Social </a:t>
            </a:r>
            <a:r>
              <a:rPr lang="en-US" dirty="0"/>
              <a:t>Network and </a:t>
            </a:r>
            <a:r>
              <a:rPr lang="en-US" dirty="0" smtClean="0"/>
              <a:t>Personalization (Akbar)</a:t>
            </a:r>
            <a:endParaRPr lang="en-US" dirty="0"/>
          </a:p>
          <a:p>
            <a:pPr lvl="1"/>
            <a:r>
              <a:rPr lang="en-US" dirty="0" smtClean="0"/>
              <a:t>3.3 Education (Chen)</a:t>
            </a:r>
            <a:endParaRPr lang="en-US" dirty="0"/>
          </a:p>
          <a:p>
            <a:pPr lvl="1"/>
            <a:r>
              <a:rPr lang="en-US" dirty="0" smtClean="0"/>
              <a:t>3.4 Simulations </a:t>
            </a:r>
            <a:r>
              <a:rPr lang="en-US" dirty="0"/>
              <a:t>and Scientific DLs (</a:t>
            </a:r>
            <a:r>
              <a:rPr lang="en-US" dirty="0" err="1"/>
              <a:t>Leidig</a:t>
            </a:r>
            <a:r>
              <a:rPr lang="en-US" dirty="0"/>
              <a:t>, </a:t>
            </a:r>
            <a:r>
              <a:rPr lang="en-US" dirty="0" err="1" smtClean="0"/>
              <a:t>Magdy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3.5 Geospatial </a:t>
            </a:r>
            <a:r>
              <a:rPr lang="en-US" dirty="0"/>
              <a:t>(Lin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800" b="1" dirty="0" smtClean="0"/>
              <a:t>4 References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64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DL Curric. Project - 1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NSF awards to VT and UNC-CH</a:t>
            </a:r>
          </a:p>
          <a:p>
            <a:pPr eaLnBrk="1" hangingPunct="1"/>
            <a:r>
              <a:rPr lang="en-US" smtClean="0"/>
              <a:t>CS and LIS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Project server: http://curric.dlib.vt.edu/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Wikiversity: http://en.wikiversity.org/wiki/Curriculum_on_Digital_Libraries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505167-BD19-43F4-9E54-B3C6C426452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DL curriculum site, modules</a:t>
            </a:r>
          </a:p>
          <a:p>
            <a:endParaRPr lang="en-US" dirty="0"/>
          </a:p>
          <a:p>
            <a:r>
              <a:rPr lang="en-US" dirty="0" smtClean="0"/>
              <a:t>Second Life Demonstration</a:t>
            </a:r>
          </a:p>
          <a:p>
            <a:endParaRPr lang="en-US" dirty="0"/>
          </a:p>
          <a:p>
            <a:r>
              <a:rPr lang="en-US" dirty="0" smtClean="0"/>
              <a:t>Personal/Team 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281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98DC19-B12B-4427-9E5B-D5201636E0AD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27648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Questions?</a:t>
            </a:r>
            <a:br>
              <a:rPr lang="en-US" smtClean="0"/>
            </a:br>
            <a:r>
              <a:rPr lang="en-US" smtClean="0"/>
              <a:t>Discussion?</a:t>
            </a:r>
          </a:p>
        </p:txBody>
      </p:sp>
      <p:sp>
        <p:nvSpPr>
          <p:cNvPr id="27648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Thank You!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DL Curric. Project - 2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Module 1-b: History of digital libraries and library automation</a:t>
            </a:r>
          </a:p>
          <a:p>
            <a:pPr eaLnBrk="1" hangingPunct="1"/>
            <a:r>
              <a:rPr lang="en-US" b="1" smtClean="0"/>
              <a:t>Module 2-c: File Formats, Transformation, and Migration</a:t>
            </a:r>
            <a:endParaRPr lang="en-US" smtClean="0"/>
          </a:p>
          <a:p>
            <a:pPr eaLnBrk="1" hangingPunct="1"/>
            <a:r>
              <a:rPr lang="en-US" b="1" smtClean="0"/>
              <a:t>Module 3-b: Digitization</a:t>
            </a:r>
            <a:endParaRPr lang="en-US" smtClean="0"/>
          </a:p>
          <a:p>
            <a:pPr eaLnBrk="1" hangingPunct="1"/>
            <a:r>
              <a:rPr lang="en-US" b="1" smtClean="0"/>
              <a:t>Module 4-b: Metadata</a:t>
            </a:r>
            <a:endParaRPr lang="en-US" smtClean="0"/>
          </a:p>
          <a:p>
            <a:pPr eaLnBrk="1" hangingPunct="1"/>
            <a:r>
              <a:rPr lang="en-US" b="1" smtClean="0"/>
              <a:t>Module 5-a: Architecture overviews</a:t>
            </a: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6A8DDF-F60B-4FF8-86A2-82319698733F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DL </a:t>
            </a:r>
            <a:r>
              <a:rPr lang="en-US" b="1" dirty="0" err="1" smtClean="0"/>
              <a:t>Curric</a:t>
            </a:r>
            <a:r>
              <a:rPr lang="en-US" b="1" dirty="0" smtClean="0"/>
              <a:t>. Project - </a:t>
            </a:r>
            <a:r>
              <a:rPr lang="en-US" b="1" dirty="0" smtClean="0"/>
              <a:t>3</a:t>
            </a:r>
            <a:endParaRPr lang="en-US" b="1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Module 5-b: Application software</a:t>
            </a:r>
          </a:p>
          <a:p>
            <a:pPr eaLnBrk="1" hangingPunct="1"/>
            <a:r>
              <a:rPr lang="en-US" b="1" smtClean="0"/>
              <a:t>Module 5-d: Protocols</a:t>
            </a:r>
            <a:endParaRPr lang="en-US" smtClean="0"/>
          </a:p>
          <a:p>
            <a:pPr eaLnBrk="1" hangingPunct="1"/>
            <a:r>
              <a:rPr lang="en-US" b="1" smtClean="0"/>
              <a:t>Module 6-a: Information needs/relevance</a:t>
            </a:r>
          </a:p>
          <a:p>
            <a:pPr eaLnBrk="1" hangingPunct="1"/>
            <a:r>
              <a:rPr lang="en-US" b="1" smtClean="0"/>
              <a:t>Module 6-b: Online information seeking behaviors and search strategies</a:t>
            </a:r>
            <a:endParaRPr lang="en-US" smtClean="0"/>
          </a:p>
          <a:p>
            <a:pPr eaLnBrk="1" hangingPunct="1"/>
            <a:r>
              <a:rPr lang="en-US" b="1" smtClean="0"/>
              <a:t>Module 6-d: Interaction design and usability assessment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B2FDA0-DD92-44F7-9B3D-73CD6A390067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13893</TotalTime>
  <Words>3780</Words>
  <Application>Microsoft Macintosh PowerPoint</Application>
  <PresentationFormat>On-screen Show (4:3)</PresentationFormat>
  <Paragraphs>797</Paragraphs>
  <Slides>71</Slides>
  <Notes>63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Default Design</vt:lpstr>
      <vt:lpstr>Visio</vt:lpstr>
      <vt:lpstr>Document</vt:lpstr>
      <vt:lpstr>Slide</vt:lpstr>
      <vt:lpstr>JCDL 2011 Tutorial (University of Ottawa– 13 June)   “Guidelines and Resources for Teaching Digital Libraries”  by Edward A. Fox   </vt:lpstr>
      <vt:lpstr>Acknowledgements</vt:lpstr>
      <vt:lpstr>Theory-Based Initiatives</vt:lpstr>
      <vt:lpstr>For More Information</vt:lpstr>
      <vt:lpstr>Introductions</vt:lpstr>
      <vt:lpstr>Selected DL Projects</vt:lpstr>
      <vt:lpstr>DL Curric. Project - 1</vt:lpstr>
      <vt:lpstr>DL Curric. Project - 2</vt:lpstr>
      <vt:lpstr>DL Curric. Project - 3</vt:lpstr>
      <vt:lpstr>DL Curric. Project - 4</vt:lpstr>
      <vt:lpstr>Module Development – What?</vt:lpstr>
      <vt:lpstr>Module Development – Who?</vt:lpstr>
      <vt:lpstr>Pedagogy</vt:lpstr>
      <vt:lpstr>How to organize a DL course?</vt:lpstr>
      <vt:lpstr>PowerPoint Presentation</vt:lpstr>
      <vt:lpstr>BAE/NIJ Biometrics Training</vt:lpstr>
      <vt:lpstr>DL Curriculum Framework</vt:lpstr>
      <vt:lpstr>Book Parts</vt:lpstr>
      <vt:lpstr>Book Parts and Chapters - 1</vt:lpstr>
      <vt:lpstr>Book Parts and Chapters - 2</vt:lpstr>
      <vt:lpstr>Book Parts and Chapters - 3</vt:lpstr>
      <vt:lpstr>Chapter 1 Overview</vt:lpstr>
      <vt:lpstr>Outline</vt:lpstr>
      <vt:lpstr>   Informal 5S &amp; DL Definitions    DLs are complex systems that </vt:lpstr>
      <vt:lpstr>5Ss</vt:lpstr>
      <vt:lpstr>PowerPoint Presentation</vt:lpstr>
      <vt:lpstr>ETANA Societies - 1</vt:lpstr>
      <vt:lpstr>ETANA Societies - 2</vt:lpstr>
      <vt:lpstr>Exercise 1</vt:lpstr>
      <vt:lpstr>Outline</vt:lpstr>
      <vt:lpstr>Chapter 2 Overview</vt:lpstr>
      <vt:lpstr>Chapter 3 Overview</vt:lpstr>
      <vt:lpstr>Chapter 4 Overview</vt:lpstr>
      <vt:lpstr>Chapter 5 Overview</vt:lpstr>
      <vt:lpstr>Chapter 6 Overview</vt:lpstr>
      <vt:lpstr>Outline – Part 2</vt:lpstr>
      <vt:lpstr>PowerPoint Presentation</vt:lpstr>
      <vt:lpstr>Outline – Part 2</vt:lpstr>
      <vt:lpstr>Chapter 7 Overview</vt:lpstr>
      <vt:lpstr>Chapter 8 Overview</vt:lpstr>
      <vt:lpstr>Chapter 9 Overview</vt:lpstr>
      <vt:lpstr>Chapter 10 Overview</vt:lpstr>
      <vt:lpstr>Chapter 11 Overview</vt:lpstr>
      <vt:lpstr>Outline – Part 2</vt:lpstr>
      <vt:lpstr>CS Teaching Center (CSTC)</vt:lpstr>
      <vt:lpstr>Computing and Information Technology Interactive Digital Educational Library (CITIDEL)</vt:lpstr>
      <vt:lpstr>NSDL Information Architecture Essentially as developed by the Technical Infrastructure Workgroup</vt:lpstr>
      <vt:lpstr>PowerPoint Presentation</vt:lpstr>
      <vt:lpstr>Ensemble in Second Life</vt:lpstr>
      <vt:lpstr>Selected Digital Preserve Personnel</vt:lpstr>
      <vt:lpstr>PowerPoint Presentation</vt:lpstr>
      <vt:lpstr>A Digital Library Case Study</vt:lpstr>
      <vt:lpstr>Crisis, Tragedy, and Recovery</vt:lpstr>
      <vt:lpstr>PowerPoint Presentation</vt:lpstr>
      <vt:lpstr>Outline – Part 3</vt:lpstr>
      <vt:lpstr>Chapter 13 Overview</vt:lpstr>
      <vt:lpstr>Quality Dimensions</vt:lpstr>
      <vt:lpstr>Quality and the Information Life Cycle</vt:lpstr>
      <vt:lpstr>Exercise 2</vt:lpstr>
      <vt:lpstr>Outline – Part 3</vt:lpstr>
      <vt:lpstr>DL Integration</vt:lpstr>
      <vt:lpstr>PowerPoint Presentation</vt:lpstr>
      <vt:lpstr>Outline – Part 3</vt:lpstr>
      <vt:lpstr>Chapter 15 Overview</vt:lpstr>
      <vt:lpstr>Chapter 16 Overview</vt:lpstr>
      <vt:lpstr>As data, information, and knowledge play increasingly central roles … digital library research should focus on:</vt:lpstr>
      <vt:lpstr>An appropriate infrastructure program will provide sustainability of digital knowledge resources among five dimensions:</vt:lpstr>
      <vt:lpstr>Booklet for Fall 2011 - 1</vt:lpstr>
      <vt:lpstr>Booklet for Fall 2011 - 2</vt:lpstr>
      <vt:lpstr>Other Activities</vt:lpstr>
      <vt:lpstr>Questions? Discussion?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Streams, Structures, Spaces, Scenarios, and Societies (5S): A Formal Digital Library Framework and Its Applications- Progress Report</dc:title>
  <dc:creator>eNumerate</dc:creator>
  <cp:lastModifiedBy>Ed Fox</cp:lastModifiedBy>
  <cp:revision>262</cp:revision>
  <dcterms:created xsi:type="dcterms:W3CDTF">2004-04-27T15:48:44Z</dcterms:created>
  <dcterms:modified xsi:type="dcterms:W3CDTF">2011-06-13T06:51:00Z</dcterms:modified>
</cp:coreProperties>
</file>